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56" r:id="rId4"/>
    <p:sldId id="259" r:id="rId5"/>
    <p:sldId id="265" r:id="rId6"/>
    <p:sldId id="266" r:id="rId7"/>
    <p:sldId id="267" r:id="rId8"/>
    <p:sldId id="274" r:id="rId9"/>
    <p:sldId id="268" r:id="rId10"/>
    <p:sldId id="270" r:id="rId11"/>
    <p:sldId id="271" r:id="rId12"/>
    <p:sldId id="272" r:id="rId13"/>
    <p:sldId id="269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206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15370" cy="235745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ea typeface="Calibri"/>
                <a:cs typeface="Times New Roman"/>
              </a:rPr>
              <a:t>Поднимите  груз массой 5кг на высоту 1 метр при помощи уже установленного оборудования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14744" y="3071810"/>
            <a:ext cx="4714908" cy="13573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 каком случае было легче поднять груз?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5703" t="66667" r="40625" b="12499"/>
          <a:stretch>
            <a:fillRect/>
          </a:stretch>
        </p:blipFill>
        <p:spPr bwMode="auto">
          <a:xfrm>
            <a:off x="6643670" y="4572008"/>
            <a:ext cx="2500330" cy="21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27" name="Группа 122"/>
          <p:cNvGrpSpPr>
            <a:grpSpLocks/>
          </p:cNvGrpSpPr>
          <p:nvPr/>
        </p:nvGrpSpPr>
        <p:grpSpPr bwMode="auto">
          <a:xfrm>
            <a:off x="500034" y="2786058"/>
            <a:ext cx="3103562" cy="1855787"/>
            <a:chOff x="0" y="0"/>
            <a:chExt cx="31038" cy="18560"/>
          </a:xfrm>
        </p:grpSpPr>
        <p:sp>
          <p:nvSpPr>
            <p:cNvPr id="51" name="Равнобедренный треугольник 51"/>
            <p:cNvSpPr>
              <a:spLocks noChangeArrowheads="1"/>
            </p:cNvSpPr>
            <p:nvPr/>
          </p:nvSpPr>
          <p:spPr bwMode="auto">
            <a:xfrm>
              <a:off x="0" y="0"/>
              <a:ext cx="31038" cy="1849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8064A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" name="Рисунок 50"/>
            <p:cNvPicPr>
              <a:picLocks noChangeAspect="1"/>
            </p:cNvPicPr>
            <p:nvPr/>
          </p:nvPicPr>
          <p:blipFill>
            <a:blip r:embed="rId3"/>
            <a:srcRect l="30289" t="29231" r="65385" b="57846"/>
            <a:stretch>
              <a:fillRect/>
            </a:stretch>
          </p:blipFill>
          <p:spPr bwMode="auto">
            <a:xfrm>
              <a:off x="15558" y="5049"/>
              <a:ext cx="8052" cy="13375"/>
            </a:xfrm>
            <a:prstGeom prst="rect">
              <a:avLst/>
            </a:prstGeom>
            <a:noFill/>
          </p:spPr>
        </p:pic>
        <p:pic>
          <p:nvPicPr>
            <p:cNvPr id="52" name="Рисунок 52"/>
            <p:cNvPicPr>
              <a:picLocks noChangeAspect="1"/>
            </p:cNvPicPr>
            <p:nvPr/>
          </p:nvPicPr>
          <p:blipFill>
            <a:blip r:embed="rId4"/>
            <a:srcRect l="29077" t="40308" r="66597" b="44615"/>
            <a:stretch>
              <a:fillRect/>
            </a:stretch>
          </p:blipFill>
          <p:spPr bwMode="auto">
            <a:xfrm>
              <a:off x="7642" y="4367"/>
              <a:ext cx="7234" cy="14193"/>
            </a:xfrm>
            <a:prstGeom prst="rect">
              <a:avLst/>
            </a:prstGeom>
            <a:noFill/>
          </p:spPr>
        </p:pic>
      </p:grpSp>
      <p:sp>
        <p:nvSpPr>
          <p:cNvPr id="11" name="Содержимое 2"/>
          <p:cNvSpPr txBox="1">
            <a:spLocks/>
          </p:cNvSpPr>
          <p:nvPr/>
        </p:nvSpPr>
        <p:spPr>
          <a:xfrm>
            <a:off x="642910" y="4929198"/>
            <a:ext cx="2928958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 называется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установка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7972452" cy="450059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Груз массой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ru-RU" dirty="0" smtClean="0">
                <a:solidFill>
                  <a:srgbClr val="C00000"/>
                </a:solidFill>
              </a:rPr>
              <a:t> = </a:t>
            </a:r>
            <a:r>
              <a:rPr lang="en-US" dirty="0" smtClean="0">
                <a:solidFill>
                  <a:srgbClr val="C00000"/>
                </a:solidFill>
              </a:rPr>
              <a:t>200</a:t>
            </a:r>
            <a:r>
              <a:rPr lang="ru-RU" dirty="0" smtClean="0">
                <a:solidFill>
                  <a:srgbClr val="C00000"/>
                </a:solidFill>
              </a:rPr>
              <a:t> г </a:t>
            </a:r>
            <a:r>
              <a:rPr lang="ru-RU" dirty="0" smtClean="0"/>
              <a:t>подвешен к </a:t>
            </a:r>
            <a:r>
              <a:rPr lang="ru-RU" b="1" i="1" dirty="0" smtClean="0"/>
              <a:t>неподвижному блоку</a:t>
            </a:r>
            <a:r>
              <a:rPr lang="ru-RU" dirty="0" smtClean="0"/>
              <a:t>. Что показывает динамометр? Сделайте рисунок с изображением сил. </a:t>
            </a:r>
          </a:p>
          <a:p>
            <a:pPr marL="514350" indent="-514350">
              <a:buAutoNum type="arabicPeriod"/>
            </a:pPr>
            <a:r>
              <a:rPr lang="ru-RU" dirty="0" smtClean="0"/>
              <a:t>Груз массой </a:t>
            </a:r>
            <a:r>
              <a:rPr lang="ru-RU" dirty="0" smtClean="0">
                <a:solidFill>
                  <a:srgbClr val="C00000"/>
                </a:solidFill>
              </a:rPr>
              <a:t>с силой тяжести </a:t>
            </a:r>
            <a:r>
              <a:rPr lang="en-US" dirty="0" smtClean="0">
                <a:solidFill>
                  <a:srgbClr val="C00000"/>
                </a:solidFill>
              </a:rPr>
              <a:t>F</a:t>
            </a:r>
            <a:r>
              <a:rPr lang="ru-RU" dirty="0" smtClean="0">
                <a:solidFill>
                  <a:srgbClr val="C00000"/>
                </a:solidFill>
              </a:rPr>
              <a:t>т = 6 Н </a:t>
            </a:r>
            <a:r>
              <a:rPr lang="ru-RU" dirty="0" smtClean="0"/>
              <a:t>подвешен к </a:t>
            </a:r>
            <a:r>
              <a:rPr lang="ru-RU" b="1" i="1" dirty="0" smtClean="0"/>
              <a:t>подвижному блоку</a:t>
            </a:r>
            <a:r>
              <a:rPr lang="ru-RU" dirty="0" smtClean="0"/>
              <a:t>. Что показывает динамометр? Сделайте рисунок с изображением сил.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560406"/>
          </a:xfrm>
        </p:spPr>
        <p:txBody>
          <a:bodyPr/>
          <a:lstStyle/>
          <a:p>
            <a:r>
              <a:rPr lang="ru-RU" dirty="0" smtClean="0"/>
              <a:t>Возможное решение: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sz="2000" dirty="0" smtClean="0"/>
              <a:t>1. Дано:                              Решение: 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en-US" sz="2000" dirty="0" smtClean="0"/>
              <a:t>m=200</a:t>
            </a:r>
            <a:r>
              <a:rPr lang="ru-RU" sz="2000" dirty="0" smtClean="0"/>
              <a:t>г=0,2 кг              </a:t>
            </a:r>
            <a:r>
              <a:rPr lang="en-US" sz="2000" dirty="0" smtClean="0"/>
              <a:t>F</a:t>
            </a:r>
            <a:r>
              <a:rPr lang="ru-RU" sz="2000" dirty="0" smtClean="0"/>
              <a:t>т</a:t>
            </a:r>
            <a:r>
              <a:rPr lang="en-US" sz="2000" dirty="0" smtClean="0"/>
              <a:t>=F</a:t>
            </a:r>
            <a:r>
              <a:rPr lang="ru-RU" sz="2000" dirty="0" err="1" smtClean="0"/>
              <a:t>д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g=10 </a:t>
            </a:r>
            <a:r>
              <a:rPr lang="ru-RU" sz="2000" dirty="0" err="1" smtClean="0"/>
              <a:t>н</a:t>
            </a:r>
            <a:r>
              <a:rPr lang="ru-RU" sz="2000" dirty="0" smtClean="0"/>
              <a:t>/кг                        </a:t>
            </a:r>
            <a:r>
              <a:rPr lang="en-US" sz="2000" dirty="0" smtClean="0"/>
              <a:t>F</a:t>
            </a:r>
            <a:r>
              <a:rPr lang="ru-RU" sz="2000" dirty="0" err="1" smtClean="0"/>
              <a:t>т=</a:t>
            </a:r>
            <a:r>
              <a:rPr lang="en-US" sz="2000" dirty="0" smtClean="0"/>
              <a:t>m*g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Найти: </a:t>
            </a:r>
            <a:r>
              <a:rPr lang="en-US" sz="2000" dirty="0" smtClean="0"/>
              <a:t>F</a:t>
            </a:r>
            <a:r>
              <a:rPr lang="ru-RU" sz="2000" dirty="0" err="1" smtClean="0"/>
              <a:t>д</a:t>
            </a:r>
            <a:r>
              <a:rPr lang="ru-RU" sz="2000" dirty="0" smtClean="0"/>
              <a:t>-?</a:t>
            </a:r>
            <a:r>
              <a:rPr lang="en-US" sz="2000" dirty="0" smtClean="0"/>
              <a:t>           </a:t>
            </a:r>
            <a:r>
              <a:rPr lang="ru-RU" sz="2000" dirty="0" smtClean="0"/>
              <a:t>        </a:t>
            </a:r>
            <a:r>
              <a:rPr lang="en-US" sz="2000" dirty="0" smtClean="0"/>
              <a:t> m*g= F</a:t>
            </a:r>
            <a:r>
              <a:rPr lang="ru-RU" sz="2000" dirty="0" err="1" smtClean="0"/>
              <a:t>д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</a:t>
            </a:r>
            <a:r>
              <a:rPr lang="en-US" sz="2000" dirty="0" smtClean="0"/>
              <a:t>F</a:t>
            </a:r>
            <a:r>
              <a:rPr lang="ru-RU" sz="2000" dirty="0" err="1" smtClean="0"/>
              <a:t>д=</a:t>
            </a:r>
            <a:r>
              <a:rPr lang="ru-RU" sz="2000" dirty="0" smtClean="0"/>
              <a:t> 0,2*10 =2 Н</a:t>
            </a:r>
          </a:p>
          <a:p>
            <a:pPr algn="r">
              <a:buNone/>
            </a:pPr>
            <a:r>
              <a:rPr lang="ru-RU" sz="2000" dirty="0" smtClean="0"/>
              <a:t>Ответ: 2 Н</a:t>
            </a:r>
          </a:p>
          <a:p>
            <a:pPr algn="r">
              <a:buNone/>
            </a:pPr>
            <a:endParaRPr lang="ru-RU" sz="2000" dirty="0" smtClean="0"/>
          </a:p>
          <a:p>
            <a:pPr marL="514350" indent="-514350">
              <a:buNone/>
            </a:pPr>
            <a:r>
              <a:rPr lang="ru-RU" sz="2000" dirty="0" smtClean="0"/>
              <a:t>2.  Дано:                              Решение: </a:t>
            </a:r>
          </a:p>
          <a:p>
            <a:pPr>
              <a:buNone/>
            </a:pPr>
            <a:r>
              <a:rPr lang="en-US" sz="2000" dirty="0" smtClean="0"/>
              <a:t>F</a:t>
            </a:r>
            <a:r>
              <a:rPr lang="ru-RU" sz="2000" dirty="0" smtClean="0"/>
              <a:t>т =</a:t>
            </a:r>
            <a:r>
              <a:rPr lang="en-US" sz="2000" dirty="0" smtClean="0"/>
              <a:t> 6 </a:t>
            </a:r>
            <a:r>
              <a:rPr lang="ru-RU" sz="2000" dirty="0" smtClean="0"/>
              <a:t>Н                          </a:t>
            </a:r>
            <a:r>
              <a:rPr lang="en-US" sz="2000" dirty="0" smtClean="0"/>
              <a:t>  F</a:t>
            </a:r>
            <a:r>
              <a:rPr lang="ru-RU" sz="2000" dirty="0" smtClean="0"/>
              <a:t>т = </a:t>
            </a:r>
            <a:r>
              <a:rPr lang="en-US" sz="2000" dirty="0" smtClean="0"/>
              <a:t>F1+F2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</a:t>
            </a:r>
            <a:r>
              <a:rPr lang="en-US" sz="2000" dirty="0" smtClean="0"/>
              <a:t>F1=F2</a:t>
            </a:r>
            <a:r>
              <a:rPr lang="ru-RU" sz="2000" dirty="0" smtClean="0"/>
              <a:t>=</a:t>
            </a:r>
            <a:r>
              <a:rPr lang="en-US" sz="2000" dirty="0" smtClean="0"/>
              <a:t>F</a:t>
            </a:r>
            <a:r>
              <a:rPr lang="ru-RU" sz="2000" dirty="0" smtClean="0"/>
              <a:t>;</a:t>
            </a:r>
          </a:p>
          <a:p>
            <a:pPr>
              <a:buNone/>
            </a:pPr>
            <a:r>
              <a:rPr lang="ru-RU" sz="2000" dirty="0" smtClean="0"/>
              <a:t>Найти: </a:t>
            </a:r>
            <a:r>
              <a:rPr lang="en-US" sz="2000" dirty="0" smtClean="0"/>
              <a:t>F</a:t>
            </a:r>
            <a:r>
              <a:rPr lang="ru-RU" sz="2000" dirty="0" err="1" smtClean="0"/>
              <a:t>д</a:t>
            </a:r>
            <a:r>
              <a:rPr lang="ru-RU" sz="2000" dirty="0" smtClean="0"/>
              <a:t>-?</a:t>
            </a:r>
            <a:r>
              <a:rPr lang="en-US" sz="2000" dirty="0" smtClean="0"/>
              <a:t>                    F</a:t>
            </a:r>
            <a:r>
              <a:rPr lang="ru-RU" sz="2000" dirty="0" smtClean="0"/>
              <a:t>т </a:t>
            </a:r>
            <a:r>
              <a:rPr lang="en-US" sz="2000" dirty="0" smtClean="0"/>
              <a:t>= F+F</a:t>
            </a:r>
          </a:p>
          <a:p>
            <a:pPr>
              <a:buNone/>
            </a:pPr>
            <a:r>
              <a:rPr lang="en-US" sz="2000" dirty="0" smtClean="0"/>
              <a:t>                                          F</a:t>
            </a:r>
            <a:r>
              <a:rPr lang="ru-RU" sz="2000" dirty="0" smtClean="0"/>
              <a:t>т </a:t>
            </a:r>
            <a:r>
              <a:rPr lang="en-US" sz="2000" dirty="0" smtClean="0"/>
              <a:t>= 2*F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            </a:t>
            </a:r>
            <a:r>
              <a:rPr lang="en-US" sz="2000" dirty="0" smtClean="0"/>
              <a:t>6 = 2*F</a:t>
            </a:r>
          </a:p>
          <a:p>
            <a:pPr>
              <a:buNone/>
            </a:pPr>
            <a:r>
              <a:rPr lang="en-US" sz="2000" dirty="0" smtClean="0"/>
              <a:t>                                          F</a:t>
            </a:r>
            <a:r>
              <a:rPr lang="ru-RU" sz="2000" dirty="0" smtClean="0"/>
              <a:t>= </a:t>
            </a:r>
            <a:r>
              <a:rPr lang="en-US" sz="2000" dirty="0" smtClean="0"/>
              <a:t>6</a:t>
            </a:r>
            <a:r>
              <a:rPr lang="ru-RU" sz="2000" dirty="0" smtClean="0"/>
              <a:t>:2 =3 Н</a:t>
            </a:r>
          </a:p>
          <a:p>
            <a:pPr algn="r">
              <a:buNone/>
            </a:pPr>
            <a:r>
              <a:rPr lang="ru-RU" sz="2000" dirty="0" smtClean="0"/>
              <a:t>Ответ: 3 Н</a:t>
            </a:r>
          </a:p>
          <a:p>
            <a:pPr algn="r">
              <a:buNone/>
            </a:pPr>
            <a:endParaRPr lang="ru-RU" sz="20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286380" y="1571612"/>
            <a:ext cx="1633150" cy="1869530"/>
            <a:chOff x="5429256" y="1785926"/>
            <a:chExt cx="1633150" cy="1869530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5429256" y="1785926"/>
              <a:ext cx="1633150" cy="1798364"/>
              <a:chOff x="5429256" y="1785926"/>
              <a:chExt cx="1633150" cy="1798364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5429256" y="1785926"/>
                <a:ext cx="1148608" cy="1798364"/>
                <a:chOff x="2071670" y="1987826"/>
                <a:chExt cx="1148608" cy="1798364"/>
              </a:xfrm>
            </p:grpSpPr>
            <p:sp>
              <p:nvSpPr>
                <p:cNvPr id="4" name="Овал 3"/>
                <p:cNvSpPr/>
                <p:nvPr/>
              </p:nvSpPr>
              <p:spPr>
                <a:xfrm>
                  <a:off x="2285984" y="2000240"/>
                  <a:ext cx="714380" cy="71438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>
                  <a:off x="2216426" y="1987826"/>
                  <a:ext cx="1003852" cy="1073426"/>
                </a:xfrm>
                <a:custGeom>
                  <a:avLst/>
                  <a:gdLst>
                    <a:gd name="connsiteX0" fmla="*/ 0 w 1003852"/>
                    <a:gd name="connsiteY0" fmla="*/ 1003852 h 1073426"/>
                    <a:gd name="connsiteX1" fmla="*/ 29817 w 1003852"/>
                    <a:gd name="connsiteY1" fmla="*/ 904461 h 1073426"/>
                    <a:gd name="connsiteX2" fmla="*/ 19878 w 1003852"/>
                    <a:gd name="connsiteY2" fmla="*/ 675861 h 1073426"/>
                    <a:gd name="connsiteX3" fmla="*/ 29817 w 1003852"/>
                    <a:gd name="connsiteY3" fmla="*/ 616226 h 1073426"/>
                    <a:gd name="connsiteX4" fmla="*/ 39757 w 1003852"/>
                    <a:gd name="connsiteY4" fmla="*/ 457200 h 1073426"/>
                    <a:gd name="connsiteX5" fmla="*/ 59635 w 1003852"/>
                    <a:gd name="connsiteY5" fmla="*/ 387626 h 1073426"/>
                    <a:gd name="connsiteX6" fmla="*/ 69574 w 1003852"/>
                    <a:gd name="connsiteY6" fmla="*/ 347870 h 1073426"/>
                    <a:gd name="connsiteX7" fmla="*/ 89452 w 1003852"/>
                    <a:gd name="connsiteY7" fmla="*/ 258417 h 1073426"/>
                    <a:gd name="connsiteX8" fmla="*/ 109331 w 1003852"/>
                    <a:gd name="connsiteY8" fmla="*/ 198783 h 1073426"/>
                    <a:gd name="connsiteX9" fmla="*/ 129209 w 1003852"/>
                    <a:gd name="connsiteY9" fmla="*/ 178904 h 1073426"/>
                    <a:gd name="connsiteX10" fmla="*/ 149087 w 1003852"/>
                    <a:gd name="connsiteY10" fmla="*/ 149087 h 1073426"/>
                    <a:gd name="connsiteX11" fmla="*/ 178904 w 1003852"/>
                    <a:gd name="connsiteY11" fmla="*/ 129209 h 1073426"/>
                    <a:gd name="connsiteX12" fmla="*/ 218661 w 1003852"/>
                    <a:gd name="connsiteY12" fmla="*/ 89452 h 1073426"/>
                    <a:gd name="connsiteX13" fmla="*/ 238539 w 1003852"/>
                    <a:gd name="connsiteY13" fmla="*/ 59635 h 1073426"/>
                    <a:gd name="connsiteX14" fmla="*/ 298174 w 1003852"/>
                    <a:gd name="connsiteY14" fmla="*/ 39757 h 1073426"/>
                    <a:gd name="connsiteX15" fmla="*/ 357809 w 1003852"/>
                    <a:gd name="connsiteY15" fmla="*/ 19878 h 1073426"/>
                    <a:gd name="connsiteX16" fmla="*/ 387626 w 1003852"/>
                    <a:gd name="connsiteY16" fmla="*/ 9939 h 1073426"/>
                    <a:gd name="connsiteX17" fmla="*/ 467139 w 1003852"/>
                    <a:gd name="connsiteY17" fmla="*/ 0 h 1073426"/>
                    <a:gd name="connsiteX18" fmla="*/ 586409 w 1003852"/>
                    <a:gd name="connsiteY18" fmla="*/ 9939 h 1073426"/>
                    <a:gd name="connsiteX19" fmla="*/ 616226 w 1003852"/>
                    <a:gd name="connsiteY19" fmla="*/ 29817 h 1073426"/>
                    <a:gd name="connsiteX20" fmla="*/ 675861 w 1003852"/>
                    <a:gd name="connsiteY20" fmla="*/ 99391 h 1073426"/>
                    <a:gd name="connsiteX21" fmla="*/ 705678 w 1003852"/>
                    <a:gd name="connsiteY21" fmla="*/ 159026 h 1073426"/>
                    <a:gd name="connsiteX22" fmla="*/ 725557 w 1003852"/>
                    <a:gd name="connsiteY22" fmla="*/ 178904 h 1073426"/>
                    <a:gd name="connsiteX23" fmla="*/ 765313 w 1003852"/>
                    <a:gd name="connsiteY23" fmla="*/ 238539 h 1073426"/>
                    <a:gd name="connsiteX24" fmla="*/ 805070 w 1003852"/>
                    <a:gd name="connsiteY24" fmla="*/ 318052 h 1073426"/>
                    <a:gd name="connsiteX25" fmla="*/ 844826 w 1003852"/>
                    <a:gd name="connsiteY25" fmla="*/ 437322 h 1073426"/>
                    <a:gd name="connsiteX26" fmla="*/ 854765 w 1003852"/>
                    <a:gd name="connsiteY26" fmla="*/ 467139 h 1073426"/>
                    <a:gd name="connsiteX27" fmla="*/ 864704 w 1003852"/>
                    <a:gd name="connsiteY27" fmla="*/ 496957 h 1073426"/>
                    <a:gd name="connsiteX28" fmla="*/ 884583 w 1003852"/>
                    <a:gd name="connsiteY28" fmla="*/ 646044 h 1073426"/>
                    <a:gd name="connsiteX29" fmla="*/ 894522 w 1003852"/>
                    <a:gd name="connsiteY29" fmla="*/ 705678 h 1073426"/>
                    <a:gd name="connsiteX30" fmla="*/ 924339 w 1003852"/>
                    <a:gd name="connsiteY30" fmla="*/ 805070 h 1073426"/>
                    <a:gd name="connsiteX31" fmla="*/ 974035 w 1003852"/>
                    <a:gd name="connsiteY31" fmla="*/ 954157 h 1073426"/>
                    <a:gd name="connsiteX32" fmla="*/ 993913 w 1003852"/>
                    <a:gd name="connsiteY32" fmla="*/ 1013791 h 1073426"/>
                    <a:gd name="connsiteX33" fmla="*/ 1003852 w 1003852"/>
                    <a:gd name="connsiteY33" fmla="*/ 1043609 h 1073426"/>
                    <a:gd name="connsiteX34" fmla="*/ 1003852 w 1003852"/>
                    <a:gd name="connsiteY34" fmla="*/ 1073426 h 1073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003852" h="1073426">
                      <a:moveTo>
                        <a:pt x="0" y="1003852"/>
                      </a:moveTo>
                      <a:cubicBezTo>
                        <a:pt x="24198" y="931258"/>
                        <a:pt x="14796" y="964545"/>
                        <a:pt x="29817" y="904461"/>
                      </a:cubicBezTo>
                      <a:cubicBezTo>
                        <a:pt x="26504" y="828261"/>
                        <a:pt x="19878" y="752133"/>
                        <a:pt x="19878" y="675861"/>
                      </a:cubicBezTo>
                      <a:cubicBezTo>
                        <a:pt x="19878" y="655708"/>
                        <a:pt x="27992" y="636296"/>
                        <a:pt x="29817" y="616226"/>
                      </a:cubicBezTo>
                      <a:cubicBezTo>
                        <a:pt x="34626" y="563332"/>
                        <a:pt x="34472" y="510049"/>
                        <a:pt x="39757" y="457200"/>
                      </a:cubicBezTo>
                      <a:cubicBezTo>
                        <a:pt x="42147" y="433301"/>
                        <a:pt x="53115" y="410445"/>
                        <a:pt x="59635" y="387626"/>
                      </a:cubicBezTo>
                      <a:cubicBezTo>
                        <a:pt x="63388" y="374492"/>
                        <a:pt x="66611" y="361205"/>
                        <a:pt x="69574" y="347870"/>
                      </a:cubicBezTo>
                      <a:cubicBezTo>
                        <a:pt x="77679" y="311397"/>
                        <a:pt x="79065" y="293039"/>
                        <a:pt x="89452" y="258417"/>
                      </a:cubicBezTo>
                      <a:cubicBezTo>
                        <a:pt x="95473" y="238347"/>
                        <a:pt x="94515" y="213600"/>
                        <a:pt x="109331" y="198783"/>
                      </a:cubicBezTo>
                      <a:cubicBezTo>
                        <a:pt x="115957" y="192157"/>
                        <a:pt x="123355" y="186221"/>
                        <a:pt x="129209" y="178904"/>
                      </a:cubicBezTo>
                      <a:cubicBezTo>
                        <a:pt x="136671" y="169576"/>
                        <a:pt x="140640" y="157534"/>
                        <a:pt x="149087" y="149087"/>
                      </a:cubicBezTo>
                      <a:cubicBezTo>
                        <a:pt x="157534" y="140640"/>
                        <a:pt x="169835" y="136983"/>
                        <a:pt x="178904" y="129209"/>
                      </a:cubicBezTo>
                      <a:cubicBezTo>
                        <a:pt x="193134" y="117012"/>
                        <a:pt x="208265" y="105046"/>
                        <a:pt x="218661" y="89452"/>
                      </a:cubicBezTo>
                      <a:cubicBezTo>
                        <a:pt x="225287" y="79513"/>
                        <a:pt x="228409" y="65966"/>
                        <a:pt x="238539" y="59635"/>
                      </a:cubicBezTo>
                      <a:cubicBezTo>
                        <a:pt x="256308" y="48530"/>
                        <a:pt x="278296" y="46383"/>
                        <a:pt x="298174" y="39757"/>
                      </a:cubicBezTo>
                      <a:lnTo>
                        <a:pt x="357809" y="19878"/>
                      </a:lnTo>
                      <a:cubicBezTo>
                        <a:pt x="367748" y="16565"/>
                        <a:pt x="377230" y="11238"/>
                        <a:pt x="387626" y="9939"/>
                      </a:cubicBezTo>
                      <a:lnTo>
                        <a:pt x="467139" y="0"/>
                      </a:lnTo>
                      <a:cubicBezTo>
                        <a:pt x="506896" y="3313"/>
                        <a:pt x="547289" y="2115"/>
                        <a:pt x="586409" y="9939"/>
                      </a:cubicBezTo>
                      <a:cubicBezTo>
                        <a:pt x="598122" y="12282"/>
                        <a:pt x="607157" y="22043"/>
                        <a:pt x="616226" y="29817"/>
                      </a:cubicBezTo>
                      <a:cubicBezTo>
                        <a:pt x="653718" y="61953"/>
                        <a:pt x="652414" y="64221"/>
                        <a:pt x="675861" y="99391"/>
                      </a:cubicBezTo>
                      <a:cubicBezTo>
                        <a:pt x="686358" y="130884"/>
                        <a:pt x="683659" y="131502"/>
                        <a:pt x="705678" y="159026"/>
                      </a:cubicBezTo>
                      <a:cubicBezTo>
                        <a:pt x="711532" y="166343"/>
                        <a:pt x="719934" y="171407"/>
                        <a:pt x="725557" y="178904"/>
                      </a:cubicBezTo>
                      <a:cubicBezTo>
                        <a:pt x="739891" y="198016"/>
                        <a:pt x="765313" y="238539"/>
                        <a:pt x="765313" y="238539"/>
                      </a:cubicBezTo>
                      <a:cubicBezTo>
                        <a:pt x="788154" y="307064"/>
                        <a:pt x="770374" y="283358"/>
                        <a:pt x="805070" y="318052"/>
                      </a:cubicBezTo>
                      <a:lnTo>
                        <a:pt x="844826" y="437322"/>
                      </a:lnTo>
                      <a:lnTo>
                        <a:pt x="854765" y="467139"/>
                      </a:lnTo>
                      <a:lnTo>
                        <a:pt x="864704" y="496957"/>
                      </a:lnTo>
                      <a:cubicBezTo>
                        <a:pt x="872334" y="557990"/>
                        <a:pt x="875441" y="586624"/>
                        <a:pt x="884583" y="646044"/>
                      </a:cubicBezTo>
                      <a:cubicBezTo>
                        <a:pt x="887647" y="665962"/>
                        <a:pt x="890570" y="685917"/>
                        <a:pt x="894522" y="705678"/>
                      </a:cubicBezTo>
                      <a:cubicBezTo>
                        <a:pt x="902033" y="743232"/>
                        <a:pt x="911661" y="767036"/>
                        <a:pt x="924339" y="805070"/>
                      </a:cubicBezTo>
                      <a:lnTo>
                        <a:pt x="974035" y="954157"/>
                      </a:lnTo>
                      <a:lnTo>
                        <a:pt x="993913" y="1013791"/>
                      </a:lnTo>
                      <a:cubicBezTo>
                        <a:pt x="997226" y="1023730"/>
                        <a:pt x="1003852" y="1033132"/>
                        <a:pt x="1003852" y="1043609"/>
                      </a:cubicBezTo>
                      <a:lnTo>
                        <a:pt x="1003852" y="1073426"/>
                      </a:lnTo>
                    </a:path>
                  </a:pathLst>
                </a:cu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рямоугольник 7"/>
                <p:cNvSpPr/>
                <p:nvPr/>
              </p:nvSpPr>
              <p:spPr>
                <a:xfrm>
                  <a:off x="2071670" y="3000372"/>
                  <a:ext cx="357190" cy="2857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" name="Прямая со стрелкой 9"/>
                <p:cNvCxnSpPr/>
                <p:nvPr/>
              </p:nvCxnSpPr>
              <p:spPr>
                <a:xfrm rot="5400000">
                  <a:off x="1893869" y="3463925"/>
                  <a:ext cx="64294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Прямая со стрелкой 10"/>
                <p:cNvCxnSpPr/>
                <p:nvPr/>
              </p:nvCxnSpPr>
              <p:spPr>
                <a:xfrm rot="5400000">
                  <a:off x="2894001" y="3392487"/>
                  <a:ext cx="64294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/>
              <p:cNvSpPr txBox="1"/>
              <p:nvPr/>
            </p:nvSpPr>
            <p:spPr>
              <a:xfrm>
                <a:off x="6643702" y="321468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</a:t>
                </a:r>
                <a:r>
                  <a:rPr lang="ru-RU" dirty="0" err="1" smtClean="0"/>
                  <a:t>д</a:t>
                </a:r>
                <a:endParaRPr lang="ru-RU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643570" y="3286124"/>
              <a:ext cx="38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ru-RU" dirty="0" smtClean="0"/>
                <a:t>т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85720" y="1500968"/>
            <a:ext cx="2286810" cy="1713718"/>
            <a:chOff x="285720" y="1500968"/>
            <a:chExt cx="2286810" cy="1713718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1715274" y="2357430"/>
              <a:ext cx="1713718" cy="79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85720" y="2714620"/>
              <a:ext cx="2286016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Прямая соединительная линия 23"/>
          <p:cNvCxnSpPr/>
          <p:nvPr/>
        </p:nvCxnSpPr>
        <p:spPr>
          <a:xfrm rot="5400000">
            <a:off x="1428728" y="4714884"/>
            <a:ext cx="228601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7158" y="4572008"/>
            <a:ext cx="2214578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9" name="Группа 58"/>
          <p:cNvGrpSpPr/>
          <p:nvPr/>
        </p:nvGrpSpPr>
        <p:grpSpPr>
          <a:xfrm>
            <a:off x="5357818" y="3857628"/>
            <a:ext cx="1550492" cy="2185726"/>
            <a:chOff x="5572132" y="4184374"/>
            <a:chExt cx="1550492" cy="2185726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5929323" y="4184374"/>
              <a:ext cx="951735" cy="2185726"/>
              <a:chOff x="5929323" y="4184374"/>
              <a:chExt cx="951735" cy="2185726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6000760" y="4714884"/>
                <a:ext cx="714380" cy="7143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5929323" y="4184374"/>
                <a:ext cx="785818" cy="1252330"/>
              </a:xfrm>
              <a:custGeom>
                <a:avLst/>
                <a:gdLst>
                  <a:gd name="connsiteX0" fmla="*/ 15957 w 863903"/>
                  <a:gd name="connsiteY0" fmla="*/ 19878 h 1252330"/>
                  <a:gd name="connsiteX1" fmla="*/ 15957 w 863903"/>
                  <a:gd name="connsiteY1" fmla="*/ 596348 h 1252330"/>
                  <a:gd name="connsiteX2" fmla="*/ 35835 w 863903"/>
                  <a:gd name="connsiteY2" fmla="*/ 705678 h 1252330"/>
                  <a:gd name="connsiteX3" fmla="*/ 45774 w 863903"/>
                  <a:gd name="connsiteY3" fmla="*/ 735496 h 1252330"/>
                  <a:gd name="connsiteX4" fmla="*/ 55713 w 863903"/>
                  <a:gd name="connsiteY4" fmla="*/ 785191 h 1252330"/>
                  <a:gd name="connsiteX5" fmla="*/ 75592 w 863903"/>
                  <a:gd name="connsiteY5" fmla="*/ 844826 h 1252330"/>
                  <a:gd name="connsiteX6" fmla="*/ 85531 w 863903"/>
                  <a:gd name="connsiteY6" fmla="*/ 874643 h 1252330"/>
                  <a:gd name="connsiteX7" fmla="*/ 95470 w 863903"/>
                  <a:gd name="connsiteY7" fmla="*/ 904461 h 1252330"/>
                  <a:gd name="connsiteX8" fmla="*/ 105409 w 863903"/>
                  <a:gd name="connsiteY8" fmla="*/ 993913 h 1252330"/>
                  <a:gd name="connsiteX9" fmla="*/ 115348 w 863903"/>
                  <a:gd name="connsiteY9" fmla="*/ 1023730 h 1252330"/>
                  <a:gd name="connsiteX10" fmla="*/ 135226 w 863903"/>
                  <a:gd name="connsiteY10" fmla="*/ 1123122 h 1252330"/>
                  <a:gd name="connsiteX11" fmla="*/ 155105 w 863903"/>
                  <a:gd name="connsiteY11" fmla="*/ 1143000 h 1252330"/>
                  <a:gd name="connsiteX12" fmla="*/ 174983 w 863903"/>
                  <a:gd name="connsiteY12" fmla="*/ 1172817 h 1252330"/>
                  <a:gd name="connsiteX13" fmla="*/ 204800 w 863903"/>
                  <a:gd name="connsiteY13" fmla="*/ 1182756 h 1252330"/>
                  <a:gd name="connsiteX14" fmla="*/ 234618 w 863903"/>
                  <a:gd name="connsiteY14" fmla="*/ 1202635 h 1252330"/>
                  <a:gd name="connsiteX15" fmla="*/ 393644 w 863903"/>
                  <a:gd name="connsiteY15" fmla="*/ 1232452 h 1252330"/>
                  <a:gd name="connsiteX16" fmla="*/ 602366 w 863903"/>
                  <a:gd name="connsiteY16" fmla="*/ 1252330 h 1252330"/>
                  <a:gd name="connsiteX17" fmla="*/ 652061 w 863903"/>
                  <a:gd name="connsiteY17" fmla="*/ 1242391 h 1252330"/>
                  <a:gd name="connsiteX18" fmla="*/ 681879 w 863903"/>
                  <a:gd name="connsiteY18" fmla="*/ 1182756 h 1252330"/>
                  <a:gd name="connsiteX19" fmla="*/ 711696 w 863903"/>
                  <a:gd name="connsiteY19" fmla="*/ 1172817 h 1252330"/>
                  <a:gd name="connsiteX20" fmla="*/ 731574 w 863903"/>
                  <a:gd name="connsiteY20" fmla="*/ 1143000 h 1252330"/>
                  <a:gd name="connsiteX21" fmla="*/ 751453 w 863903"/>
                  <a:gd name="connsiteY21" fmla="*/ 1123122 h 1252330"/>
                  <a:gd name="connsiteX22" fmla="*/ 761392 w 863903"/>
                  <a:gd name="connsiteY22" fmla="*/ 1093304 h 1252330"/>
                  <a:gd name="connsiteX23" fmla="*/ 801148 w 863903"/>
                  <a:gd name="connsiteY23" fmla="*/ 1033669 h 1252330"/>
                  <a:gd name="connsiteX24" fmla="*/ 830966 w 863903"/>
                  <a:gd name="connsiteY24" fmla="*/ 944217 h 1252330"/>
                  <a:gd name="connsiteX25" fmla="*/ 840905 w 863903"/>
                  <a:gd name="connsiteY25" fmla="*/ 914400 h 1252330"/>
                  <a:gd name="connsiteX26" fmla="*/ 850844 w 863903"/>
                  <a:gd name="connsiteY26" fmla="*/ 854765 h 1252330"/>
                  <a:gd name="connsiteX27" fmla="*/ 860783 w 863903"/>
                  <a:gd name="connsiteY27" fmla="*/ 805069 h 1252330"/>
                  <a:gd name="connsiteX28" fmla="*/ 860783 w 863903"/>
                  <a:gd name="connsiteY28" fmla="*/ 0 h 125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63903" h="1252330">
                    <a:moveTo>
                      <a:pt x="15957" y="19878"/>
                    </a:moveTo>
                    <a:cubicBezTo>
                      <a:pt x="1372" y="297006"/>
                      <a:pt x="0" y="229343"/>
                      <a:pt x="15957" y="596348"/>
                    </a:cubicBezTo>
                    <a:cubicBezTo>
                      <a:pt x="17401" y="629556"/>
                      <a:pt x="26294" y="672284"/>
                      <a:pt x="35835" y="705678"/>
                    </a:cubicBezTo>
                    <a:cubicBezTo>
                      <a:pt x="38713" y="715752"/>
                      <a:pt x="43233" y="725332"/>
                      <a:pt x="45774" y="735496"/>
                    </a:cubicBezTo>
                    <a:cubicBezTo>
                      <a:pt x="49871" y="751885"/>
                      <a:pt x="51268" y="768893"/>
                      <a:pt x="55713" y="785191"/>
                    </a:cubicBezTo>
                    <a:cubicBezTo>
                      <a:pt x="61226" y="805406"/>
                      <a:pt x="68966" y="824948"/>
                      <a:pt x="75592" y="844826"/>
                    </a:cubicBezTo>
                    <a:lnTo>
                      <a:pt x="85531" y="874643"/>
                    </a:lnTo>
                    <a:lnTo>
                      <a:pt x="95470" y="904461"/>
                    </a:lnTo>
                    <a:cubicBezTo>
                      <a:pt x="98783" y="934278"/>
                      <a:pt x="100477" y="964320"/>
                      <a:pt x="105409" y="993913"/>
                    </a:cubicBezTo>
                    <a:cubicBezTo>
                      <a:pt x="107131" y="1004247"/>
                      <a:pt x="113293" y="1013457"/>
                      <a:pt x="115348" y="1023730"/>
                    </a:cubicBezTo>
                    <a:cubicBezTo>
                      <a:pt x="118105" y="1037513"/>
                      <a:pt x="121754" y="1100669"/>
                      <a:pt x="135226" y="1123122"/>
                    </a:cubicBezTo>
                    <a:cubicBezTo>
                      <a:pt x="140047" y="1131157"/>
                      <a:pt x="149251" y="1135683"/>
                      <a:pt x="155105" y="1143000"/>
                    </a:cubicBezTo>
                    <a:cubicBezTo>
                      <a:pt x="162567" y="1152328"/>
                      <a:pt x="165655" y="1165355"/>
                      <a:pt x="174983" y="1172817"/>
                    </a:cubicBezTo>
                    <a:cubicBezTo>
                      <a:pt x="183164" y="1179362"/>
                      <a:pt x="194861" y="1179443"/>
                      <a:pt x="204800" y="1182756"/>
                    </a:cubicBezTo>
                    <a:cubicBezTo>
                      <a:pt x="214739" y="1189382"/>
                      <a:pt x="223702" y="1197783"/>
                      <a:pt x="234618" y="1202635"/>
                    </a:cubicBezTo>
                    <a:cubicBezTo>
                      <a:pt x="294278" y="1229150"/>
                      <a:pt x="323556" y="1226611"/>
                      <a:pt x="393644" y="1232452"/>
                    </a:cubicBezTo>
                    <a:cubicBezTo>
                      <a:pt x="588663" y="1248703"/>
                      <a:pt x="470383" y="1233476"/>
                      <a:pt x="602366" y="1252330"/>
                    </a:cubicBezTo>
                    <a:cubicBezTo>
                      <a:pt x="618931" y="1249017"/>
                      <a:pt x="637394" y="1250772"/>
                      <a:pt x="652061" y="1242391"/>
                    </a:cubicBezTo>
                    <a:cubicBezTo>
                      <a:pt x="695069" y="1217815"/>
                      <a:pt x="652972" y="1211663"/>
                      <a:pt x="681879" y="1182756"/>
                    </a:cubicBezTo>
                    <a:cubicBezTo>
                      <a:pt x="689287" y="1175348"/>
                      <a:pt x="701757" y="1176130"/>
                      <a:pt x="711696" y="1172817"/>
                    </a:cubicBezTo>
                    <a:cubicBezTo>
                      <a:pt x="718322" y="1162878"/>
                      <a:pt x="724112" y="1152328"/>
                      <a:pt x="731574" y="1143000"/>
                    </a:cubicBezTo>
                    <a:cubicBezTo>
                      <a:pt x="737428" y="1135683"/>
                      <a:pt x="746632" y="1131157"/>
                      <a:pt x="751453" y="1123122"/>
                    </a:cubicBezTo>
                    <a:cubicBezTo>
                      <a:pt x="756843" y="1114138"/>
                      <a:pt x="756304" y="1102463"/>
                      <a:pt x="761392" y="1093304"/>
                    </a:cubicBezTo>
                    <a:cubicBezTo>
                      <a:pt x="772994" y="1072420"/>
                      <a:pt x="793593" y="1056334"/>
                      <a:pt x="801148" y="1033669"/>
                    </a:cubicBezTo>
                    <a:lnTo>
                      <a:pt x="830966" y="944217"/>
                    </a:lnTo>
                    <a:lnTo>
                      <a:pt x="840905" y="914400"/>
                    </a:lnTo>
                    <a:cubicBezTo>
                      <a:pt x="844218" y="894522"/>
                      <a:pt x="847239" y="874592"/>
                      <a:pt x="850844" y="854765"/>
                    </a:cubicBezTo>
                    <a:cubicBezTo>
                      <a:pt x="853866" y="838144"/>
                      <a:pt x="860587" y="821961"/>
                      <a:pt x="860783" y="805069"/>
                    </a:cubicBezTo>
                    <a:cubicBezTo>
                      <a:pt x="863903" y="536731"/>
                      <a:pt x="860783" y="268356"/>
                      <a:pt x="860783" y="0"/>
                    </a:cubicBezTo>
                  </a:path>
                </a:pathLst>
              </a:cu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6286512" y="5643578"/>
                <a:ext cx="214314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" name="Прямая соединительная линия 33"/>
              <p:cNvCxnSpPr>
                <a:endCxn id="32" idx="0"/>
              </p:cNvCxnSpPr>
              <p:nvPr/>
            </p:nvCxnSpPr>
            <p:spPr>
              <a:xfrm rot="16200000" flipH="1">
                <a:off x="6090058" y="5339967"/>
                <a:ext cx="571502" cy="35719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>
              <a:xfrm rot="16200000" flipH="1">
                <a:off x="6090056" y="6018629"/>
                <a:ext cx="642944" cy="357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6500826" y="6000768"/>
                <a:ext cx="3802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</a:t>
                </a:r>
                <a:r>
                  <a:rPr lang="ru-RU" dirty="0" smtClean="0"/>
                  <a:t>т</a:t>
                </a:r>
                <a:endParaRPr lang="ru-RU" dirty="0"/>
              </a:p>
            </p:txBody>
          </p:sp>
        </p:grpSp>
        <p:cxnSp>
          <p:nvCxnSpPr>
            <p:cNvPr id="54" name="Прямая со стрелкой 53"/>
            <p:cNvCxnSpPr/>
            <p:nvPr/>
          </p:nvCxnSpPr>
          <p:spPr>
            <a:xfrm rot="5400000" flipH="1" flipV="1">
              <a:off x="5749933" y="4893479"/>
              <a:ext cx="50086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5400000" flipH="1" flipV="1">
              <a:off x="6465107" y="4893479"/>
              <a:ext cx="500860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5572132" y="4714884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ru-RU" dirty="0" err="1" smtClean="0"/>
                <a:t>2</a:t>
              </a:r>
              <a:endParaRPr lang="ru-RU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15140" y="4714884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ru-RU" dirty="0" err="1" smtClean="0"/>
                <a:t>1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</a:rPr>
              <a:t>1 балл </a:t>
            </a:r>
            <a:r>
              <a:rPr lang="ru-RU" dirty="0" smtClean="0"/>
              <a:t>за каждый верно сделанный рисунок </a:t>
            </a:r>
            <a:r>
              <a:rPr lang="ru-RU" i="1" dirty="0" smtClean="0">
                <a:solidFill>
                  <a:srgbClr val="C00000"/>
                </a:solidFill>
              </a:rPr>
              <a:t>(всего рисунка 2- всего 2 балла);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</a:rPr>
              <a:t>1 балл </a:t>
            </a:r>
            <a:r>
              <a:rPr lang="ru-RU" dirty="0" smtClean="0"/>
              <a:t>за верное решение и ответ </a:t>
            </a:r>
            <a:r>
              <a:rPr lang="ru-RU" i="1" dirty="0" smtClean="0">
                <a:solidFill>
                  <a:srgbClr val="C00000"/>
                </a:solidFill>
              </a:rPr>
              <a:t>(всего 2 решение – всего 2 балла). </a:t>
            </a:r>
          </a:p>
          <a:p>
            <a:pPr marL="514350" indent="-514350">
              <a:buNone/>
            </a:pPr>
            <a:r>
              <a:rPr lang="ru-RU" dirty="0" smtClean="0"/>
              <a:t>Итого </a:t>
            </a:r>
            <a:r>
              <a:rPr lang="ru-RU" i="1" dirty="0" smtClean="0">
                <a:solidFill>
                  <a:srgbClr val="C00000"/>
                </a:solidFill>
              </a:rPr>
              <a:t>максимум 4 балла .</a:t>
            </a:r>
          </a:p>
          <a:p>
            <a:pPr marL="514350" indent="-514350">
              <a:buNone/>
            </a:pPr>
            <a:r>
              <a:rPr lang="ru-RU" dirty="0" smtClean="0"/>
              <a:t>4 балла - оценка 5</a:t>
            </a:r>
          </a:p>
          <a:p>
            <a:pPr marL="514350" indent="-514350">
              <a:buNone/>
            </a:pPr>
            <a:r>
              <a:rPr lang="ru-RU" dirty="0" smtClean="0"/>
              <a:t>3 балла  – оценка 4</a:t>
            </a:r>
          </a:p>
          <a:p>
            <a:pPr marL="514350" indent="-514350">
              <a:buNone/>
            </a:pPr>
            <a:r>
              <a:rPr lang="ru-RU" dirty="0" smtClean="0"/>
              <a:t>2-1 балла – оценка 3</a:t>
            </a:r>
          </a:p>
          <a:p>
            <a:pPr marL="514350" indent="-514350">
              <a:buNone/>
            </a:pPr>
            <a:r>
              <a:rPr lang="ru-RU" dirty="0" smtClean="0"/>
              <a:t>0 баллов – оценка 2</a:t>
            </a:r>
          </a:p>
          <a:p>
            <a:endParaRPr lang="ru-RU" dirty="0"/>
          </a:p>
        </p:txBody>
      </p:sp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749520"/>
            <a:ext cx="5214942" cy="31084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90" y="2714621"/>
            <a:ext cx="4942610" cy="41433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Карточка 3:</a:t>
            </a:r>
          </a:p>
          <a:p>
            <a:r>
              <a:rPr lang="ru-RU" dirty="0" smtClean="0"/>
              <a:t>1 уровень - обязательное задание (2 задачи);</a:t>
            </a:r>
          </a:p>
          <a:p>
            <a:r>
              <a:rPr lang="ru-RU" dirty="0" smtClean="0"/>
              <a:t>2 уровень - по желанию (1 задача);</a:t>
            </a:r>
          </a:p>
          <a:p>
            <a:r>
              <a:rPr lang="ru-RU" dirty="0" smtClean="0"/>
              <a:t>3 уровень - по желанию (домашняя практическая работа).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631844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Закончите предложение: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dirty="0" smtClean="0"/>
              <a:t>На уроке я делал…</a:t>
            </a:r>
          </a:p>
          <a:p>
            <a:r>
              <a:rPr lang="ru-RU" dirty="0" smtClean="0"/>
              <a:t>Своей работой я доволен/не доволен потому что…</a:t>
            </a:r>
          </a:p>
          <a:p>
            <a:r>
              <a:rPr lang="ru-RU" dirty="0" smtClean="0"/>
              <a:t>Этот урок показался мне…</a:t>
            </a:r>
          </a:p>
          <a:p>
            <a:r>
              <a:rPr lang="ru-RU" dirty="0" smtClean="0"/>
              <a:t>За урок я бы поставил себе, потому что…</a:t>
            </a:r>
          </a:p>
          <a:p>
            <a:r>
              <a:rPr lang="ru-RU" dirty="0" smtClean="0"/>
              <a:t>Материал урока я освоил…</a:t>
            </a:r>
          </a:p>
          <a:p>
            <a:r>
              <a:rPr lang="ru-RU" dirty="0" smtClean="0"/>
              <a:t>Мое настроение после занятия…</a:t>
            </a:r>
            <a:endParaRPr lang="ru-RU" dirty="0"/>
          </a:p>
        </p:txBody>
      </p:sp>
      <p:pic>
        <p:nvPicPr>
          <p:cNvPr id="28" name="Рисунок 27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929066"/>
            <a:ext cx="4745366" cy="27433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00108"/>
            <a:ext cx="7043758" cy="114300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за урок!</a:t>
            </a:r>
            <a:endParaRPr lang="ru-RU" sz="6000" dirty="0"/>
          </a:p>
        </p:txBody>
      </p:sp>
      <p:pic>
        <p:nvPicPr>
          <p:cNvPr id="5" name="Рисунок 4" descr="scale_24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2786058"/>
            <a:ext cx="4885144" cy="3259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Блок - </a:t>
            </a:r>
            <a:r>
              <a:rPr lang="ru-RU" dirty="0" smtClean="0"/>
              <a:t>это колесо с желобом, укрепленное в обойме. </a:t>
            </a:r>
          </a:p>
          <a:p>
            <a:pPr>
              <a:buNone/>
            </a:pPr>
            <a:r>
              <a:rPr lang="ru-RU" dirty="0" smtClean="0"/>
              <a:t>Существует два вида: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неподвижный </a:t>
            </a:r>
            <a:r>
              <a:rPr lang="ru-RU" dirty="0" smtClean="0"/>
              <a:t>– ось которого закреплена и при подъеме груза не движется;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подвижный</a:t>
            </a:r>
            <a:r>
              <a:rPr lang="ru-RU" dirty="0" smtClean="0"/>
              <a:t> – ось которого поднимается или опускается вместе с грузом.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Тема урока: </a:t>
            </a:r>
            <a:r>
              <a:rPr lang="ru-RU" dirty="0" smtClean="0"/>
              <a:t>Блоки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929618" cy="1785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Учебная задача: </a:t>
            </a:r>
            <a:r>
              <a:rPr lang="ru-RU" b="1" dirty="0" smtClean="0">
                <a:solidFill>
                  <a:schemeClr val="tx1"/>
                </a:solidFill>
              </a:rPr>
              <a:t>Определить и сравнить  выигрыш в силе при использовании подвижного и неподвижного блока.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36328" t="39583" r="37500" b="36806"/>
          <a:stretch>
            <a:fillRect/>
          </a:stretch>
        </p:blipFill>
        <p:spPr bwMode="auto">
          <a:xfrm>
            <a:off x="1785918" y="3714752"/>
            <a:ext cx="5572164" cy="282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560406"/>
          </a:xfrm>
        </p:spPr>
        <p:txBody>
          <a:bodyPr/>
          <a:lstStyle/>
          <a:p>
            <a:r>
              <a:rPr lang="ru-RU" b="1" dirty="0" smtClean="0"/>
              <a:t>Практическая работа: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7467600" cy="90010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ЦЕЛЬ: </a:t>
            </a:r>
            <a:r>
              <a:rPr lang="ru-RU" b="1" i="1" dirty="0" smtClean="0"/>
              <a:t>Определить причину разного выигрыша в силе различных конструкций блоков.</a:t>
            </a:r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59766" t="49877" r="18037" b="23290"/>
          <a:stretch>
            <a:fillRect/>
          </a:stretch>
        </p:blipFill>
        <p:spPr bwMode="auto">
          <a:xfrm>
            <a:off x="642910" y="2714620"/>
            <a:ext cx="4786346" cy="325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2214554"/>
            <a:ext cx="1248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Таблица 1.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Результаты практической работы групп: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1928802"/>
          <a:ext cx="8229599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5719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Конструкция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Неподвижный блок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Подвижный блок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 груза 1,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Вес груза 2, 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Выигрыш в силе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 груза 1,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Вес груза 2, 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Выигрыш в силе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 группа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 группа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5604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Рисунок:  Силы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357296"/>
          <a:ext cx="8229600" cy="5214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3000396"/>
                <a:gridCol w="3686172"/>
              </a:tblGrid>
              <a:tr h="658270">
                <a:tc>
                  <a:txBody>
                    <a:bodyPr/>
                    <a:lstStyle/>
                    <a:p>
                      <a:r>
                        <a:rPr lang="ru-RU" dirty="0" smtClean="0"/>
                        <a:t>Конструкция / группа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Подвижный блок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Неподвижный блок </a:t>
                      </a:r>
                    </a:p>
                  </a:txBody>
                  <a:tcPr/>
                </a:tc>
              </a:tr>
              <a:tr h="1049879">
                <a:tc>
                  <a:txBody>
                    <a:bodyPr/>
                    <a:lstStyle/>
                    <a:p>
                      <a:r>
                        <a:rPr lang="ru-RU" dirty="0" smtClean="0"/>
                        <a:t> 1 группа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49373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2502">
                <a:tc>
                  <a:txBody>
                    <a:bodyPr/>
                    <a:lstStyle/>
                    <a:p>
                      <a:r>
                        <a:rPr lang="ru-RU" dirty="0" smtClean="0"/>
                        <a:t>3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4952">
                <a:tc>
                  <a:txBody>
                    <a:bodyPr/>
                    <a:lstStyle/>
                    <a:p>
                      <a:r>
                        <a:rPr lang="ru-RU" dirty="0" smtClean="0"/>
                        <a:t>4 группа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2" name="Группа 81"/>
          <p:cNvGrpSpPr/>
          <p:nvPr/>
        </p:nvGrpSpPr>
        <p:grpSpPr>
          <a:xfrm>
            <a:off x="6429388" y="2071678"/>
            <a:ext cx="714380" cy="944454"/>
            <a:chOff x="6357950" y="2127356"/>
            <a:chExt cx="714380" cy="944454"/>
          </a:xfrm>
        </p:grpSpPr>
        <p:sp>
          <p:nvSpPr>
            <p:cNvPr id="27" name="Овал 26"/>
            <p:cNvSpPr/>
            <p:nvPr/>
          </p:nvSpPr>
          <p:spPr>
            <a:xfrm>
              <a:off x="6429388" y="2143116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6357950" y="2127356"/>
              <a:ext cx="583966" cy="801578"/>
            </a:xfrm>
            <a:custGeom>
              <a:avLst/>
              <a:gdLst>
                <a:gd name="connsiteX0" fmla="*/ 59635 w 583966"/>
                <a:gd name="connsiteY0" fmla="*/ 755083 h 801578"/>
                <a:gd name="connsiteX1" fmla="*/ 39757 w 583966"/>
                <a:gd name="connsiteY1" fmla="*/ 625875 h 801578"/>
                <a:gd name="connsiteX2" fmla="*/ 19879 w 583966"/>
                <a:gd name="connsiteY2" fmla="*/ 566240 h 801578"/>
                <a:gd name="connsiteX3" fmla="*/ 9940 w 583966"/>
                <a:gd name="connsiteY3" fmla="*/ 506605 h 801578"/>
                <a:gd name="connsiteX4" fmla="*/ 0 w 583966"/>
                <a:gd name="connsiteY4" fmla="*/ 476788 h 801578"/>
                <a:gd name="connsiteX5" fmla="*/ 9940 w 583966"/>
                <a:gd name="connsiteY5" fmla="*/ 307822 h 801578"/>
                <a:gd name="connsiteX6" fmla="*/ 19879 w 583966"/>
                <a:gd name="connsiteY6" fmla="*/ 248188 h 801578"/>
                <a:gd name="connsiteX7" fmla="*/ 39757 w 583966"/>
                <a:gd name="connsiteY7" fmla="*/ 188553 h 801578"/>
                <a:gd name="connsiteX8" fmla="*/ 49696 w 583966"/>
                <a:gd name="connsiteY8" fmla="*/ 158735 h 801578"/>
                <a:gd name="connsiteX9" fmla="*/ 69574 w 583966"/>
                <a:gd name="connsiteY9" fmla="*/ 99101 h 801578"/>
                <a:gd name="connsiteX10" fmla="*/ 99392 w 583966"/>
                <a:gd name="connsiteY10" fmla="*/ 39466 h 801578"/>
                <a:gd name="connsiteX11" fmla="*/ 159027 w 583966"/>
                <a:gd name="connsiteY11" fmla="*/ 9648 h 801578"/>
                <a:gd name="connsiteX12" fmla="*/ 417444 w 583966"/>
                <a:gd name="connsiteY12" fmla="*/ 19588 h 801578"/>
                <a:gd name="connsiteX13" fmla="*/ 457200 w 583966"/>
                <a:gd name="connsiteY13" fmla="*/ 79222 h 801578"/>
                <a:gd name="connsiteX14" fmla="*/ 477079 w 583966"/>
                <a:gd name="connsiteY14" fmla="*/ 138857 h 801578"/>
                <a:gd name="connsiteX15" fmla="*/ 487018 w 583966"/>
                <a:gd name="connsiteY15" fmla="*/ 168675 h 801578"/>
                <a:gd name="connsiteX16" fmla="*/ 496957 w 583966"/>
                <a:gd name="connsiteY16" fmla="*/ 208431 h 801578"/>
                <a:gd name="connsiteX17" fmla="*/ 526774 w 583966"/>
                <a:gd name="connsiteY17" fmla="*/ 297883 h 801578"/>
                <a:gd name="connsiteX18" fmla="*/ 536714 w 583966"/>
                <a:gd name="connsiteY18" fmla="*/ 327701 h 801578"/>
                <a:gd name="connsiteX19" fmla="*/ 546653 w 583966"/>
                <a:gd name="connsiteY19" fmla="*/ 387335 h 801578"/>
                <a:gd name="connsiteX20" fmla="*/ 566531 w 583966"/>
                <a:gd name="connsiteY20" fmla="*/ 456909 h 801578"/>
                <a:gd name="connsiteX21" fmla="*/ 576470 w 583966"/>
                <a:gd name="connsiteY21" fmla="*/ 685509 h 80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3966" h="801578">
                  <a:moveTo>
                    <a:pt x="59635" y="755083"/>
                  </a:moveTo>
                  <a:cubicBezTo>
                    <a:pt x="32256" y="672947"/>
                    <a:pt x="72701" y="801578"/>
                    <a:pt x="39757" y="625875"/>
                  </a:cubicBezTo>
                  <a:cubicBezTo>
                    <a:pt x="35896" y="605280"/>
                    <a:pt x="19879" y="566240"/>
                    <a:pt x="19879" y="566240"/>
                  </a:cubicBezTo>
                  <a:cubicBezTo>
                    <a:pt x="16566" y="546362"/>
                    <a:pt x="14312" y="526278"/>
                    <a:pt x="9940" y="506605"/>
                  </a:cubicBezTo>
                  <a:cubicBezTo>
                    <a:pt x="7667" y="496378"/>
                    <a:pt x="0" y="487265"/>
                    <a:pt x="0" y="476788"/>
                  </a:cubicBezTo>
                  <a:cubicBezTo>
                    <a:pt x="0" y="420369"/>
                    <a:pt x="5052" y="364029"/>
                    <a:pt x="9940" y="307822"/>
                  </a:cubicBezTo>
                  <a:cubicBezTo>
                    <a:pt x="11686" y="287746"/>
                    <a:pt x="14991" y="267739"/>
                    <a:pt x="19879" y="248188"/>
                  </a:cubicBezTo>
                  <a:cubicBezTo>
                    <a:pt x="24961" y="227860"/>
                    <a:pt x="33131" y="208431"/>
                    <a:pt x="39757" y="188553"/>
                  </a:cubicBezTo>
                  <a:lnTo>
                    <a:pt x="49696" y="158735"/>
                  </a:lnTo>
                  <a:lnTo>
                    <a:pt x="69574" y="99101"/>
                  </a:lnTo>
                  <a:cubicBezTo>
                    <a:pt x="77658" y="74851"/>
                    <a:pt x="80126" y="58732"/>
                    <a:pt x="99392" y="39466"/>
                  </a:cubicBezTo>
                  <a:cubicBezTo>
                    <a:pt x="118659" y="20199"/>
                    <a:pt x="134777" y="17732"/>
                    <a:pt x="159027" y="9648"/>
                  </a:cubicBezTo>
                  <a:cubicBezTo>
                    <a:pt x="245166" y="12961"/>
                    <a:pt x="333496" y="0"/>
                    <a:pt x="417444" y="19588"/>
                  </a:cubicBezTo>
                  <a:cubicBezTo>
                    <a:pt x="440709" y="25017"/>
                    <a:pt x="449645" y="56558"/>
                    <a:pt x="457200" y="79222"/>
                  </a:cubicBezTo>
                  <a:lnTo>
                    <a:pt x="477079" y="138857"/>
                  </a:lnTo>
                  <a:cubicBezTo>
                    <a:pt x="480392" y="148796"/>
                    <a:pt x="484477" y="158511"/>
                    <a:pt x="487018" y="168675"/>
                  </a:cubicBezTo>
                  <a:cubicBezTo>
                    <a:pt x="490331" y="181927"/>
                    <a:pt x="493032" y="195347"/>
                    <a:pt x="496957" y="208431"/>
                  </a:cubicBezTo>
                  <a:cubicBezTo>
                    <a:pt x="496957" y="208433"/>
                    <a:pt x="521804" y="282973"/>
                    <a:pt x="526774" y="297883"/>
                  </a:cubicBezTo>
                  <a:lnTo>
                    <a:pt x="536714" y="327701"/>
                  </a:lnTo>
                  <a:cubicBezTo>
                    <a:pt x="540027" y="347579"/>
                    <a:pt x="542701" y="367574"/>
                    <a:pt x="546653" y="387335"/>
                  </a:cubicBezTo>
                  <a:cubicBezTo>
                    <a:pt x="552893" y="418537"/>
                    <a:pt x="557058" y="428489"/>
                    <a:pt x="566531" y="456909"/>
                  </a:cubicBezTo>
                  <a:cubicBezTo>
                    <a:pt x="583966" y="578959"/>
                    <a:pt x="576470" y="503056"/>
                    <a:pt x="576470" y="685509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858016" y="2786058"/>
              <a:ext cx="214314" cy="21431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 стрелкой 34"/>
            <p:cNvCxnSpPr/>
            <p:nvPr/>
          </p:nvCxnSpPr>
          <p:spPr>
            <a:xfrm rot="5400000">
              <a:off x="6287306" y="292814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2786050" y="1857364"/>
            <a:ext cx="930282" cy="1214446"/>
            <a:chOff x="2786050" y="1857364"/>
            <a:chExt cx="930282" cy="1214446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2786050" y="1857364"/>
              <a:ext cx="930282" cy="1214446"/>
              <a:chOff x="2786050" y="1857364"/>
              <a:chExt cx="930282" cy="1214446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3071802" y="1857364"/>
                <a:ext cx="644530" cy="1214446"/>
                <a:chOff x="3071802" y="1857364"/>
                <a:chExt cx="644530" cy="1214446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3071802" y="2000240"/>
                  <a:ext cx="644180" cy="1071570"/>
                  <a:chOff x="2927688" y="2107096"/>
                  <a:chExt cx="715618" cy="1179028"/>
                </a:xfrm>
              </p:grpSpPr>
              <p:sp>
                <p:nvSpPr>
                  <p:cNvPr id="5" name="Овал 4"/>
                  <p:cNvSpPr/>
                  <p:nvPr/>
                </p:nvSpPr>
                <p:spPr>
                  <a:xfrm>
                    <a:off x="3000364" y="2357430"/>
                    <a:ext cx="571504" cy="50006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" name="Полилиния 6"/>
                  <p:cNvSpPr/>
                  <p:nvPr/>
                </p:nvSpPr>
                <p:spPr>
                  <a:xfrm>
                    <a:off x="2927688" y="2107096"/>
                    <a:ext cx="715618" cy="780018"/>
                  </a:xfrm>
                  <a:custGeom>
                    <a:avLst/>
                    <a:gdLst>
                      <a:gd name="connsiteX0" fmla="*/ 29818 w 715618"/>
                      <a:gd name="connsiteY0" fmla="*/ 0 h 780018"/>
                      <a:gd name="connsiteX1" fmla="*/ 19878 w 715618"/>
                      <a:gd name="connsiteY1" fmla="*/ 39756 h 780018"/>
                      <a:gd name="connsiteX2" fmla="*/ 0 w 715618"/>
                      <a:gd name="connsiteY2" fmla="*/ 99391 h 780018"/>
                      <a:gd name="connsiteX3" fmla="*/ 9939 w 715618"/>
                      <a:gd name="connsiteY3" fmla="*/ 367747 h 780018"/>
                      <a:gd name="connsiteX4" fmla="*/ 29818 w 715618"/>
                      <a:gd name="connsiteY4" fmla="*/ 467139 h 780018"/>
                      <a:gd name="connsiteX5" fmla="*/ 49696 w 715618"/>
                      <a:gd name="connsiteY5" fmla="*/ 556591 h 780018"/>
                      <a:gd name="connsiteX6" fmla="*/ 69574 w 715618"/>
                      <a:gd name="connsiteY6" fmla="*/ 636104 h 780018"/>
                      <a:gd name="connsiteX7" fmla="*/ 79513 w 715618"/>
                      <a:gd name="connsiteY7" fmla="*/ 665921 h 780018"/>
                      <a:gd name="connsiteX8" fmla="*/ 99392 w 715618"/>
                      <a:gd name="connsiteY8" fmla="*/ 685800 h 780018"/>
                      <a:gd name="connsiteX9" fmla="*/ 119270 w 715618"/>
                      <a:gd name="connsiteY9" fmla="*/ 715617 h 780018"/>
                      <a:gd name="connsiteX10" fmla="*/ 149087 w 715618"/>
                      <a:gd name="connsiteY10" fmla="*/ 725556 h 780018"/>
                      <a:gd name="connsiteX11" fmla="*/ 248478 w 715618"/>
                      <a:gd name="connsiteY11" fmla="*/ 755374 h 780018"/>
                      <a:gd name="connsiteX12" fmla="*/ 278296 w 715618"/>
                      <a:gd name="connsiteY12" fmla="*/ 765313 h 780018"/>
                      <a:gd name="connsiteX13" fmla="*/ 308113 w 715618"/>
                      <a:gd name="connsiteY13" fmla="*/ 775252 h 780018"/>
                      <a:gd name="connsiteX14" fmla="*/ 506896 w 715618"/>
                      <a:gd name="connsiteY14" fmla="*/ 745434 h 780018"/>
                      <a:gd name="connsiteX15" fmla="*/ 536713 w 715618"/>
                      <a:gd name="connsiteY15" fmla="*/ 735495 h 780018"/>
                      <a:gd name="connsiteX16" fmla="*/ 566531 w 715618"/>
                      <a:gd name="connsiteY16" fmla="*/ 725556 h 780018"/>
                      <a:gd name="connsiteX17" fmla="*/ 596348 w 715618"/>
                      <a:gd name="connsiteY17" fmla="*/ 705678 h 780018"/>
                      <a:gd name="connsiteX18" fmla="*/ 606287 w 715618"/>
                      <a:gd name="connsiteY18" fmla="*/ 675861 h 780018"/>
                      <a:gd name="connsiteX19" fmla="*/ 626165 w 715618"/>
                      <a:gd name="connsiteY19" fmla="*/ 655982 h 780018"/>
                      <a:gd name="connsiteX20" fmla="*/ 646044 w 715618"/>
                      <a:gd name="connsiteY20" fmla="*/ 596347 h 780018"/>
                      <a:gd name="connsiteX21" fmla="*/ 665922 w 715618"/>
                      <a:gd name="connsiteY21" fmla="*/ 566530 h 780018"/>
                      <a:gd name="connsiteX22" fmla="*/ 685800 w 715618"/>
                      <a:gd name="connsiteY22" fmla="*/ 506895 h 780018"/>
                      <a:gd name="connsiteX23" fmla="*/ 695739 w 715618"/>
                      <a:gd name="connsiteY23" fmla="*/ 417443 h 780018"/>
                      <a:gd name="connsiteX24" fmla="*/ 705678 w 715618"/>
                      <a:gd name="connsiteY24" fmla="*/ 308113 h 780018"/>
                      <a:gd name="connsiteX25" fmla="*/ 715618 w 715618"/>
                      <a:gd name="connsiteY25" fmla="*/ 228600 h 780018"/>
                      <a:gd name="connsiteX26" fmla="*/ 705678 w 715618"/>
                      <a:gd name="connsiteY26" fmla="*/ 49695 h 780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15618" h="780018">
                        <a:moveTo>
                          <a:pt x="29818" y="0"/>
                        </a:moveTo>
                        <a:cubicBezTo>
                          <a:pt x="26505" y="13252"/>
                          <a:pt x="23803" y="26672"/>
                          <a:pt x="19878" y="39756"/>
                        </a:cubicBezTo>
                        <a:cubicBezTo>
                          <a:pt x="13857" y="59826"/>
                          <a:pt x="0" y="99391"/>
                          <a:pt x="0" y="99391"/>
                        </a:cubicBezTo>
                        <a:cubicBezTo>
                          <a:pt x="3313" y="188843"/>
                          <a:pt x="4524" y="278398"/>
                          <a:pt x="9939" y="367747"/>
                        </a:cubicBezTo>
                        <a:cubicBezTo>
                          <a:pt x="12901" y="416624"/>
                          <a:pt x="21241" y="424257"/>
                          <a:pt x="29818" y="467139"/>
                        </a:cubicBezTo>
                        <a:cubicBezTo>
                          <a:pt x="65920" y="647644"/>
                          <a:pt x="20678" y="450192"/>
                          <a:pt x="49696" y="556591"/>
                        </a:cubicBezTo>
                        <a:cubicBezTo>
                          <a:pt x="56884" y="582948"/>
                          <a:pt x="60935" y="610186"/>
                          <a:pt x="69574" y="636104"/>
                        </a:cubicBezTo>
                        <a:cubicBezTo>
                          <a:pt x="72887" y="646043"/>
                          <a:pt x="74123" y="656937"/>
                          <a:pt x="79513" y="665921"/>
                        </a:cubicBezTo>
                        <a:cubicBezTo>
                          <a:pt x="84334" y="673957"/>
                          <a:pt x="93538" y="678482"/>
                          <a:pt x="99392" y="685800"/>
                        </a:cubicBezTo>
                        <a:cubicBezTo>
                          <a:pt x="106854" y="695128"/>
                          <a:pt x="109942" y="708155"/>
                          <a:pt x="119270" y="715617"/>
                        </a:cubicBezTo>
                        <a:cubicBezTo>
                          <a:pt x="127451" y="722162"/>
                          <a:pt x="139013" y="722678"/>
                          <a:pt x="149087" y="725556"/>
                        </a:cubicBezTo>
                        <a:cubicBezTo>
                          <a:pt x="254236" y="755598"/>
                          <a:pt x="106760" y="708134"/>
                          <a:pt x="248478" y="755374"/>
                        </a:cubicBezTo>
                        <a:lnTo>
                          <a:pt x="278296" y="765313"/>
                        </a:lnTo>
                        <a:lnTo>
                          <a:pt x="308113" y="775252"/>
                        </a:lnTo>
                        <a:cubicBezTo>
                          <a:pt x="468165" y="763820"/>
                          <a:pt x="403145" y="780018"/>
                          <a:pt x="506896" y="745434"/>
                        </a:cubicBezTo>
                        <a:lnTo>
                          <a:pt x="536713" y="735495"/>
                        </a:lnTo>
                        <a:lnTo>
                          <a:pt x="566531" y="725556"/>
                        </a:lnTo>
                        <a:cubicBezTo>
                          <a:pt x="576470" y="718930"/>
                          <a:pt x="588886" y="715006"/>
                          <a:pt x="596348" y="705678"/>
                        </a:cubicBezTo>
                        <a:cubicBezTo>
                          <a:pt x="602893" y="697497"/>
                          <a:pt x="600897" y="684845"/>
                          <a:pt x="606287" y="675861"/>
                        </a:cubicBezTo>
                        <a:cubicBezTo>
                          <a:pt x="611108" y="667826"/>
                          <a:pt x="619539" y="662608"/>
                          <a:pt x="626165" y="655982"/>
                        </a:cubicBezTo>
                        <a:cubicBezTo>
                          <a:pt x="632791" y="636104"/>
                          <a:pt x="634421" y="613782"/>
                          <a:pt x="646044" y="596347"/>
                        </a:cubicBezTo>
                        <a:cubicBezTo>
                          <a:pt x="652670" y="586408"/>
                          <a:pt x="661071" y="577446"/>
                          <a:pt x="665922" y="566530"/>
                        </a:cubicBezTo>
                        <a:cubicBezTo>
                          <a:pt x="674432" y="547382"/>
                          <a:pt x="685800" y="506895"/>
                          <a:pt x="685800" y="506895"/>
                        </a:cubicBezTo>
                        <a:cubicBezTo>
                          <a:pt x="689113" y="477078"/>
                          <a:pt x="692754" y="447295"/>
                          <a:pt x="695739" y="417443"/>
                        </a:cubicBezTo>
                        <a:cubicBezTo>
                          <a:pt x="699380" y="381031"/>
                          <a:pt x="701847" y="344506"/>
                          <a:pt x="705678" y="308113"/>
                        </a:cubicBezTo>
                        <a:cubicBezTo>
                          <a:pt x="708474" y="281549"/>
                          <a:pt x="712305" y="255104"/>
                          <a:pt x="715618" y="228600"/>
                        </a:cubicBezTo>
                        <a:cubicBezTo>
                          <a:pt x="705017" y="69596"/>
                          <a:pt x="705678" y="129319"/>
                          <a:pt x="705678" y="49695"/>
                        </a:cubicBezTo>
                      </a:path>
                    </a:pathLst>
                  </a:cu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9" name="Прямая соединительная линия 8"/>
                  <p:cNvCxnSpPr/>
                  <p:nvPr/>
                </p:nvCxnSpPr>
                <p:spPr>
                  <a:xfrm rot="5400000">
                    <a:off x="3107521" y="2821777"/>
                    <a:ext cx="35719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" name="Прямоугольник 9"/>
                  <p:cNvSpPr/>
                  <p:nvPr/>
                </p:nvSpPr>
                <p:spPr>
                  <a:xfrm>
                    <a:off x="3143240" y="3000372"/>
                    <a:ext cx="285752" cy="28575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34" name="Прямая со стрелкой 33"/>
                <p:cNvCxnSpPr/>
                <p:nvPr/>
              </p:nvCxnSpPr>
              <p:spPr>
                <a:xfrm rot="5400000" flipH="1" flipV="1">
                  <a:off x="3572662" y="1999446"/>
                  <a:ext cx="28575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2786050" y="2000240"/>
                <a:ext cx="50006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Прямая соединительная линия 42"/>
            <p:cNvCxnSpPr/>
            <p:nvPr/>
          </p:nvCxnSpPr>
          <p:spPr>
            <a:xfrm rot="10800000" flipV="1">
              <a:off x="2857488" y="1928802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10800000" flipV="1">
              <a:off x="3071802" y="1928802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2643174" y="2928934"/>
            <a:ext cx="930282" cy="1214446"/>
            <a:chOff x="2786050" y="1857364"/>
            <a:chExt cx="930282" cy="1214446"/>
          </a:xfrm>
        </p:grpSpPr>
        <p:grpSp>
          <p:nvGrpSpPr>
            <p:cNvPr id="47" name="Группа 40"/>
            <p:cNvGrpSpPr/>
            <p:nvPr/>
          </p:nvGrpSpPr>
          <p:grpSpPr>
            <a:xfrm>
              <a:off x="2786050" y="1857364"/>
              <a:ext cx="930282" cy="1214443"/>
              <a:chOff x="2786050" y="1857364"/>
              <a:chExt cx="930282" cy="1214443"/>
            </a:xfrm>
          </p:grpSpPr>
          <p:grpSp>
            <p:nvGrpSpPr>
              <p:cNvPr id="50" name="Группа 36"/>
              <p:cNvGrpSpPr/>
              <p:nvPr/>
            </p:nvGrpSpPr>
            <p:grpSpPr>
              <a:xfrm>
                <a:off x="3071798" y="1857364"/>
                <a:ext cx="644534" cy="1214443"/>
                <a:chOff x="3071798" y="1857364"/>
                <a:chExt cx="644534" cy="1214443"/>
              </a:xfrm>
            </p:grpSpPr>
            <p:grpSp>
              <p:nvGrpSpPr>
                <p:cNvPr id="52" name="Группа 10"/>
                <p:cNvGrpSpPr/>
                <p:nvPr/>
              </p:nvGrpSpPr>
              <p:grpSpPr>
                <a:xfrm>
                  <a:off x="3071798" y="2000238"/>
                  <a:ext cx="644179" cy="1071569"/>
                  <a:chOff x="2927688" y="2107096"/>
                  <a:chExt cx="715618" cy="1179028"/>
                </a:xfrm>
              </p:grpSpPr>
              <p:sp>
                <p:nvSpPr>
                  <p:cNvPr id="54" name="Овал 53"/>
                  <p:cNvSpPr/>
                  <p:nvPr/>
                </p:nvSpPr>
                <p:spPr>
                  <a:xfrm>
                    <a:off x="3000364" y="2357430"/>
                    <a:ext cx="571504" cy="50006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" name="Полилиния 54"/>
                  <p:cNvSpPr/>
                  <p:nvPr/>
                </p:nvSpPr>
                <p:spPr>
                  <a:xfrm>
                    <a:off x="2927688" y="2107096"/>
                    <a:ext cx="715618" cy="780018"/>
                  </a:xfrm>
                  <a:custGeom>
                    <a:avLst/>
                    <a:gdLst>
                      <a:gd name="connsiteX0" fmla="*/ 29818 w 715618"/>
                      <a:gd name="connsiteY0" fmla="*/ 0 h 780018"/>
                      <a:gd name="connsiteX1" fmla="*/ 19878 w 715618"/>
                      <a:gd name="connsiteY1" fmla="*/ 39756 h 780018"/>
                      <a:gd name="connsiteX2" fmla="*/ 0 w 715618"/>
                      <a:gd name="connsiteY2" fmla="*/ 99391 h 780018"/>
                      <a:gd name="connsiteX3" fmla="*/ 9939 w 715618"/>
                      <a:gd name="connsiteY3" fmla="*/ 367747 h 780018"/>
                      <a:gd name="connsiteX4" fmla="*/ 29818 w 715618"/>
                      <a:gd name="connsiteY4" fmla="*/ 467139 h 780018"/>
                      <a:gd name="connsiteX5" fmla="*/ 49696 w 715618"/>
                      <a:gd name="connsiteY5" fmla="*/ 556591 h 780018"/>
                      <a:gd name="connsiteX6" fmla="*/ 69574 w 715618"/>
                      <a:gd name="connsiteY6" fmla="*/ 636104 h 780018"/>
                      <a:gd name="connsiteX7" fmla="*/ 79513 w 715618"/>
                      <a:gd name="connsiteY7" fmla="*/ 665921 h 780018"/>
                      <a:gd name="connsiteX8" fmla="*/ 99392 w 715618"/>
                      <a:gd name="connsiteY8" fmla="*/ 685800 h 780018"/>
                      <a:gd name="connsiteX9" fmla="*/ 119270 w 715618"/>
                      <a:gd name="connsiteY9" fmla="*/ 715617 h 780018"/>
                      <a:gd name="connsiteX10" fmla="*/ 149087 w 715618"/>
                      <a:gd name="connsiteY10" fmla="*/ 725556 h 780018"/>
                      <a:gd name="connsiteX11" fmla="*/ 248478 w 715618"/>
                      <a:gd name="connsiteY11" fmla="*/ 755374 h 780018"/>
                      <a:gd name="connsiteX12" fmla="*/ 278296 w 715618"/>
                      <a:gd name="connsiteY12" fmla="*/ 765313 h 780018"/>
                      <a:gd name="connsiteX13" fmla="*/ 308113 w 715618"/>
                      <a:gd name="connsiteY13" fmla="*/ 775252 h 780018"/>
                      <a:gd name="connsiteX14" fmla="*/ 506896 w 715618"/>
                      <a:gd name="connsiteY14" fmla="*/ 745434 h 780018"/>
                      <a:gd name="connsiteX15" fmla="*/ 536713 w 715618"/>
                      <a:gd name="connsiteY15" fmla="*/ 735495 h 780018"/>
                      <a:gd name="connsiteX16" fmla="*/ 566531 w 715618"/>
                      <a:gd name="connsiteY16" fmla="*/ 725556 h 780018"/>
                      <a:gd name="connsiteX17" fmla="*/ 596348 w 715618"/>
                      <a:gd name="connsiteY17" fmla="*/ 705678 h 780018"/>
                      <a:gd name="connsiteX18" fmla="*/ 606287 w 715618"/>
                      <a:gd name="connsiteY18" fmla="*/ 675861 h 780018"/>
                      <a:gd name="connsiteX19" fmla="*/ 626165 w 715618"/>
                      <a:gd name="connsiteY19" fmla="*/ 655982 h 780018"/>
                      <a:gd name="connsiteX20" fmla="*/ 646044 w 715618"/>
                      <a:gd name="connsiteY20" fmla="*/ 596347 h 780018"/>
                      <a:gd name="connsiteX21" fmla="*/ 665922 w 715618"/>
                      <a:gd name="connsiteY21" fmla="*/ 566530 h 780018"/>
                      <a:gd name="connsiteX22" fmla="*/ 685800 w 715618"/>
                      <a:gd name="connsiteY22" fmla="*/ 506895 h 780018"/>
                      <a:gd name="connsiteX23" fmla="*/ 695739 w 715618"/>
                      <a:gd name="connsiteY23" fmla="*/ 417443 h 780018"/>
                      <a:gd name="connsiteX24" fmla="*/ 705678 w 715618"/>
                      <a:gd name="connsiteY24" fmla="*/ 308113 h 780018"/>
                      <a:gd name="connsiteX25" fmla="*/ 715618 w 715618"/>
                      <a:gd name="connsiteY25" fmla="*/ 228600 h 780018"/>
                      <a:gd name="connsiteX26" fmla="*/ 705678 w 715618"/>
                      <a:gd name="connsiteY26" fmla="*/ 49695 h 780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15618" h="780018">
                        <a:moveTo>
                          <a:pt x="29818" y="0"/>
                        </a:moveTo>
                        <a:cubicBezTo>
                          <a:pt x="26505" y="13252"/>
                          <a:pt x="23803" y="26672"/>
                          <a:pt x="19878" y="39756"/>
                        </a:cubicBezTo>
                        <a:cubicBezTo>
                          <a:pt x="13857" y="59826"/>
                          <a:pt x="0" y="99391"/>
                          <a:pt x="0" y="99391"/>
                        </a:cubicBezTo>
                        <a:cubicBezTo>
                          <a:pt x="3313" y="188843"/>
                          <a:pt x="4524" y="278398"/>
                          <a:pt x="9939" y="367747"/>
                        </a:cubicBezTo>
                        <a:cubicBezTo>
                          <a:pt x="12901" y="416624"/>
                          <a:pt x="21241" y="424257"/>
                          <a:pt x="29818" y="467139"/>
                        </a:cubicBezTo>
                        <a:cubicBezTo>
                          <a:pt x="65920" y="647644"/>
                          <a:pt x="20678" y="450192"/>
                          <a:pt x="49696" y="556591"/>
                        </a:cubicBezTo>
                        <a:cubicBezTo>
                          <a:pt x="56884" y="582948"/>
                          <a:pt x="60935" y="610186"/>
                          <a:pt x="69574" y="636104"/>
                        </a:cubicBezTo>
                        <a:cubicBezTo>
                          <a:pt x="72887" y="646043"/>
                          <a:pt x="74123" y="656937"/>
                          <a:pt x="79513" y="665921"/>
                        </a:cubicBezTo>
                        <a:cubicBezTo>
                          <a:pt x="84334" y="673957"/>
                          <a:pt x="93538" y="678482"/>
                          <a:pt x="99392" y="685800"/>
                        </a:cubicBezTo>
                        <a:cubicBezTo>
                          <a:pt x="106854" y="695128"/>
                          <a:pt x="109942" y="708155"/>
                          <a:pt x="119270" y="715617"/>
                        </a:cubicBezTo>
                        <a:cubicBezTo>
                          <a:pt x="127451" y="722162"/>
                          <a:pt x="139013" y="722678"/>
                          <a:pt x="149087" y="725556"/>
                        </a:cubicBezTo>
                        <a:cubicBezTo>
                          <a:pt x="254236" y="755598"/>
                          <a:pt x="106760" y="708134"/>
                          <a:pt x="248478" y="755374"/>
                        </a:cubicBezTo>
                        <a:lnTo>
                          <a:pt x="278296" y="765313"/>
                        </a:lnTo>
                        <a:lnTo>
                          <a:pt x="308113" y="775252"/>
                        </a:lnTo>
                        <a:cubicBezTo>
                          <a:pt x="468165" y="763820"/>
                          <a:pt x="403145" y="780018"/>
                          <a:pt x="506896" y="745434"/>
                        </a:cubicBezTo>
                        <a:lnTo>
                          <a:pt x="536713" y="735495"/>
                        </a:lnTo>
                        <a:lnTo>
                          <a:pt x="566531" y="725556"/>
                        </a:lnTo>
                        <a:cubicBezTo>
                          <a:pt x="576470" y="718930"/>
                          <a:pt x="588886" y="715006"/>
                          <a:pt x="596348" y="705678"/>
                        </a:cubicBezTo>
                        <a:cubicBezTo>
                          <a:pt x="602893" y="697497"/>
                          <a:pt x="600897" y="684845"/>
                          <a:pt x="606287" y="675861"/>
                        </a:cubicBezTo>
                        <a:cubicBezTo>
                          <a:pt x="611108" y="667826"/>
                          <a:pt x="619539" y="662608"/>
                          <a:pt x="626165" y="655982"/>
                        </a:cubicBezTo>
                        <a:cubicBezTo>
                          <a:pt x="632791" y="636104"/>
                          <a:pt x="634421" y="613782"/>
                          <a:pt x="646044" y="596347"/>
                        </a:cubicBezTo>
                        <a:cubicBezTo>
                          <a:pt x="652670" y="586408"/>
                          <a:pt x="661071" y="577446"/>
                          <a:pt x="665922" y="566530"/>
                        </a:cubicBezTo>
                        <a:cubicBezTo>
                          <a:pt x="674432" y="547382"/>
                          <a:pt x="685800" y="506895"/>
                          <a:pt x="685800" y="506895"/>
                        </a:cubicBezTo>
                        <a:cubicBezTo>
                          <a:pt x="689113" y="477078"/>
                          <a:pt x="692754" y="447295"/>
                          <a:pt x="695739" y="417443"/>
                        </a:cubicBezTo>
                        <a:cubicBezTo>
                          <a:pt x="699380" y="381031"/>
                          <a:pt x="701847" y="344506"/>
                          <a:pt x="705678" y="308113"/>
                        </a:cubicBezTo>
                        <a:cubicBezTo>
                          <a:pt x="708474" y="281549"/>
                          <a:pt x="712305" y="255104"/>
                          <a:pt x="715618" y="228600"/>
                        </a:cubicBezTo>
                        <a:cubicBezTo>
                          <a:pt x="705017" y="69596"/>
                          <a:pt x="705678" y="129319"/>
                          <a:pt x="705678" y="49695"/>
                        </a:cubicBezTo>
                      </a:path>
                    </a:pathLst>
                  </a:cu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56" name="Прямая соединительная линия 55"/>
                  <p:cNvCxnSpPr/>
                  <p:nvPr/>
                </p:nvCxnSpPr>
                <p:spPr>
                  <a:xfrm rot="5400000">
                    <a:off x="3107521" y="2821777"/>
                    <a:ext cx="35719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Прямоугольник 56"/>
                  <p:cNvSpPr/>
                  <p:nvPr/>
                </p:nvSpPr>
                <p:spPr>
                  <a:xfrm>
                    <a:off x="3143240" y="3000372"/>
                    <a:ext cx="285752" cy="28575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53" name="Прямая со стрелкой 52"/>
                <p:cNvCxnSpPr/>
                <p:nvPr/>
              </p:nvCxnSpPr>
              <p:spPr>
                <a:xfrm rot="5400000" flipH="1" flipV="1">
                  <a:off x="3572662" y="1999446"/>
                  <a:ext cx="28575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2786050" y="2000240"/>
                <a:ext cx="50006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единительная линия 47"/>
            <p:cNvCxnSpPr/>
            <p:nvPr/>
          </p:nvCxnSpPr>
          <p:spPr>
            <a:xfrm rot="10800000" flipV="1">
              <a:off x="2857488" y="1928802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rot="10800000" flipV="1">
              <a:off x="3071802" y="1928802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Группа 57"/>
          <p:cNvGrpSpPr/>
          <p:nvPr/>
        </p:nvGrpSpPr>
        <p:grpSpPr>
          <a:xfrm>
            <a:off x="2643174" y="4143380"/>
            <a:ext cx="930282" cy="1214446"/>
            <a:chOff x="2786050" y="1857364"/>
            <a:chExt cx="930282" cy="1214446"/>
          </a:xfrm>
        </p:grpSpPr>
        <p:grpSp>
          <p:nvGrpSpPr>
            <p:cNvPr id="59" name="Группа 40"/>
            <p:cNvGrpSpPr/>
            <p:nvPr/>
          </p:nvGrpSpPr>
          <p:grpSpPr>
            <a:xfrm>
              <a:off x="2786050" y="1857364"/>
              <a:ext cx="930282" cy="1214443"/>
              <a:chOff x="2786050" y="1857364"/>
              <a:chExt cx="930282" cy="1214443"/>
            </a:xfrm>
          </p:grpSpPr>
          <p:grpSp>
            <p:nvGrpSpPr>
              <p:cNvPr id="62" name="Группа 36"/>
              <p:cNvGrpSpPr/>
              <p:nvPr/>
            </p:nvGrpSpPr>
            <p:grpSpPr>
              <a:xfrm>
                <a:off x="3071798" y="1857364"/>
                <a:ext cx="644534" cy="1214443"/>
                <a:chOff x="3071798" y="1857364"/>
                <a:chExt cx="644534" cy="1214443"/>
              </a:xfrm>
            </p:grpSpPr>
            <p:grpSp>
              <p:nvGrpSpPr>
                <p:cNvPr id="64" name="Группа 10"/>
                <p:cNvGrpSpPr/>
                <p:nvPr/>
              </p:nvGrpSpPr>
              <p:grpSpPr>
                <a:xfrm>
                  <a:off x="3071798" y="2000238"/>
                  <a:ext cx="644179" cy="1071569"/>
                  <a:chOff x="2927688" y="2107096"/>
                  <a:chExt cx="715618" cy="1179028"/>
                </a:xfrm>
              </p:grpSpPr>
              <p:sp>
                <p:nvSpPr>
                  <p:cNvPr id="66" name="Овал 65"/>
                  <p:cNvSpPr/>
                  <p:nvPr/>
                </p:nvSpPr>
                <p:spPr>
                  <a:xfrm>
                    <a:off x="3000364" y="2357430"/>
                    <a:ext cx="571504" cy="50006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" name="Полилиния 66"/>
                  <p:cNvSpPr/>
                  <p:nvPr/>
                </p:nvSpPr>
                <p:spPr>
                  <a:xfrm>
                    <a:off x="2927688" y="2107096"/>
                    <a:ext cx="715618" cy="780018"/>
                  </a:xfrm>
                  <a:custGeom>
                    <a:avLst/>
                    <a:gdLst>
                      <a:gd name="connsiteX0" fmla="*/ 29818 w 715618"/>
                      <a:gd name="connsiteY0" fmla="*/ 0 h 780018"/>
                      <a:gd name="connsiteX1" fmla="*/ 19878 w 715618"/>
                      <a:gd name="connsiteY1" fmla="*/ 39756 h 780018"/>
                      <a:gd name="connsiteX2" fmla="*/ 0 w 715618"/>
                      <a:gd name="connsiteY2" fmla="*/ 99391 h 780018"/>
                      <a:gd name="connsiteX3" fmla="*/ 9939 w 715618"/>
                      <a:gd name="connsiteY3" fmla="*/ 367747 h 780018"/>
                      <a:gd name="connsiteX4" fmla="*/ 29818 w 715618"/>
                      <a:gd name="connsiteY4" fmla="*/ 467139 h 780018"/>
                      <a:gd name="connsiteX5" fmla="*/ 49696 w 715618"/>
                      <a:gd name="connsiteY5" fmla="*/ 556591 h 780018"/>
                      <a:gd name="connsiteX6" fmla="*/ 69574 w 715618"/>
                      <a:gd name="connsiteY6" fmla="*/ 636104 h 780018"/>
                      <a:gd name="connsiteX7" fmla="*/ 79513 w 715618"/>
                      <a:gd name="connsiteY7" fmla="*/ 665921 h 780018"/>
                      <a:gd name="connsiteX8" fmla="*/ 99392 w 715618"/>
                      <a:gd name="connsiteY8" fmla="*/ 685800 h 780018"/>
                      <a:gd name="connsiteX9" fmla="*/ 119270 w 715618"/>
                      <a:gd name="connsiteY9" fmla="*/ 715617 h 780018"/>
                      <a:gd name="connsiteX10" fmla="*/ 149087 w 715618"/>
                      <a:gd name="connsiteY10" fmla="*/ 725556 h 780018"/>
                      <a:gd name="connsiteX11" fmla="*/ 248478 w 715618"/>
                      <a:gd name="connsiteY11" fmla="*/ 755374 h 780018"/>
                      <a:gd name="connsiteX12" fmla="*/ 278296 w 715618"/>
                      <a:gd name="connsiteY12" fmla="*/ 765313 h 780018"/>
                      <a:gd name="connsiteX13" fmla="*/ 308113 w 715618"/>
                      <a:gd name="connsiteY13" fmla="*/ 775252 h 780018"/>
                      <a:gd name="connsiteX14" fmla="*/ 506896 w 715618"/>
                      <a:gd name="connsiteY14" fmla="*/ 745434 h 780018"/>
                      <a:gd name="connsiteX15" fmla="*/ 536713 w 715618"/>
                      <a:gd name="connsiteY15" fmla="*/ 735495 h 780018"/>
                      <a:gd name="connsiteX16" fmla="*/ 566531 w 715618"/>
                      <a:gd name="connsiteY16" fmla="*/ 725556 h 780018"/>
                      <a:gd name="connsiteX17" fmla="*/ 596348 w 715618"/>
                      <a:gd name="connsiteY17" fmla="*/ 705678 h 780018"/>
                      <a:gd name="connsiteX18" fmla="*/ 606287 w 715618"/>
                      <a:gd name="connsiteY18" fmla="*/ 675861 h 780018"/>
                      <a:gd name="connsiteX19" fmla="*/ 626165 w 715618"/>
                      <a:gd name="connsiteY19" fmla="*/ 655982 h 780018"/>
                      <a:gd name="connsiteX20" fmla="*/ 646044 w 715618"/>
                      <a:gd name="connsiteY20" fmla="*/ 596347 h 780018"/>
                      <a:gd name="connsiteX21" fmla="*/ 665922 w 715618"/>
                      <a:gd name="connsiteY21" fmla="*/ 566530 h 780018"/>
                      <a:gd name="connsiteX22" fmla="*/ 685800 w 715618"/>
                      <a:gd name="connsiteY22" fmla="*/ 506895 h 780018"/>
                      <a:gd name="connsiteX23" fmla="*/ 695739 w 715618"/>
                      <a:gd name="connsiteY23" fmla="*/ 417443 h 780018"/>
                      <a:gd name="connsiteX24" fmla="*/ 705678 w 715618"/>
                      <a:gd name="connsiteY24" fmla="*/ 308113 h 780018"/>
                      <a:gd name="connsiteX25" fmla="*/ 715618 w 715618"/>
                      <a:gd name="connsiteY25" fmla="*/ 228600 h 780018"/>
                      <a:gd name="connsiteX26" fmla="*/ 705678 w 715618"/>
                      <a:gd name="connsiteY26" fmla="*/ 49695 h 780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15618" h="780018">
                        <a:moveTo>
                          <a:pt x="29818" y="0"/>
                        </a:moveTo>
                        <a:cubicBezTo>
                          <a:pt x="26505" y="13252"/>
                          <a:pt x="23803" y="26672"/>
                          <a:pt x="19878" y="39756"/>
                        </a:cubicBezTo>
                        <a:cubicBezTo>
                          <a:pt x="13857" y="59826"/>
                          <a:pt x="0" y="99391"/>
                          <a:pt x="0" y="99391"/>
                        </a:cubicBezTo>
                        <a:cubicBezTo>
                          <a:pt x="3313" y="188843"/>
                          <a:pt x="4524" y="278398"/>
                          <a:pt x="9939" y="367747"/>
                        </a:cubicBezTo>
                        <a:cubicBezTo>
                          <a:pt x="12901" y="416624"/>
                          <a:pt x="21241" y="424257"/>
                          <a:pt x="29818" y="467139"/>
                        </a:cubicBezTo>
                        <a:cubicBezTo>
                          <a:pt x="65920" y="647644"/>
                          <a:pt x="20678" y="450192"/>
                          <a:pt x="49696" y="556591"/>
                        </a:cubicBezTo>
                        <a:cubicBezTo>
                          <a:pt x="56884" y="582948"/>
                          <a:pt x="60935" y="610186"/>
                          <a:pt x="69574" y="636104"/>
                        </a:cubicBezTo>
                        <a:cubicBezTo>
                          <a:pt x="72887" y="646043"/>
                          <a:pt x="74123" y="656937"/>
                          <a:pt x="79513" y="665921"/>
                        </a:cubicBezTo>
                        <a:cubicBezTo>
                          <a:pt x="84334" y="673957"/>
                          <a:pt x="93538" y="678482"/>
                          <a:pt x="99392" y="685800"/>
                        </a:cubicBezTo>
                        <a:cubicBezTo>
                          <a:pt x="106854" y="695128"/>
                          <a:pt x="109942" y="708155"/>
                          <a:pt x="119270" y="715617"/>
                        </a:cubicBezTo>
                        <a:cubicBezTo>
                          <a:pt x="127451" y="722162"/>
                          <a:pt x="139013" y="722678"/>
                          <a:pt x="149087" y="725556"/>
                        </a:cubicBezTo>
                        <a:cubicBezTo>
                          <a:pt x="254236" y="755598"/>
                          <a:pt x="106760" y="708134"/>
                          <a:pt x="248478" y="755374"/>
                        </a:cubicBezTo>
                        <a:lnTo>
                          <a:pt x="278296" y="765313"/>
                        </a:lnTo>
                        <a:lnTo>
                          <a:pt x="308113" y="775252"/>
                        </a:lnTo>
                        <a:cubicBezTo>
                          <a:pt x="468165" y="763820"/>
                          <a:pt x="403145" y="780018"/>
                          <a:pt x="506896" y="745434"/>
                        </a:cubicBezTo>
                        <a:lnTo>
                          <a:pt x="536713" y="735495"/>
                        </a:lnTo>
                        <a:lnTo>
                          <a:pt x="566531" y="725556"/>
                        </a:lnTo>
                        <a:cubicBezTo>
                          <a:pt x="576470" y="718930"/>
                          <a:pt x="588886" y="715006"/>
                          <a:pt x="596348" y="705678"/>
                        </a:cubicBezTo>
                        <a:cubicBezTo>
                          <a:pt x="602893" y="697497"/>
                          <a:pt x="600897" y="684845"/>
                          <a:pt x="606287" y="675861"/>
                        </a:cubicBezTo>
                        <a:cubicBezTo>
                          <a:pt x="611108" y="667826"/>
                          <a:pt x="619539" y="662608"/>
                          <a:pt x="626165" y="655982"/>
                        </a:cubicBezTo>
                        <a:cubicBezTo>
                          <a:pt x="632791" y="636104"/>
                          <a:pt x="634421" y="613782"/>
                          <a:pt x="646044" y="596347"/>
                        </a:cubicBezTo>
                        <a:cubicBezTo>
                          <a:pt x="652670" y="586408"/>
                          <a:pt x="661071" y="577446"/>
                          <a:pt x="665922" y="566530"/>
                        </a:cubicBezTo>
                        <a:cubicBezTo>
                          <a:pt x="674432" y="547382"/>
                          <a:pt x="685800" y="506895"/>
                          <a:pt x="685800" y="506895"/>
                        </a:cubicBezTo>
                        <a:cubicBezTo>
                          <a:pt x="689113" y="477078"/>
                          <a:pt x="692754" y="447295"/>
                          <a:pt x="695739" y="417443"/>
                        </a:cubicBezTo>
                        <a:cubicBezTo>
                          <a:pt x="699380" y="381031"/>
                          <a:pt x="701847" y="344506"/>
                          <a:pt x="705678" y="308113"/>
                        </a:cubicBezTo>
                        <a:cubicBezTo>
                          <a:pt x="708474" y="281549"/>
                          <a:pt x="712305" y="255104"/>
                          <a:pt x="715618" y="228600"/>
                        </a:cubicBezTo>
                        <a:cubicBezTo>
                          <a:pt x="705017" y="69596"/>
                          <a:pt x="705678" y="129319"/>
                          <a:pt x="705678" y="49695"/>
                        </a:cubicBezTo>
                      </a:path>
                    </a:pathLst>
                  </a:cu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68" name="Прямая соединительная линия 67"/>
                  <p:cNvCxnSpPr/>
                  <p:nvPr/>
                </p:nvCxnSpPr>
                <p:spPr>
                  <a:xfrm rot="5400000">
                    <a:off x="3107521" y="2821777"/>
                    <a:ext cx="35719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" name="Прямоугольник 68"/>
                  <p:cNvSpPr/>
                  <p:nvPr/>
                </p:nvSpPr>
                <p:spPr>
                  <a:xfrm>
                    <a:off x="3143240" y="3000372"/>
                    <a:ext cx="285752" cy="28575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65" name="Прямая со стрелкой 64"/>
                <p:cNvCxnSpPr/>
                <p:nvPr/>
              </p:nvCxnSpPr>
              <p:spPr>
                <a:xfrm rot="5400000" flipH="1" flipV="1">
                  <a:off x="3572662" y="1999446"/>
                  <a:ext cx="28575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2786050" y="2000240"/>
                <a:ext cx="50006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Прямая соединительная линия 59"/>
            <p:cNvCxnSpPr/>
            <p:nvPr/>
          </p:nvCxnSpPr>
          <p:spPr>
            <a:xfrm rot="10800000" flipV="1">
              <a:off x="2857488" y="1928802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10800000" flipV="1">
              <a:off x="3071802" y="1928802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Группа 69"/>
          <p:cNvGrpSpPr/>
          <p:nvPr/>
        </p:nvGrpSpPr>
        <p:grpSpPr>
          <a:xfrm>
            <a:off x="2643174" y="5357826"/>
            <a:ext cx="930282" cy="1214446"/>
            <a:chOff x="2786050" y="1857364"/>
            <a:chExt cx="930282" cy="1214446"/>
          </a:xfrm>
        </p:grpSpPr>
        <p:grpSp>
          <p:nvGrpSpPr>
            <p:cNvPr id="71" name="Группа 40"/>
            <p:cNvGrpSpPr/>
            <p:nvPr/>
          </p:nvGrpSpPr>
          <p:grpSpPr>
            <a:xfrm>
              <a:off x="2786050" y="1857364"/>
              <a:ext cx="930282" cy="1214443"/>
              <a:chOff x="2786050" y="1857364"/>
              <a:chExt cx="930282" cy="1214443"/>
            </a:xfrm>
          </p:grpSpPr>
          <p:grpSp>
            <p:nvGrpSpPr>
              <p:cNvPr id="74" name="Группа 36"/>
              <p:cNvGrpSpPr/>
              <p:nvPr/>
            </p:nvGrpSpPr>
            <p:grpSpPr>
              <a:xfrm>
                <a:off x="3071798" y="1857364"/>
                <a:ext cx="644534" cy="1214443"/>
                <a:chOff x="3071798" y="1857364"/>
                <a:chExt cx="644534" cy="1214443"/>
              </a:xfrm>
            </p:grpSpPr>
            <p:grpSp>
              <p:nvGrpSpPr>
                <p:cNvPr id="76" name="Группа 10"/>
                <p:cNvGrpSpPr/>
                <p:nvPr/>
              </p:nvGrpSpPr>
              <p:grpSpPr>
                <a:xfrm>
                  <a:off x="3071798" y="2000238"/>
                  <a:ext cx="644179" cy="1071569"/>
                  <a:chOff x="2927688" y="2107096"/>
                  <a:chExt cx="715618" cy="1179028"/>
                </a:xfrm>
              </p:grpSpPr>
              <p:sp>
                <p:nvSpPr>
                  <p:cNvPr id="78" name="Овал 77"/>
                  <p:cNvSpPr/>
                  <p:nvPr/>
                </p:nvSpPr>
                <p:spPr>
                  <a:xfrm>
                    <a:off x="3000364" y="2357430"/>
                    <a:ext cx="571504" cy="500066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9" name="Полилиния 78"/>
                  <p:cNvSpPr/>
                  <p:nvPr/>
                </p:nvSpPr>
                <p:spPr>
                  <a:xfrm>
                    <a:off x="2927688" y="2107096"/>
                    <a:ext cx="715618" cy="780018"/>
                  </a:xfrm>
                  <a:custGeom>
                    <a:avLst/>
                    <a:gdLst>
                      <a:gd name="connsiteX0" fmla="*/ 29818 w 715618"/>
                      <a:gd name="connsiteY0" fmla="*/ 0 h 780018"/>
                      <a:gd name="connsiteX1" fmla="*/ 19878 w 715618"/>
                      <a:gd name="connsiteY1" fmla="*/ 39756 h 780018"/>
                      <a:gd name="connsiteX2" fmla="*/ 0 w 715618"/>
                      <a:gd name="connsiteY2" fmla="*/ 99391 h 780018"/>
                      <a:gd name="connsiteX3" fmla="*/ 9939 w 715618"/>
                      <a:gd name="connsiteY3" fmla="*/ 367747 h 780018"/>
                      <a:gd name="connsiteX4" fmla="*/ 29818 w 715618"/>
                      <a:gd name="connsiteY4" fmla="*/ 467139 h 780018"/>
                      <a:gd name="connsiteX5" fmla="*/ 49696 w 715618"/>
                      <a:gd name="connsiteY5" fmla="*/ 556591 h 780018"/>
                      <a:gd name="connsiteX6" fmla="*/ 69574 w 715618"/>
                      <a:gd name="connsiteY6" fmla="*/ 636104 h 780018"/>
                      <a:gd name="connsiteX7" fmla="*/ 79513 w 715618"/>
                      <a:gd name="connsiteY7" fmla="*/ 665921 h 780018"/>
                      <a:gd name="connsiteX8" fmla="*/ 99392 w 715618"/>
                      <a:gd name="connsiteY8" fmla="*/ 685800 h 780018"/>
                      <a:gd name="connsiteX9" fmla="*/ 119270 w 715618"/>
                      <a:gd name="connsiteY9" fmla="*/ 715617 h 780018"/>
                      <a:gd name="connsiteX10" fmla="*/ 149087 w 715618"/>
                      <a:gd name="connsiteY10" fmla="*/ 725556 h 780018"/>
                      <a:gd name="connsiteX11" fmla="*/ 248478 w 715618"/>
                      <a:gd name="connsiteY11" fmla="*/ 755374 h 780018"/>
                      <a:gd name="connsiteX12" fmla="*/ 278296 w 715618"/>
                      <a:gd name="connsiteY12" fmla="*/ 765313 h 780018"/>
                      <a:gd name="connsiteX13" fmla="*/ 308113 w 715618"/>
                      <a:gd name="connsiteY13" fmla="*/ 775252 h 780018"/>
                      <a:gd name="connsiteX14" fmla="*/ 506896 w 715618"/>
                      <a:gd name="connsiteY14" fmla="*/ 745434 h 780018"/>
                      <a:gd name="connsiteX15" fmla="*/ 536713 w 715618"/>
                      <a:gd name="connsiteY15" fmla="*/ 735495 h 780018"/>
                      <a:gd name="connsiteX16" fmla="*/ 566531 w 715618"/>
                      <a:gd name="connsiteY16" fmla="*/ 725556 h 780018"/>
                      <a:gd name="connsiteX17" fmla="*/ 596348 w 715618"/>
                      <a:gd name="connsiteY17" fmla="*/ 705678 h 780018"/>
                      <a:gd name="connsiteX18" fmla="*/ 606287 w 715618"/>
                      <a:gd name="connsiteY18" fmla="*/ 675861 h 780018"/>
                      <a:gd name="connsiteX19" fmla="*/ 626165 w 715618"/>
                      <a:gd name="connsiteY19" fmla="*/ 655982 h 780018"/>
                      <a:gd name="connsiteX20" fmla="*/ 646044 w 715618"/>
                      <a:gd name="connsiteY20" fmla="*/ 596347 h 780018"/>
                      <a:gd name="connsiteX21" fmla="*/ 665922 w 715618"/>
                      <a:gd name="connsiteY21" fmla="*/ 566530 h 780018"/>
                      <a:gd name="connsiteX22" fmla="*/ 685800 w 715618"/>
                      <a:gd name="connsiteY22" fmla="*/ 506895 h 780018"/>
                      <a:gd name="connsiteX23" fmla="*/ 695739 w 715618"/>
                      <a:gd name="connsiteY23" fmla="*/ 417443 h 780018"/>
                      <a:gd name="connsiteX24" fmla="*/ 705678 w 715618"/>
                      <a:gd name="connsiteY24" fmla="*/ 308113 h 780018"/>
                      <a:gd name="connsiteX25" fmla="*/ 715618 w 715618"/>
                      <a:gd name="connsiteY25" fmla="*/ 228600 h 780018"/>
                      <a:gd name="connsiteX26" fmla="*/ 705678 w 715618"/>
                      <a:gd name="connsiteY26" fmla="*/ 49695 h 780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15618" h="780018">
                        <a:moveTo>
                          <a:pt x="29818" y="0"/>
                        </a:moveTo>
                        <a:cubicBezTo>
                          <a:pt x="26505" y="13252"/>
                          <a:pt x="23803" y="26672"/>
                          <a:pt x="19878" y="39756"/>
                        </a:cubicBezTo>
                        <a:cubicBezTo>
                          <a:pt x="13857" y="59826"/>
                          <a:pt x="0" y="99391"/>
                          <a:pt x="0" y="99391"/>
                        </a:cubicBezTo>
                        <a:cubicBezTo>
                          <a:pt x="3313" y="188843"/>
                          <a:pt x="4524" y="278398"/>
                          <a:pt x="9939" y="367747"/>
                        </a:cubicBezTo>
                        <a:cubicBezTo>
                          <a:pt x="12901" y="416624"/>
                          <a:pt x="21241" y="424257"/>
                          <a:pt x="29818" y="467139"/>
                        </a:cubicBezTo>
                        <a:cubicBezTo>
                          <a:pt x="65920" y="647644"/>
                          <a:pt x="20678" y="450192"/>
                          <a:pt x="49696" y="556591"/>
                        </a:cubicBezTo>
                        <a:cubicBezTo>
                          <a:pt x="56884" y="582948"/>
                          <a:pt x="60935" y="610186"/>
                          <a:pt x="69574" y="636104"/>
                        </a:cubicBezTo>
                        <a:cubicBezTo>
                          <a:pt x="72887" y="646043"/>
                          <a:pt x="74123" y="656937"/>
                          <a:pt x="79513" y="665921"/>
                        </a:cubicBezTo>
                        <a:cubicBezTo>
                          <a:pt x="84334" y="673957"/>
                          <a:pt x="93538" y="678482"/>
                          <a:pt x="99392" y="685800"/>
                        </a:cubicBezTo>
                        <a:cubicBezTo>
                          <a:pt x="106854" y="695128"/>
                          <a:pt x="109942" y="708155"/>
                          <a:pt x="119270" y="715617"/>
                        </a:cubicBezTo>
                        <a:cubicBezTo>
                          <a:pt x="127451" y="722162"/>
                          <a:pt x="139013" y="722678"/>
                          <a:pt x="149087" y="725556"/>
                        </a:cubicBezTo>
                        <a:cubicBezTo>
                          <a:pt x="254236" y="755598"/>
                          <a:pt x="106760" y="708134"/>
                          <a:pt x="248478" y="755374"/>
                        </a:cubicBezTo>
                        <a:lnTo>
                          <a:pt x="278296" y="765313"/>
                        </a:lnTo>
                        <a:lnTo>
                          <a:pt x="308113" y="775252"/>
                        </a:lnTo>
                        <a:cubicBezTo>
                          <a:pt x="468165" y="763820"/>
                          <a:pt x="403145" y="780018"/>
                          <a:pt x="506896" y="745434"/>
                        </a:cubicBezTo>
                        <a:lnTo>
                          <a:pt x="536713" y="735495"/>
                        </a:lnTo>
                        <a:lnTo>
                          <a:pt x="566531" y="725556"/>
                        </a:lnTo>
                        <a:cubicBezTo>
                          <a:pt x="576470" y="718930"/>
                          <a:pt x="588886" y="715006"/>
                          <a:pt x="596348" y="705678"/>
                        </a:cubicBezTo>
                        <a:cubicBezTo>
                          <a:pt x="602893" y="697497"/>
                          <a:pt x="600897" y="684845"/>
                          <a:pt x="606287" y="675861"/>
                        </a:cubicBezTo>
                        <a:cubicBezTo>
                          <a:pt x="611108" y="667826"/>
                          <a:pt x="619539" y="662608"/>
                          <a:pt x="626165" y="655982"/>
                        </a:cubicBezTo>
                        <a:cubicBezTo>
                          <a:pt x="632791" y="636104"/>
                          <a:pt x="634421" y="613782"/>
                          <a:pt x="646044" y="596347"/>
                        </a:cubicBezTo>
                        <a:cubicBezTo>
                          <a:pt x="652670" y="586408"/>
                          <a:pt x="661071" y="577446"/>
                          <a:pt x="665922" y="566530"/>
                        </a:cubicBezTo>
                        <a:cubicBezTo>
                          <a:pt x="674432" y="547382"/>
                          <a:pt x="685800" y="506895"/>
                          <a:pt x="685800" y="506895"/>
                        </a:cubicBezTo>
                        <a:cubicBezTo>
                          <a:pt x="689113" y="477078"/>
                          <a:pt x="692754" y="447295"/>
                          <a:pt x="695739" y="417443"/>
                        </a:cubicBezTo>
                        <a:cubicBezTo>
                          <a:pt x="699380" y="381031"/>
                          <a:pt x="701847" y="344506"/>
                          <a:pt x="705678" y="308113"/>
                        </a:cubicBezTo>
                        <a:cubicBezTo>
                          <a:pt x="708474" y="281549"/>
                          <a:pt x="712305" y="255104"/>
                          <a:pt x="715618" y="228600"/>
                        </a:cubicBezTo>
                        <a:cubicBezTo>
                          <a:pt x="705017" y="69596"/>
                          <a:pt x="705678" y="129319"/>
                          <a:pt x="705678" y="49695"/>
                        </a:cubicBezTo>
                      </a:path>
                    </a:pathLst>
                  </a:cu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80" name="Прямая соединительная линия 79"/>
                  <p:cNvCxnSpPr/>
                  <p:nvPr/>
                </p:nvCxnSpPr>
                <p:spPr>
                  <a:xfrm rot="5400000">
                    <a:off x="3107521" y="2821777"/>
                    <a:ext cx="357190" cy="1588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3143240" y="3000372"/>
                    <a:ext cx="285752" cy="28575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77" name="Прямая со стрелкой 76"/>
                <p:cNvCxnSpPr/>
                <p:nvPr/>
              </p:nvCxnSpPr>
              <p:spPr>
                <a:xfrm rot="5400000" flipH="1" flipV="1">
                  <a:off x="3572662" y="1999446"/>
                  <a:ext cx="285752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2786050" y="2000240"/>
                <a:ext cx="500066" cy="158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Прямая соединительная линия 71"/>
            <p:cNvCxnSpPr/>
            <p:nvPr/>
          </p:nvCxnSpPr>
          <p:spPr>
            <a:xfrm rot="10800000" flipV="1">
              <a:off x="2857488" y="1928802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10800000" flipV="1">
              <a:off x="3071802" y="1928802"/>
              <a:ext cx="142876" cy="714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Группа 84"/>
          <p:cNvGrpSpPr/>
          <p:nvPr/>
        </p:nvGrpSpPr>
        <p:grpSpPr>
          <a:xfrm>
            <a:off x="6572264" y="3214686"/>
            <a:ext cx="714380" cy="944454"/>
            <a:chOff x="6357950" y="2127356"/>
            <a:chExt cx="714380" cy="944454"/>
          </a:xfrm>
        </p:grpSpPr>
        <p:sp>
          <p:nvSpPr>
            <p:cNvPr id="86" name="Овал 85"/>
            <p:cNvSpPr/>
            <p:nvPr/>
          </p:nvSpPr>
          <p:spPr>
            <a:xfrm>
              <a:off x="6429388" y="2143116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6357950" y="2127356"/>
              <a:ext cx="583966" cy="801578"/>
            </a:xfrm>
            <a:custGeom>
              <a:avLst/>
              <a:gdLst>
                <a:gd name="connsiteX0" fmla="*/ 59635 w 583966"/>
                <a:gd name="connsiteY0" fmla="*/ 755083 h 801578"/>
                <a:gd name="connsiteX1" fmla="*/ 39757 w 583966"/>
                <a:gd name="connsiteY1" fmla="*/ 625875 h 801578"/>
                <a:gd name="connsiteX2" fmla="*/ 19879 w 583966"/>
                <a:gd name="connsiteY2" fmla="*/ 566240 h 801578"/>
                <a:gd name="connsiteX3" fmla="*/ 9940 w 583966"/>
                <a:gd name="connsiteY3" fmla="*/ 506605 h 801578"/>
                <a:gd name="connsiteX4" fmla="*/ 0 w 583966"/>
                <a:gd name="connsiteY4" fmla="*/ 476788 h 801578"/>
                <a:gd name="connsiteX5" fmla="*/ 9940 w 583966"/>
                <a:gd name="connsiteY5" fmla="*/ 307822 h 801578"/>
                <a:gd name="connsiteX6" fmla="*/ 19879 w 583966"/>
                <a:gd name="connsiteY6" fmla="*/ 248188 h 801578"/>
                <a:gd name="connsiteX7" fmla="*/ 39757 w 583966"/>
                <a:gd name="connsiteY7" fmla="*/ 188553 h 801578"/>
                <a:gd name="connsiteX8" fmla="*/ 49696 w 583966"/>
                <a:gd name="connsiteY8" fmla="*/ 158735 h 801578"/>
                <a:gd name="connsiteX9" fmla="*/ 69574 w 583966"/>
                <a:gd name="connsiteY9" fmla="*/ 99101 h 801578"/>
                <a:gd name="connsiteX10" fmla="*/ 99392 w 583966"/>
                <a:gd name="connsiteY10" fmla="*/ 39466 h 801578"/>
                <a:gd name="connsiteX11" fmla="*/ 159027 w 583966"/>
                <a:gd name="connsiteY11" fmla="*/ 9648 h 801578"/>
                <a:gd name="connsiteX12" fmla="*/ 417444 w 583966"/>
                <a:gd name="connsiteY12" fmla="*/ 19588 h 801578"/>
                <a:gd name="connsiteX13" fmla="*/ 457200 w 583966"/>
                <a:gd name="connsiteY13" fmla="*/ 79222 h 801578"/>
                <a:gd name="connsiteX14" fmla="*/ 477079 w 583966"/>
                <a:gd name="connsiteY14" fmla="*/ 138857 h 801578"/>
                <a:gd name="connsiteX15" fmla="*/ 487018 w 583966"/>
                <a:gd name="connsiteY15" fmla="*/ 168675 h 801578"/>
                <a:gd name="connsiteX16" fmla="*/ 496957 w 583966"/>
                <a:gd name="connsiteY16" fmla="*/ 208431 h 801578"/>
                <a:gd name="connsiteX17" fmla="*/ 526774 w 583966"/>
                <a:gd name="connsiteY17" fmla="*/ 297883 h 801578"/>
                <a:gd name="connsiteX18" fmla="*/ 536714 w 583966"/>
                <a:gd name="connsiteY18" fmla="*/ 327701 h 801578"/>
                <a:gd name="connsiteX19" fmla="*/ 546653 w 583966"/>
                <a:gd name="connsiteY19" fmla="*/ 387335 h 801578"/>
                <a:gd name="connsiteX20" fmla="*/ 566531 w 583966"/>
                <a:gd name="connsiteY20" fmla="*/ 456909 h 801578"/>
                <a:gd name="connsiteX21" fmla="*/ 576470 w 583966"/>
                <a:gd name="connsiteY21" fmla="*/ 685509 h 80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3966" h="801578">
                  <a:moveTo>
                    <a:pt x="59635" y="755083"/>
                  </a:moveTo>
                  <a:cubicBezTo>
                    <a:pt x="32256" y="672947"/>
                    <a:pt x="72701" y="801578"/>
                    <a:pt x="39757" y="625875"/>
                  </a:cubicBezTo>
                  <a:cubicBezTo>
                    <a:pt x="35896" y="605280"/>
                    <a:pt x="19879" y="566240"/>
                    <a:pt x="19879" y="566240"/>
                  </a:cubicBezTo>
                  <a:cubicBezTo>
                    <a:pt x="16566" y="546362"/>
                    <a:pt x="14312" y="526278"/>
                    <a:pt x="9940" y="506605"/>
                  </a:cubicBezTo>
                  <a:cubicBezTo>
                    <a:pt x="7667" y="496378"/>
                    <a:pt x="0" y="487265"/>
                    <a:pt x="0" y="476788"/>
                  </a:cubicBezTo>
                  <a:cubicBezTo>
                    <a:pt x="0" y="420369"/>
                    <a:pt x="5052" y="364029"/>
                    <a:pt x="9940" y="307822"/>
                  </a:cubicBezTo>
                  <a:cubicBezTo>
                    <a:pt x="11686" y="287746"/>
                    <a:pt x="14991" y="267739"/>
                    <a:pt x="19879" y="248188"/>
                  </a:cubicBezTo>
                  <a:cubicBezTo>
                    <a:pt x="24961" y="227860"/>
                    <a:pt x="33131" y="208431"/>
                    <a:pt x="39757" y="188553"/>
                  </a:cubicBezTo>
                  <a:lnTo>
                    <a:pt x="49696" y="158735"/>
                  </a:lnTo>
                  <a:lnTo>
                    <a:pt x="69574" y="99101"/>
                  </a:lnTo>
                  <a:cubicBezTo>
                    <a:pt x="77658" y="74851"/>
                    <a:pt x="80126" y="58732"/>
                    <a:pt x="99392" y="39466"/>
                  </a:cubicBezTo>
                  <a:cubicBezTo>
                    <a:pt x="118659" y="20199"/>
                    <a:pt x="134777" y="17732"/>
                    <a:pt x="159027" y="9648"/>
                  </a:cubicBezTo>
                  <a:cubicBezTo>
                    <a:pt x="245166" y="12961"/>
                    <a:pt x="333496" y="0"/>
                    <a:pt x="417444" y="19588"/>
                  </a:cubicBezTo>
                  <a:cubicBezTo>
                    <a:pt x="440709" y="25017"/>
                    <a:pt x="449645" y="56558"/>
                    <a:pt x="457200" y="79222"/>
                  </a:cubicBezTo>
                  <a:lnTo>
                    <a:pt x="477079" y="138857"/>
                  </a:lnTo>
                  <a:cubicBezTo>
                    <a:pt x="480392" y="148796"/>
                    <a:pt x="484477" y="158511"/>
                    <a:pt x="487018" y="168675"/>
                  </a:cubicBezTo>
                  <a:cubicBezTo>
                    <a:pt x="490331" y="181927"/>
                    <a:pt x="493032" y="195347"/>
                    <a:pt x="496957" y="208431"/>
                  </a:cubicBezTo>
                  <a:cubicBezTo>
                    <a:pt x="496957" y="208433"/>
                    <a:pt x="521804" y="282973"/>
                    <a:pt x="526774" y="297883"/>
                  </a:cubicBezTo>
                  <a:lnTo>
                    <a:pt x="536714" y="327701"/>
                  </a:lnTo>
                  <a:cubicBezTo>
                    <a:pt x="540027" y="347579"/>
                    <a:pt x="542701" y="367574"/>
                    <a:pt x="546653" y="387335"/>
                  </a:cubicBezTo>
                  <a:cubicBezTo>
                    <a:pt x="552893" y="418537"/>
                    <a:pt x="557058" y="428489"/>
                    <a:pt x="566531" y="456909"/>
                  </a:cubicBezTo>
                  <a:cubicBezTo>
                    <a:pt x="583966" y="578959"/>
                    <a:pt x="576470" y="503056"/>
                    <a:pt x="576470" y="685509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858016" y="2786058"/>
              <a:ext cx="214314" cy="21431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 стрелкой 88"/>
            <p:cNvCxnSpPr/>
            <p:nvPr/>
          </p:nvCxnSpPr>
          <p:spPr>
            <a:xfrm rot="5400000">
              <a:off x="6287306" y="292814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0" name="Группа 89"/>
          <p:cNvGrpSpPr/>
          <p:nvPr/>
        </p:nvGrpSpPr>
        <p:grpSpPr>
          <a:xfrm>
            <a:off x="6643702" y="4357694"/>
            <a:ext cx="714380" cy="944454"/>
            <a:chOff x="6357950" y="2127356"/>
            <a:chExt cx="714380" cy="944454"/>
          </a:xfrm>
        </p:grpSpPr>
        <p:sp>
          <p:nvSpPr>
            <p:cNvPr id="91" name="Овал 90"/>
            <p:cNvSpPr/>
            <p:nvPr/>
          </p:nvSpPr>
          <p:spPr>
            <a:xfrm>
              <a:off x="6429388" y="2143116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6357950" y="2127356"/>
              <a:ext cx="583966" cy="801578"/>
            </a:xfrm>
            <a:custGeom>
              <a:avLst/>
              <a:gdLst>
                <a:gd name="connsiteX0" fmla="*/ 59635 w 583966"/>
                <a:gd name="connsiteY0" fmla="*/ 755083 h 801578"/>
                <a:gd name="connsiteX1" fmla="*/ 39757 w 583966"/>
                <a:gd name="connsiteY1" fmla="*/ 625875 h 801578"/>
                <a:gd name="connsiteX2" fmla="*/ 19879 w 583966"/>
                <a:gd name="connsiteY2" fmla="*/ 566240 h 801578"/>
                <a:gd name="connsiteX3" fmla="*/ 9940 w 583966"/>
                <a:gd name="connsiteY3" fmla="*/ 506605 h 801578"/>
                <a:gd name="connsiteX4" fmla="*/ 0 w 583966"/>
                <a:gd name="connsiteY4" fmla="*/ 476788 h 801578"/>
                <a:gd name="connsiteX5" fmla="*/ 9940 w 583966"/>
                <a:gd name="connsiteY5" fmla="*/ 307822 h 801578"/>
                <a:gd name="connsiteX6" fmla="*/ 19879 w 583966"/>
                <a:gd name="connsiteY6" fmla="*/ 248188 h 801578"/>
                <a:gd name="connsiteX7" fmla="*/ 39757 w 583966"/>
                <a:gd name="connsiteY7" fmla="*/ 188553 h 801578"/>
                <a:gd name="connsiteX8" fmla="*/ 49696 w 583966"/>
                <a:gd name="connsiteY8" fmla="*/ 158735 h 801578"/>
                <a:gd name="connsiteX9" fmla="*/ 69574 w 583966"/>
                <a:gd name="connsiteY9" fmla="*/ 99101 h 801578"/>
                <a:gd name="connsiteX10" fmla="*/ 99392 w 583966"/>
                <a:gd name="connsiteY10" fmla="*/ 39466 h 801578"/>
                <a:gd name="connsiteX11" fmla="*/ 159027 w 583966"/>
                <a:gd name="connsiteY11" fmla="*/ 9648 h 801578"/>
                <a:gd name="connsiteX12" fmla="*/ 417444 w 583966"/>
                <a:gd name="connsiteY12" fmla="*/ 19588 h 801578"/>
                <a:gd name="connsiteX13" fmla="*/ 457200 w 583966"/>
                <a:gd name="connsiteY13" fmla="*/ 79222 h 801578"/>
                <a:gd name="connsiteX14" fmla="*/ 477079 w 583966"/>
                <a:gd name="connsiteY14" fmla="*/ 138857 h 801578"/>
                <a:gd name="connsiteX15" fmla="*/ 487018 w 583966"/>
                <a:gd name="connsiteY15" fmla="*/ 168675 h 801578"/>
                <a:gd name="connsiteX16" fmla="*/ 496957 w 583966"/>
                <a:gd name="connsiteY16" fmla="*/ 208431 h 801578"/>
                <a:gd name="connsiteX17" fmla="*/ 526774 w 583966"/>
                <a:gd name="connsiteY17" fmla="*/ 297883 h 801578"/>
                <a:gd name="connsiteX18" fmla="*/ 536714 w 583966"/>
                <a:gd name="connsiteY18" fmla="*/ 327701 h 801578"/>
                <a:gd name="connsiteX19" fmla="*/ 546653 w 583966"/>
                <a:gd name="connsiteY19" fmla="*/ 387335 h 801578"/>
                <a:gd name="connsiteX20" fmla="*/ 566531 w 583966"/>
                <a:gd name="connsiteY20" fmla="*/ 456909 h 801578"/>
                <a:gd name="connsiteX21" fmla="*/ 576470 w 583966"/>
                <a:gd name="connsiteY21" fmla="*/ 685509 h 80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3966" h="801578">
                  <a:moveTo>
                    <a:pt x="59635" y="755083"/>
                  </a:moveTo>
                  <a:cubicBezTo>
                    <a:pt x="32256" y="672947"/>
                    <a:pt x="72701" y="801578"/>
                    <a:pt x="39757" y="625875"/>
                  </a:cubicBezTo>
                  <a:cubicBezTo>
                    <a:pt x="35896" y="605280"/>
                    <a:pt x="19879" y="566240"/>
                    <a:pt x="19879" y="566240"/>
                  </a:cubicBezTo>
                  <a:cubicBezTo>
                    <a:pt x="16566" y="546362"/>
                    <a:pt x="14312" y="526278"/>
                    <a:pt x="9940" y="506605"/>
                  </a:cubicBezTo>
                  <a:cubicBezTo>
                    <a:pt x="7667" y="496378"/>
                    <a:pt x="0" y="487265"/>
                    <a:pt x="0" y="476788"/>
                  </a:cubicBezTo>
                  <a:cubicBezTo>
                    <a:pt x="0" y="420369"/>
                    <a:pt x="5052" y="364029"/>
                    <a:pt x="9940" y="307822"/>
                  </a:cubicBezTo>
                  <a:cubicBezTo>
                    <a:pt x="11686" y="287746"/>
                    <a:pt x="14991" y="267739"/>
                    <a:pt x="19879" y="248188"/>
                  </a:cubicBezTo>
                  <a:cubicBezTo>
                    <a:pt x="24961" y="227860"/>
                    <a:pt x="33131" y="208431"/>
                    <a:pt x="39757" y="188553"/>
                  </a:cubicBezTo>
                  <a:lnTo>
                    <a:pt x="49696" y="158735"/>
                  </a:lnTo>
                  <a:lnTo>
                    <a:pt x="69574" y="99101"/>
                  </a:lnTo>
                  <a:cubicBezTo>
                    <a:pt x="77658" y="74851"/>
                    <a:pt x="80126" y="58732"/>
                    <a:pt x="99392" y="39466"/>
                  </a:cubicBezTo>
                  <a:cubicBezTo>
                    <a:pt x="118659" y="20199"/>
                    <a:pt x="134777" y="17732"/>
                    <a:pt x="159027" y="9648"/>
                  </a:cubicBezTo>
                  <a:cubicBezTo>
                    <a:pt x="245166" y="12961"/>
                    <a:pt x="333496" y="0"/>
                    <a:pt x="417444" y="19588"/>
                  </a:cubicBezTo>
                  <a:cubicBezTo>
                    <a:pt x="440709" y="25017"/>
                    <a:pt x="449645" y="56558"/>
                    <a:pt x="457200" y="79222"/>
                  </a:cubicBezTo>
                  <a:lnTo>
                    <a:pt x="477079" y="138857"/>
                  </a:lnTo>
                  <a:cubicBezTo>
                    <a:pt x="480392" y="148796"/>
                    <a:pt x="484477" y="158511"/>
                    <a:pt x="487018" y="168675"/>
                  </a:cubicBezTo>
                  <a:cubicBezTo>
                    <a:pt x="490331" y="181927"/>
                    <a:pt x="493032" y="195347"/>
                    <a:pt x="496957" y="208431"/>
                  </a:cubicBezTo>
                  <a:cubicBezTo>
                    <a:pt x="496957" y="208433"/>
                    <a:pt x="521804" y="282973"/>
                    <a:pt x="526774" y="297883"/>
                  </a:cubicBezTo>
                  <a:lnTo>
                    <a:pt x="536714" y="327701"/>
                  </a:lnTo>
                  <a:cubicBezTo>
                    <a:pt x="540027" y="347579"/>
                    <a:pt x="542701" y="367574"/>
                    <a:pt x="546653" y="387335"/>
                  </a:cubicBezTo>
                  <a:cubicBezTo>
                    <a:pt x="552893" y="418537"/>
                    <a:pt x="557058" y="428489"/>
                    <a:pt x="566531" y="456909"/>
                  </a:cubicBezTo>
                  <a:cubicBezTo>
                    <a:pt x="583966" y="578959"/>
                    <a:pt x="576470" y="503056"/>
                    <a:pt x="576470" y="685509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858016" y="2786058"/>
              <a:ext cx="214314" cy="21431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" name="Прямая со стрелкой 93"/>
            <p:cNvCxnSpPr/>
            <p:nvPr/>
          </p:nvCxnSpPr>
          <p:spPr>
            <a:xfrm rot="5400000">
              <a:off x="6287306" y="292814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5" name="Группа 94"/>
          <p:cNvGrpSpPr/>
          <p:nvPr/>
        </p:nvGrpSpPr>
        <p:grpSpPr>
          <a:xfrm>
            <a:off x="6643702" y="5572140"/>
            <a:ext cx="714380" cy="944454"/>
            <a:chOff x="6357950" y="2127356"/>
            <a:chExt cx="714380" cy="944454"/>
          </a:xfrm>
        </p:grpSpPr>
        <p:sp>
          <p:nvSpPr>
            <p:cNvPr id="96" name="Овал 95"/>
            <p:cNvSpPr/>
            <p:nvPr/>
          </p:nvSpPr>
          <p:spPr>
            <a:xfrm>
              <a:off x="6429388" y="2143116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6357950" y="2127356"/>
              <a:ext cx="583966" cy="801578"/>
            </a:xfrm>
            <a:custGeom>
              <a:avLst/>
              <a:gdLst>
                <a:gd name="connsiteX0" fmla="*/ 59635 w 583966"/>
                <a:gd name="connsiteY0" fmla="*/ 755083 h 801578"/>
                <a:gd name="connsiteX1" fmla="*/ 39757 w 583966"/>
                <a:gd name="connsiteY1" fmla="*/ 625875 h 801578"/>
                <a:gd name="connsiteX2" fmla="*/ 19879 w 583966"/>
                <a:gd name="connsiteY2" fmla="*/ 566240 h 801578"/>
                <a:gd name="connsiteX3" fmla="*/ 9940 w 583966"/>
                <a:gd name="connsiteY3" fmla="*/ 506605 h 801578"/>
                <a:gd name="connsiteX4" fmla="*/ 0 w 583966"/>
                <a:gd name="connsiteY4" fmla="*/ 476788 h 801578"/>
                <a:gd name="connsiteX5" fmla="*/ 9940 w 583966"/>
                <a:gd name="connsiteY5" fmla="*/ 307822 h 801578"/>
                <a:gd name="connsiteX6" fmla="*/ 19879 w 583966"/>
                <a:gd name="connsiteY6" fmla="*/ 248188 h 801578"/>
                <a:gd name="connsiteX7" fmla="*/ 39757 w 583966"/>
                <a:gd name="connsiteY7" fmla="*/ 188553 h 801578"/>
                <a:gd name="connsiteX8" fmla="*/ 49696 w 583966"/>
                <a:gd name="connsiteY8" fmla="*/ 158735 h 801578"/>
                <a:gd name="connsiteX9" fmla="*/ 69574 w 583966"/>
                <a:gd name="connsiteY9" fmla="*/ 99101 h 801578"/>
                <a:gd name="connsiteX10" fmla="*/ 99392 w 583966"/>
                <a:gd name="connsiteY10" fmla="*/ 39466 h 801578"/>
                <a:gd name="connsiteX11" fmla="*/ 159027 w 583966"/>
                <a:gd name="connsiteY11" fmla="*/ 9648 h 801578"/>
                <a:gd name="connsiteX12" fmla="*/ 417444 w 583966"/>
                <a:gd name="connsiteY12" fmla="*/ 19588 h 801578"/>
                <a:gd name="connsiteX13" fmla="*/ 457200 w 583966"/>
                <a:gd name="connsiteY13" fmla="*/ 79222 h 801578"/>
                <a:gd name="connsiteX14" fmla="*/ 477079 w 583966"/>
                <a:gd name="connsiteY14" fmla="*/ 138857 h 801578"/>
                <a:gd name="connsiteX15" fmla="*/ 487018 w 583966"/>
                <a:gd name="connsiteY15" fmla="*/ 168675 h 801578"/>
                <a:gd name="connsiteX16" fmla="*/ 496957 w 583966"/>
                <a:gd name="connsiteY16" fmla="*/ 208431 h 801578"/>
                <a:gd name="connsiteX17" fmla="*/ 526774 w 583966"/>
                <a:gd name="connsiteY17" fmla="*/ 297883 h 801578"/>
                <a:gd name="connsiteX18" fmla="*/ 536714 w 583966"/>
                <a:gd name="connsiteY18" fmla="*/ 327701 h 801578"/>
                <a:gd name="connsiteX19" fmla="*/ 546653 w 583966"/>
                <a:gd name="connsiteY19" fmla="*/ 387335 h 801578"/>
                <a:gd name="connsiteX20" fmla="*/ 566531 w 583966"/>
                <a:gd name="connsiteY20" fmla="*/ 456909 h 801578"/>
                <a:gd name="connsiteX21" fmla="*/ 576470 w 583966"/>
                <a:gd name="connsiteY21" fmla="*/ 685509 h 80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3966" h="801578">
                  <a:moveTo>
                    <a:pt x="59635" y="755083"/>
                  </a:moveTo>
                  <a:cubicBezTo>
                    <a:pt x="32256" y="672947"/>
                    <a:pt x="72701" y="801578"/>
                    <a:pt x="39757" y="625875"/>
                  </a:cubicBezTo>
                  <a:cubicBezTo>
                    <a:pt x="35896" y="605280"/>
                    <a:pt x="19879" y="566240"/>
                    <a:pt x="19879" y="566240"/>
                  </a:cubicBezTo>
                  <a:cubicBezTo>
                    <a:pt x="16566" y="546362"/>
                    <a:pt x="14312" y="526278"/>
                    <a:pt x="9940" y="506605"/>
                  </a:cubicBezTo>
                  <a:cubicBezTo>
                    <a:pt x="7667" y="496378"/>
                    <a:pt x="0" y="487265"/>
                    <a:pt x="0" y="476788"/>
                  </a:cubicBezTo>
                  <a:cubicBezTo>
                    <a:pt x="0" y="420369"/>
                    <a:pt x="5052" y="364029"/>
                    <a:pt x="9940" y="307822"/>
                  </a:cubicBezTo>
                  <a:cubicBezTo>
                    <a:pt x="11686" y="287746"/>
                    <a:pt x="14991" y="267739"/>
                    <a:pt x="19879" y="248188"/>
                  </a:cubicBezTo>
                  <a:cubicBezTo>
                    <a:pt x="24961" y="227860"/>
                    <a:pt x="33131" y="208431"/>
                    <a:pt x="39757" y="188553"/>
                  </a:cubicBezTo>
                  <a:lnTo>
                    <a:pt x="49696" y="158735"/>
                  </a:lnTo>
                  <a:lnTo>
                    <a:pt x="69574" y="99101"/>
                  </a:lnTo>
                  <a:cubicBezTo>
                    <a:pt x="77658" y="74851"/>
                    <a:pt x="80126" y="58732"/>
                    <a:pt x="99392" y="39466"/>
                  </a:cubicBezTo>
                  <a:cubicBezTo>
                    <a:pt x="118659" y="20199"/>
                    <a:pt x="134777" y="17732"/>
                    <a:pt x="159027" y="9648"/>
                  </a:cubicBezTo>
                  <a:cubicBezTo>
                    <a:pt x="245166" y="12961"/>
                    <a:pt x="333496" y="0"/>
                    <a:pt x="417444" y="19588"/>
                  </a:cubicBezTo>
                  <a:cubicBezTo>
                    <a:pt x="440709" y="25017"/>
                    <a:pt x="449645" y="56558"/>
                    <a:pt x="457200" y="79222"/>
                  </a:cubicBezTo>
                  <a:lnTo>
                    <a:pt x="477079" y="138857"/>
                  </a:lnTo>
                  <a:cubicBezTo>
                    <a:pt x="480392" y="148796"/>
                    <a:pt x="484477" y="158511"/>
                    <a:pt x="487018" y="168675"/>
                  </a:cubicBezTo>
                  <a:cubicBezTo>
                    <a:pt x="490331" y="181927"/>
                    <a:pt x="493032" y="195347"/>
                    <a:pt x="496957" y="208431"/>
                  </a:cubicBezTo>
                  <a:cubicBezTo>
                    <a:pt x="496957" y="208433"/>
                    <a:pt x="521804" y="282973"/>
                    <a:pt x="526774" y="297883"/>
                  </a:cubicBezTo>
                  <a:lnTo>
                    <a:pt x="536714" y="327701"/>
                  </a:lnTo>
                  <a:cubicBezTo>
                    <a:pt x="540027" y="347579"/>
                    <a:pt x="542701" y="367574"/>
                    <a:pt x="546653" y="387335"/>
                  </a:cubicBezTo>
                  <a:cubicBezTo>
                    <a:pt x="552893" y="418537"/>
                    <a:pt x="557058" y="428489"/>
                    <a:pt x="566531" y="456909"/>
                  </a:cubicBezTo>
                  <a:cubicBezTo>
                    <a:pt x="583966" y="578959"/>
                    <a:pt x="576470" y="503056"/>
                    <a:pt x="576470" y="685509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6858016" y="2786058"/>
              <a:ext cx="214314" cy="21431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9" name="Прямая со стрелкой 98"/>
            <p:cNvCxnSpPr/>
            <p:nvPr/>
          </p:nvCxnSpPr>
          <p:spPr>
            <a:xfrm rot="5400000">
              <a:off x="6287306" y="292814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/>
              <a:t>Какая конструкция дает наибольший выигрыш в силе, а какая не дает его вовсе.</a:t>
            </a:r>
            <a:endParaRPr lang="ru-RU" dirty="0" smtClean="0"/>
          </a:p>
          <a:p>
            <a:r>
              <a:rPr lang="ru-RU" i="1" dirty="0" smtClean="0"/>
              <a:t>В чем преимущество подвижного блока?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/>
          <a:srcRect l="63733" t="56112" r="13379" b="8747"/>
          <a:stretch>
            <a:fillRect/>
          </a:stretch>
        </p:blipFill>
        <p:spPr>
          <a:xfrm>
            <a:off x="4714876" y="3300388"/>
            <a:ext cx="3093576" cy="3557612"/>
          </a:xfrm>
          <a:prstGeom prst="rect">
            <a:avLst/>
          </a:prstGeom>
        </p:spPr>
      </p:pic>
      <p:pic>
        <p:nvPicPr>
          <p:cNvPr id="7" name="Рисунок 6" descr="6.jpg"/>
          <p:cNvPicPr>
            <a:picLocks noChangeAspect="1"/>
          </p:cNvPicPr>
          <p:nvPr/>
        </p:nvPicPr>
        <p:blipFill>
          <a:blip r:embed="rId3"/>
          <a:srcRect l="13672" t="32812" r="66406" b="31250"/>
          <a:stretch>
            <a:fillRect/>
          </a:stretch>
        </p:blipFill>
        <p:spPr>
          <a:xfrm>
            <a:off x="1428728" y="3357562"/>
            <a:ext cx="2379196" cy="32189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058932"/>
            <a:ext cx="3643306" cy="37990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 себя сам: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</a:rPr>
              <a:t>1 балл </a:t>
            </a:r>
            <a:r>
              <a:rPr lang="ru-RU" dirty="0" smtClean="0"/>
              <a:t>за каждый верно сделанный рисунок </a:t>
            </a:r>
            <a:r>
              <a:rPr lang="ru-RU" i="1" dirty="0" smtClean="0">
                <a:solidFill>
                  <a:srgbClr val="C00000"/>
                </a:solidFill>
              </a:rPr>
              <a:t>(всего рисунка 2- всего 2 балла);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</a:rPr>
              <a:t>1 балл </a:t>
            </a:r>
            <a:r>
              <a:rPr lang="ru-RU" dirty="0" smtClean="0"/>
              <a:t>за верное </a:t>
            </a:r>
            <a:r>
              <a:rPr lang="ru-RU" dirty="0" smtClean="0"/>
              <a:t>определение веса каждого груза </a:t>
            </a:r>
            <a:r>
              <a:rPr lang="ru-RU" i="1" dirty="0" smtClean="0">
                <a:solidFill>
                  <a:srgbClr val="C00000"/>
                </a:solidFill>
              </a:rPr>
              <a:t>(всего </a:t>
            </a:r>
            <a:r>
              <a:rPr lang="ru-RU" i="1" dirty="0" smtClean="0">
                <a:solidFill>
                  <a:srgbClr val="C00000"/>
                </a:solidFill>
              </a:rPr>
              <a:t>2 </a:t>
            </a:r>
            <a:r>
              <a:rPr lang="ru-RU" i="1" dirty="0" smtClean="0">
                <a:solidFill>
                  <a:srgbClr val="C00000"/>
                </a:solidFill>
              </a:rPr>
              <a:t>груза– </a:t>
            </a:r>
            <a:r>
              <a:rPr lang="ru-RU" i="1" dirty="0" smtClean="0">
                <a:solidFill>
                  <a:srgbClr val="C00000"/>
                </a:solidFill>
              </a:rPr>
              <a:t>всего 2 балла). </a:t>
            </a:r>
          </a:p>
          <a:p>
            <a:pPr marL="514350" indent="-514350">
              <a:buNone/>
            </a:pPr>
            <a:r>
              <a:rPr lang="ru-RU" dirty="0" smtClean="0"/>
              <a:t>Итого </a:t>
            </a:r>
            <a:r>
              <a:rPr lang="ru-RU" i="1" dirty="0" smtClean="0">
                <a:solidFill>
                  <a:srgbClr val="C00000"/>
                </a:solidFill>
              </a:rPr>
              <a:t>максимум 4 балла .</a:t>
            </a:r>
          </a:p>
          <a:p>
            <a:pPr marL="514350" indent="-514350">
              <a:buNone/>
            </a:pPr>
            <a:r>
              <a:rPr lang="ru-RU" dirty="0" smtClean="0"/>
              <a:t>4 балла - оценка 5</a:t>
            </a:r>
          </a:p>
          <a:p>
            <a:pPr marL="514350" indent="-514350">
              <a:buNone/>
            </a:pPr>
            <a:r>
              <a:rPr lang="ru-RU" dirty="0" smtClean="0"/>
              <a:t>3 балла  – оценка 4</a:t>
            </a:r>
          </a:p>
          <a:p>
            <a:pPr marL="514350" indent="-514350">
              <a:buNone/>
            </a:pPr>
            <a:r>
              <a:rPr lang="ru-RU" dirty="0" smtClean="0"/>
              <a:t>2-1 балла – оценка 3</a:t>
            </a:r>
          </a:p>
          <a:p>
            <a:pPr marL="514350" indent="-514350">
              <a:buNone/>
            </a:pPr>
            <a:r>
              <a:rPr lang="ru-RU" dirty="0" smtClean="0"/>
              <a:t>0 баллов – оценка 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15370" cy="321471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ea typeface="Calibri"/>
                <a:cs typeface="Times New Roman"/>
              </a:rPr>
              <a:t>Ответим на вопрос с которого мы начали урок: </a:t>
            </a:r>
            <a:r>
              <a:rPr lang="ru-RU" sz="3600" dirty="0" smtClean="0">
                <a:ea typeface="Calibri"/>
                <a:cs typeface="Times New Roman"/>
              </a:rPr>
              <a:t>почему поднимать  груз массой 5кг на высоту 1 метр при помощи подвижного блока легче?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5703" t="66667" r="40625" b="12499"/>
          <a:stretch>
            <a:fillRect/>
          </a:stretch>
        </p:blipFill>
        <p:spPr bwMode="auto">
          <a:xfrm>
            <a:off x="6500826" y="4500570"/>
            <a:ext cx="2500330" cy="21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Группа 122"/>
          <p:cNvGrpSpPr>
            <a:grpSpLocks/>
          </p:cNvGrpSpPr>
          <p:nvPr/>
        </p:nvGrpSpPr>
        <p:grpSpPr bwMode="auto">
          <a:xfrm>
            <a:off x="428596" y="4643446"/>
            <a:ext cx="3103562" cy="1855787"/>
            <a:chOff x="0" y="0"/>
            <a:chExt cx="31038" cy="18560"/>
          </a:xfrm>
        </p:grpSpPr>
        <p:sp>
          <p:nvSpPr>
            <p:cNvPr id="51" name="Равнобедренный треугольник 51"/>
            <p:cNvSpPr>
              <a:spLocks noChangeArrowheads="1"/>
            </p:cNvSpPr>
            <p:nvPr/>
          </p:nvSpPr>
          <p:spPr bwMode="auto">
            <a:xfrm>
              <a:off x="0" y="0"/>
              <a:ext cx="31038" cy="18497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rgbClr val="8064A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0" name="Рисунок 50"/>
            <p:cNvPicPr>
              <a:picLocks noChangeAspect="1"/>
            </p:cNvPicPr>
            <p:nvPr/>
          </p:nvPicPr>
          <p:blipFill>
            <a:blip r:embed="rId3"/>
            <a:srcRect l="30289" t="29231" r="65385" b="57846"/>
            <a:stretch>
              <a:fillRect/>
            </a:stretch>
          </p:blipFill>
          <p:spPr bwMode="auto">
            <a:xfrm>
              <a:off x="15558" y="5049"/>
              <a:ext cx="8052" cy="13375"/>
            </a:xfrm>
            <a:prstGeom prst="rect">
              <a:avLst/>
            </a:prstGeom>
            <a:noFill/>
          </p:spPr>
        </p:pic>
        <p:pic>
          <p:nvPicPr>
            <p:cNvPr id="52" name="Рисунок 52"/>
            <p:cNvPicPr>
              <a:picLocks noChangeAspect="1"/>
            </p:cNvPicPr>
            <p:nvPr/>
          </p:nvPicPr>
          <p:blipFill>
            <a:blip r:embed="rId4"/>
            <a:srcRect l="29077" t="40308" r="66597" b="44615"/>
            <a:stretch>
              <a:fillRect/>
            </a:stretch>
          </p:blipFill>
          <p:spPr bwMode="auto">
            <a:xfrm>
              <a:off x="7642" y="4367"/>
              <a:ext cx="7234" cy="1419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523</Words>
  <PresentationFormat>Экран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Поднимите  груз массой 5кг на высоту 1 метр при помощи уже установленного оборудования</vt:lpstr>
      <vt:lpstr>Установка  </vt:lpstr>
      <vt:lpstr>Тема урока: Блоки</vt:lpstr>
      <vt:lpstr>Практическая работа: </vt:lpstr>
      <vt:lpstr>Результаты практической работы групп:</vt:lpstr>
      <vt:lpstr>Рисунок:  Силы</vt:lpstr>
      <vt:lpstr>Итог:</vt:lpstr>
      <vt:lpstr>Оцени себя сам: </vt:lpstr>
      <vt:lpstr>Ответим на вопрос с которого мы начали урок: почему поднимать  груз массой 5кг на высоту 1 метр при помощи подвижного блока легче?</vt:lpstr>
      <vt:lpstr>Дополнительное задание</vt:lpstr>
      <vt:lpstr>Возможное решение:</vt:lpstr>
      <vt:lpstr>Самооценка</vt:lpstr>
      <vt:lpstr>Домашнее задание </vt:lpstr>
      <vt:lpstr>Закончите предложение: 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petr</dc:creator>
  <cp:lastModifiedBy>petr</cp:lastModifiedBy>
  <cp:revision>35</cp:revision>
  <dcterms:created xsi:type="dcterms:W3CDTF">2024-05-10T14:36:40Z</dcterms:created>
  <dcterms:modified xsi:type="dcterms:W3CDTF">2024-05-14T12:53:38Z</dcterms:modified>
</cp:coreProperties>
</file>