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56" r:id="rId3"/>
    <p:sldId id="274" r:id="rId4"/>
    <p:sldId id="277" r:id="rId5"/>
    <p:sldId id="278" r:id="rId6"/>
    <p:sldId id="279" r:id="rId7"/>
    <p:sldId id="258" r:id="rId8"/>
    <p:sldId id="262" r:id="rId9"/>
    <p:sldId id="281" r:id="rId10"/>
    <p:sldId id="270" r:id="rId11"/>
    <p:sldId id="264" r:id="rId12"/>
    <p:sldId id="280" r:id="rId13"/>
    <p:sldId id="284" r:id="rId14"/>
    <p:sldId id="265" r:id="rId15"/>
    <p:sldId id="269" r:id="rId16"/>
    <p:sldId id="282" r:id="rId17"/>
    <p:sldId id="283" r:id="rId18"/>
    <p:sldId id="276" r:id="rId19"/>
    <p:sldId id="273" r:id="rId2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48120-033F-4827-A322-28F268B101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73026-5608-41A6-A298-E01499A29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6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D73026-5608-41A6-A298-E01499A297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1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DCB5E-8ECD-4A00-974C-F6E2A1CFE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A46736-88C8-41CA-8560-893CBAF52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1C53A-AE34-4D96-8D39-F92AE60D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81A81-D71D-45D0-9542-6FD0FEDE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D31097-3496-44BA-8DCB-629C840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91191-DD4F-4FA1-A7DD-02DA2D66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B06A8B-5B75-4057-94BD-F91B05A8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610C4-F18D-422F-92D0-D254C6C0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4A10A-F76D-487E-ABF3-B542DC11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DA2FDB-CED0-4610-B184-44140E6A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3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5E8FDB-FC85-4E35-9BC1-CAD7E992B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AA8A2C-C07B-4068-A108-179AE1DD8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8F644-E382-43FF-8D83-AE8AC790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2AAB3E-B41C-4043-8B41-2CB1FE0DD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B8B02-D7EF-4ACE-B786-D510FA8B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928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7E5F0-6CFF-496A-A6B8-71712BBF0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4A900-9B6F-48CC-990A-23F9FD18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641A7-E22A-46C3-A12E-8833A757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C24E1-C53B-47F3-B42A-1B19AB38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80A66-44A5-43B2-BCEF-C2C734F8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8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E8613-6DCE-43D9-8EBA-F242B668E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B0899C-6504-4AAB-9397-3A44D709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B547D-0558-401D-B301-7D4E4792A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B681C6-02E5-4340-BC5B-63B38E15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CF3AB-D5E5-4381-ACF3-F5E55445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38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D178D-0273-4CEF-9C8D-E99303D2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F3DCB0-97FE-4E53-B61D-4421630B5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F8992F-618A-4A49-841C-CE325B01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A74494-803A-4638-8A29-C1270DEF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4869AC-6D62-4A48-8232-BC58CA544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8DA92C-19BA-49B6-9FFE-EDA1E171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C2ABF-3058-49F1-A834-BC83C7F7A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646830-9F3B-4C51-947B-751B9F332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A5DF88-FB7D-447D-A880-D08350FA1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860342-0C39-4C5F-B597-A5E961C1E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BB794F-BAF2-421E-A5D1-509A6C4B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329E9E-646E-47E1-ABF8-AA19798D0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A9969A-56CE-4136-A92A-809A272A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F489A4-A808-4F8A-A69E-B552C87F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65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6105B-BDC9-45C8-814D-248B67D6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C52B78-B458-4D54-B7CF-9411B4D1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BAE58-785D-465E-8C6A-3E866C9A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6FA2D8-5BCA-4AA7-872D-67CCF948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3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D06025B-BB41-49E2-990D-7E83E8115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59AEC2-296D-4171-96DB-8E9047DA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64159F-F35E-461F-A6BA-05B237E22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2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FB3B4-6F45-41BE-A00D-268B88CD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7CCAC6-182D-466A-8BA8-6A636C04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8725F7-3D75-4CE8-BC42-969DDB50E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B651D-0259-4E68-AC5E-70E482DF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A140E8-877A-4EFB-8C7C-B233B199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A0BA7-65FC-40BF-9F0E-F5873C4C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89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A1E46-D55A-4454-B4C0-4B2D58AC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EB9AB9-72F4-493E-9B4D-6CADEB6E2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6CC34-4808-4CCE-AF64-265590309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ABEAC9-3ACF-46E2-9256-61EB5DC6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0D3EC-8DBD-4C24-8717-94C541E9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9EF17E-08C2-4E51-8F40-8F8A0604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5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86405-A1B4-44E7-A546-928EB4F9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256F3E-3C05-423D-AD89-E75E8AA8B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BDC35-DE00-4F8B-9D8D-03400280F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655F-1344-4EBC-BE3B-A3D4E0114E11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D30CE6-DD65-454D-9022-2DE429837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E183F-19AB-448B-830F-ACFC4E5C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132C2-DAC4-4828-923A-616EFEC6B8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1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kiro-karelia.ru/activity/course-academia?ysclid=lpi8c1wo8u556444579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82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A8C216-FCCF-45C5-9A96-21B604AE7AA0}"/>
              </a:ext>
            </a:extLst>
          </p:cNvPr>
          <p:cNvSpPr txBox="1"/>
          <p:nvPr/>
        </p:nvSpPr>
        <p:spPr>
          <a:xfrm>
            <a:off x="3150704" y="188757"/>
            <a:ext cx="6211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«Дульдургинская СОШ №2»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FE06C-FE3D-4401-8F92-C94B4B44A042}"/>
              </a:ext>
            </a:extLst>
          </p:cNvPr>
          <p:cNvSpPr txBox="1"/>
          <p:nvPr/>
        </p:nvSpPr>
        <p:spPr>
          <a:xfrm>
            <a:off x="437628" y="3114046"/>
            <a:ext cx="11459816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ПРАКТИКИ РЕАЛИЗАЦИИ МОДЕЛИ НАСТАВНИЧЕСТВА «УЧИТЕЛЬ - УЧЕНИК»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9565D-DECD-4A3B-B183-D80897CE4EDF}"/>
              </a:ext>
            </a:extLst>
          </p:cNvPr>
          <p:cNvSpPr txBox="1"/>
          <p:nvPr/>
        </p:nvSpPr>
        <p:spPr>
          <a:xfrm>
            <a:off x="5943598" y="4953484"/>
            <a:ext cx="614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Дондокова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Цыренжап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Лхасарановна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«Дульдургинская СОШ №2»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C3E83-938B-4867-BD79-7470B13F8F43}"/>
              </a:ext>
            </a:extLst>
          </p:cNvPr>
          <p:cNvSpPr txBox="1"/>
          <p:nvPr/>
        </p:nvSpPr>
        <p:spPr>
          <a:xfrm>
            <a:off x="6003235" y="6261653"/>
            <a:ext cx="335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Чита, 2023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F5B8FC-29B9-4258-BEC2-21F793590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823" y="680942"/>
            <a:ext cx="3359426" cy="24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658963-4C89-4D17-8935-76FC86FAF755}"/>
              </a:ext>
            </a:extLst>
          </p:cNvPr>
          <p:cNvSpPr txBox="1"/>
          <p:nvPr/>
        </p:nvSpPr>
        <p:spPr>
          <a:xfrm>
            <a:off x="2882348" y="297415"/>
            <a:ext cx="663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«Путь к успеху»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DBD9666-4D83-4755-91B9-F2994267F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81435"/>
              </p:ext>
            </p:extLst>
          </p:nvPr>
        </p:nvGraphicFramePr>
        <p:xfrm>
          <a:off x="197126" y="970963"/>
          <a:ext cx="11797748" cy="6224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5985">
                  <a:extLst>
                    <a:ext uri="{9D8B030D-6E8A-4147-A177-3AD203B41FA5}">
                      <a16:colId xmlns:a16="http://schemas.microsoft.com/office/drawing/2014/main" val="2816482186"/>
                    </a:ext>
                  </a:extLst>
                </a:gridCol>
                <a:gridCol w="9531763">
                  <a:extLst>
                    <a:ext uri="{9D8B030D-6E8A-4147-A177-3AD203B41FA5}">
                      <a16:colId xmlns:a16="http://schemas.microsoft.com/office/drawing/2014/main" val="2289269689"/>
                    </a:ext>
                  </a:extLst>
                </a:gridCol>
              </a:tblGrid>
              <a:tr h="886026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Дондокова Цыренжап Лхасарановна, МАОУ «Дульдургинская СОШ № 2», учитель русского языка и литературы.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1138922736"/>
                  </a:ext>
                </a:extLst>
              </a:tr>
              <a:tr h="82538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883676296"/>
                  </a:ext>
                </a:extLst>
              </a:tr>
              <a:tr h="1235909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Отработка механизмов реализации практики наставничества «учитель– ученик», педагогической поддержки и сопровождения учащихся разных целевых аудиторий, создание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условий для выявления, развития и поддержки обучающихся, имеющих интерес к исследовательской деятельности, их самореализации, профессионального самоопределения, формирования и становления интеллектуально-творческой личности.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2468023121"/>
                  </a:ext>
                </a:extLst>
              </a:tr>
              <a:tr h="82538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применения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115804861"/>
                  </a:ext>
                </a:extLst>
              </a:tr>
              <a:tr h="991523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творческого опыта школьников проходит через технологию «Путь к успеху».</a:t>
                      </a: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3403690211"/>
                  </a:ext>
                </a:extLst>
              </a:tr>
              <a:tr h="82538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Апробация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 marL="0" marR="78246" marT="78246" marB="78246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«Дульдургинская СОШ № 2»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лет</a:t>
                      </a:r>
                    </a:p>
                  </a:txBody>
                  <a:tcPr marL="78246" marR="0" marT="78246" marB="78246"/>
                </a:tc>
                <a:extLst>
                  <a:ext uri="{0D108BD9-81ED-4DB2-BD59-A6C34878D82A}">
                    <a16:rowId xmlns:a16="http://schemas.microsoft.com/office/drawing/2014/main" val="39138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37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-19878"/>
            <a:ext cx="12192000" cy="687787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46207-24AC-4D9B-B740-65544C6CC26E}"/>
              </a:ext>
            </a:extLst>
          </p:cNvPr>
          <p:cNvSpPr txBox="1"/>
          <p:nvPr/>
        </p:nvSpPr>
        <p:spPr>
          <a:xfrm>
            <a:off x="2990022" y="224312"/>
            <a:ext cx="6211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«Путь к успеху»</a:t>
            </a:r>
            <a:endParaRPr lang="ru-RU" sz="280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86D91AE-2071-4ACF-8768-FFD8C4556B06}"/>
              </a:ext>
            </a:extLst>
          </p:cNvPr>
          <p:cNvSpPr/>
          <p:nvPr/>
        </p:nvSpPr>
        <p:spPr>
          <a:xfrm>
            <a:off x="278296" y="1891024"/>
            <a:ext cx="2007704" cy="16557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исследователь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ED887B6-31B8-4781-9713-BD9D34C675A9}"/>
              </a:ext>
            </a:extLst>
          </p:cNvPr>
          <p:cNvSpPr/>
          <p:nvPr/>
        </p:nvSpPr>
        <p:spPr>
          <a:xfrm>
            <a:off x="9669948" y="1994832"/>
            <a:ext cx="2348947" cy="16557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Юный ученый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EEB626F-EACF-4D54-9DC3-8FCDC9DA4E45}"/>
              </a:ext>
            </a:extLst>
          </p:cNvPr>
          <p:cNvSpPr/>
          <p:nvPr/>
        </p:nvSpPr>
        <p:spPr>
          <a:xfrm>
            <a:off x="2650436" y="1900238"/>
            <a:ext cx="2007704" cy="16936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EDDFC05E-8DB8-4DD4-91AB-FFB02EBD9095}"/>
              </a:ext>
            </a:extLst>
          </p:cNvPr>
          <p:cNvSpPr/>
          <p:nvPr/>
        </p:nvSpPr>
        <p:spPr>
          <a:xfrm>
            <a:off x="4986130" y="1900239"/>
            <a:ext cx="2007704" cy="16557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1A73DBB-CAD6-4C22-B6F1-A3C9BA034AC0}"/>
              </a:ext>
            </a:extLst>
          </p:cNvPr>
          <p:cNvSpPr/>
          <p:nvPr/>
        </p:nvSpPr>
        <p:spPr>
          <a:xfrm>
            <a:off x="7346676" y="2018023"/>
            <a:ext cx="2007704" cy="16557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231DF74-4A5A-4E1E-9789-B0BE25992A01}"/>
              </a:ext>
            </a:extLst>
          </p:cNvPr>
          <p:cNvCxnSpPr/>
          <p:nvPr/>
        </p:nvCxnSpPr>
        <p:spPr>
          <a:xfrm>
            <a:off x="2355574" y="2822713"/>
            <a:ext cx="225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ABD0E22-5853-44B7-97F1-53075D5068C6}"/>
              </a:ext>
            </a:extLst>
          </p:cNvPr>
          <p:cNvCxnSpPr/>
          <p:nvPr/>
        </p:nvCxnSpPr>
        <p:spPr>
          <a:xfrm>
            <a:off x="4674704" y="2822713"/>
            <a:ext cx="225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75260978-5916-4C3D-B300-EBEA817845FA}"/>
              </a:ext>
            </a:extLst>
          </p:cNvPr>
          <p:cNvCxnSpPr/>
          <p:nvPr/>
        </p:nvCxnSpPr>
        <p:spPr>
          <a:xfrm>
            <a:off x="7013719" y="2845904"/>
            <a:ext cx="225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93FDF5C-66B6-48AD-91B8-A19EAF320EE8}"/>
              </a:ext>
            </a:extLst>
          </p:cNvPr>
          <p:cNvCxnSpPr>
            <a:cxnSpLocks/>
          </p:cNvCxnSpPr>
          <p:nvPr/>
        </p:nvCxnSpPr>
        <p:spPr>
          <a:xfrm>
            <a:off x="9432235" y="2880174"/>
            <a:ext cx="2377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F08EA14-0B70-4D16-86E7-1F1EF87DCE56}"/>
              </a:ext>
            </a:extLst>
          </p:cNvPr>
          <p:cNvSpPr/>
          <p:nvPr/>
        </p:nvSpPr>
        <p:spPr>
          <a:xfrm>
            <a:off x="385225" y="3848597"/>
            <a:ext cx="11585539" cy="7208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Педагогическая поддержка юного исследователя; передача и трансляция педагогического опыта через наставничество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19496F9-37CF-4462-A885-41F37372F9D1}"/>
              </a:ext>
            </a:extLst>
          </p:cNvPr>
          <p:cNvSpPr/>
          <p:nvPr/>
        </p:nvSpPr>
        <p:spPr>
          <a:xfrm>
            <a:off x="2946119" y="5844084"/>
            <a:ext cx="6501849" cy="387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Саморазвитие юного ученого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5FC2348-2E14-453B-AEEC-F381CB7D2162}"/>
              </a:ext>
            </a:extLst>
          </p:cNvPr>
          <p:cNvSpPr/>
          <p:nvPr/>
        </p:nvSpPr>
        <p:spPr>
          <a:xfrm>
            <a:off x="626993" y="4735480"/>
            <a:ext cx="11102005" cy="4450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ланирование и организация работы в «Школе юного ученого»; р</a:t>
            </a:r>
            <a:r>
              <a:rPr lang="ru-RU" dirty="0">
                <a:solidFill>
                  <a:schemeClr val="tx1"/>
                </a:solidFill>
              </a:rPr>
              <a:t>азработка и публикация методических продуктов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22DE060-9D91-4D7B-9CC4-A3B452F3BFA4}"/>
              </a:ext>
            </a:extLst>
          </p:cNvPr>
          <p:cNvSpPr/>
          <p:nvPr/>
        </p:nvSpPr>
        <p:spPr>
          <a:xfrm>
            <a:off x="2927072" y="6352984"/>
            <a:ext cx="6501849" cy="3876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Подготовка к конкурсным мероприятиям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EAC7206-F59A-4D5F-BD27-0D07B96CDE0D}"/>
              </a:ext>
            </a:extLst>
          </p:cNvPr>
          <p:cNvSpPr/>
          <p:nvPr/>
        </p:nvSpPr>
        <p:spPr>
          <a:xfrm>
            <a:off x="1282148" y="5277442"/>
            <a:ext cx="9709600" cy="5050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Психолого-педагогическое сопровождение по подготовке к научно-практическим конференциям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D7C92B14-129E-42AB-95CD-288C5A64EE03}"/>
              </a:ext>
            </a:extLst>
          </p:cNvPr>
          <p:cNvSpPr/>
          <p:nvPr/>
        </p:nvSpPr>
        <p:spPr>
          <a:xfrm>
            <a:off x="2385392" y="806424"/>
            <a:ext cx="2186608" cy="88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Технологические операции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609DD6E-27F7-44D9-96F3-FAA2E9310466}"/>
              </a:ext>
            </a:extLst>
          </p:cNvPr>
          <p:cNvSpPr/>
          <p:nvPr/>
        </p:nvSpPr>
        <p:spPr>
          <a:xfrm>
            <a:off x="4986130" y="820103"/>
            <a:ext cx="2186608" cy="88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Технологические операции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D02E618-9A6D-46CE-BFCB-085B29C2FF91}"/>
              </a:ext>
            </a:extLst>
          </p:cNvPr>
          <p:cNvSpPr/>
          <p:nvPr/>
        </p:nvSpPr>
        <p:spPr>
          <a:xfrm>
            <a:off x="7483340" y="840281"/>
            <a:ext cx="2186608" cy="881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Технологические операции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C2991258-E997-4E56-B8EB-9BE50A6AAE44}"/>
              </a:ext>
            </a:extLst>
          </p:cNvPr>
          <p:cNvCxnSpPr/>
          <p:nvPr/>
        </p:nvCxnSpPr>
        <p:spPr>
          <a:xfrm flipV="1">
            <a:off x="3654288" y="1721532"/>
            <a:ext cx="0" cy="97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E9205F3-97E2-4D80-9999-79F750113C93}"/>
              </a:ext>
            </a:extLst>
          </p:cNvPr>
          <p:cNvCxnSpPr/>
          <p:nvPr/>
        </p:nvCxnSpPr>
        <p:spPr>
          <a:xfrm flipV="1">
            <a:off x="5989982" y="1701354"/>
            <a:ext cx="0" cy="117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A6E62238-8759-4275-B10B-1FB456E7AC7F}"/>
              </a:ext>
            </a:extLst>
          </p:cNvPr>
          <p:cNvCxnSpPr>
            <a:cxnSpLocks/>
          </p:cNvCxnSpPr>
          <p:nvPr/>
        </p:nvCxnSpPr>
        <p:spPr>
          <a:xfrm flipV="1">
            <a:off x="8350528" y="1770197"/>
            <a:ext cx="0" cy="130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3574C9B5-7B78-4484-8B9E-5E28D58EF632}"/>
              </a:ext>
            </a:extLst>
          </p:cNvPr>
          <p:cNvCxnSpPr>
            <a:cxnSpLocks/>
          </p:cNvCxnSpPr>
          <p:nvPr/>
        </p:nvCxnSpPr>
        <p:spPr>
          <a:xfrm>
            <a:off x="3654288" y="3650594"/>
            <a:ext cx="0" cy="17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10EC4B2-1F97-4E30-A814-0CDDBC0B1830}"/>
              </a:ext>
            </a:extLst>
          </p:cNvPr>
          <p:cNvCxnSpPr/>
          <p:nvPr/>
        </p:nvCxnSpPr>
        <p:spPr>
          <a:xfrm>
            <a:off x="5989982" y="3650594"/>
            <a:ext cx="0" cy="175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B549A3B8-D56C-4B2D-94BD-B4EBE5FEFEAA}"/>
              </a:ext>
            </a:extLst>
          </p:cNvPr>
          <p:cNvCxnSpPr/>
          <p:nvPr/>
        </p:nvCxnSpPr>
        <p:spPr>
          <a:xfrm>
            <a:off x="8350528" y="3690951"/>
            <a:ext cx="0" cy="134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6C9E038E-62B0-4D00-92AE-F27A94F4DA39}"/>
              </a:ext>
            </a:extLst>
          </p:cNvPr>
          <p:cNvCxnSpPr>
            <a:cxnSpLocks/>
          </p:cNvCxnSpPr>
          <p:nvPr/>
        </p:nvCxnSpPr>
        <p:spPr>
          <a:xfrm>
            <a:off x="5959035" y="4587706"/>
            <a:ext cx="1" cy="147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ECB22EF-1882-4D79-AAC7-11F7E3D449D1}"/>
              </a:ext>
            </a:extLst>
          </p:cNvPr>
          <p:cNvCxnSpPr>
            <a:cxnSpLocks/>
          </p:cNvCxnSpPr>
          <p:nvPr/>
        </p:nvCxnSpPr>
        <p:spPr>
          <a:xfrm>
            <a:off x="5986668" y="5180553"/>
            <a:ext cx="0" cy="96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F8D2A92E-B554-40A5-94A1-5DECD106EC1E}"/>
              </a:ext>
            </a:extLst>
          </p:cNvPr>
          <p:cNvCxnSpPr>
            <a:cxnSpLocks/>
          </p:cNvCxnSpPr>
          <p:nvPr/>
        </p:nvCxnSpPr>
        <p:spPr>
          <a:xfrm>
            <a:off x="5986668" y="5759777"/>
            <a:ext cx="0" cy="84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1CCF9D0-1DB3-4970-983B-23316F4E4DD8}"/>
              </a:ext>
            </a:extLst>
          </p:cNvPr>
          <p:cNvCxnSpPr>
            <a:cxnSpLocks/>
          </p:cNvCxnSpPr>
          <p:nvPr/>
        </p:nvCxnSpPr>
        <p:spPr>
          <a:xfrm>
            <a:off x="5959035" y="6249971"/>
            <a:ext cx="0" cy="103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00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" y="-64174"/>
            <a:ext cx="12306087" cy="6922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8F411-9ECB-498E-86DF-B4A1F747BB9D}"/>
              </a:ext>
            </a:extLst>
          </p:cNvPr>
          <p:cNvSpPr txBox="1"/>
          <p:nvPr/>
        </p:nvSpPr>
        <p:spPr>
          <a:xfrm>
            <a:off x="122548" y="0"/>
            <a:ext cx="1206945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практики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программа наставничества «Путь к успеху», осуществляется индивидуальное сопровождение одаренных ребят через ИОМ. Установлены партнерские связи с учреждениями Дульдургинского района и Забайкальского края.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Обеспечено участие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в конкурсах разного уровня и их победы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Лхасаранов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Самбу- финалист всероссийского фестиваля творческих открытий и инициатив «Леонардо»;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Дондокова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– победитель краевого конкурса «Будущее Забайкалья» (2014), обладатель губернаторской премии. Базарова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Юмжана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ученица 7 класса, победитель региональной НПК «Шаг в будущее. Юниор», она удостоена специального диплома в номинации «За оригинальное решение исследования задач» в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Российском соревновании юных исследователей (2022).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Загдаев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Булат – победитель региональной НПК «Шаг в будущее» в секции «Литературоведение» (2022),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Дондокова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Амина – призер региональных НПК «Шаг в будущее» в секции «Русский язык» (2 место) и культурологии (3 место), всероссийского конкурса исследовательских и проектных работ «Вектор» (входит в Перечень мероприятий Министерства просвещения Российской Федерации), она заняла 2 место (2022), победитель конкурсного отбора в президентский центр для одаренных детей ОЦ «Сириус», участник смены «Литературное творчество: классическая литература» (2019), участник международного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-форума «Шаг в будущее 2021», победитель конкурса портфолио МДЦ «Артек», участница профильной смены «Мир искусства» и др.; Амина удостоена медали «Гордость Забайкалья».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Гурожапов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Баир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(2017),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Дондокова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Амина (2017),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Дондоков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Тимур (2016, 2017),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Лхасаранов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Александр (2016) – победители всероссийского конкурса «Мир открытий», они участники профильной смены «Мир открытий» Русского географического общества в ВДЦ «Океан».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Гантимурова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Сабрина 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Дамдинова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Сарана стали призерами, заняв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места во Всероссийском конкурсе с международным участием «Буквица славянская» (2023) и др.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237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087"/>
            <a:ext cx="12306087" cy="6922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57DE01-9F8B-4495-BFCC-D1BCB13326D7}"/>
              </a:ext>
            </a:extLst>
          </p:cNvPr>
          <p:cNvSpPr txBox="1"/>
          <p:nvPr/>
        </p:nvSpPr>
        <p:spPr>
          <a:xfrm>
            <a:off x="2842181" y="169110"/>
            <a:ext cx="6231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мероприятия практики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7137FA-CAE5-40E6-B26A-C7DB2BE66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3" r="18740"/>
          <a:stretch/>
        </p:blipFill>
        <p:spPr>
          <a:xfrm>
            <a:off x="6096000" y="2781122"/>
            <a:ext cx="5940688" cy="376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6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CC32D2-10BE-42F8-AE36-4C209245F518}"/>
              </a:ext>
            </a:extLst>
          </p:cNvPr>
          <p:cNvSpPr txBox="1"/>
          <p:nvPr/>
        </p:nvSpPr>
        <p:spPr>
          <a:xfrm>
            <a:off x="4893361" y="2725132"/>
            <a:ext cx="2981740" cy="13849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Оцениваемые результаты у наставляемого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D31C29-C7DE-4940-897B-66DC605A123F}"/>
              </a:ext>
            </a:extLst>
          </p:cNvPr>
          <p:cNvSpPr txBox="1"/>
          <p:nvPr/>
        </p:nvSpPr>
        <p:spPr>
          <a:xfrm>
            <a:off x="4893361" y="412806"/>
            <a:ext cx="2981740" cy="19389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творческой работой и улучшение психоэмоционального состояния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A5620-DB40-42EF-A4F3-22FD1F7E5394}"/>
              </a:ext>
            </a:extLst>
          </p:cNvPr>
          <p:cNvSpPr txBox="1"/>
          <p:nvPr/>
        </p:nvSpPr>
        <p:spPr>
          <a:xfrm>
            <a:off x="778565" y="414477"/>
            <a:ext cx="3011556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продолжать свое исследование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D927E-A853-452E-BBCB-955A759A4315}"/>
              </a:ext>
            </a:extLst>
          </p:cNvPr>
          <p:cNvSpPr txBox="1"/>
          <p:nvPr/>
        </p:nvSpPr>
        <p:spPr>
          <a:xfrm>
            <a:off x="8965095" y="474361"/>
            <a:ext cx="2448340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рост успеваемости и улучшение поведения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02D754-E335-4D39-9F44-C6E93C7DF2A0}"/>
              </a:ext>
            </a:extLst>
          </p:cNvPr>
          <p:cNvSpPr txBox="1"/>
          <p:nvPr/>
        </p:nvSpPr>
        <p:spPr>
          <a:xfrm>
            <a:off x="8965095" y="2638516"/>
            <a:ext cx="2448340" cy="16312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числа конфликтов с педагогическим и родительским сообществами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0A19D-AF3D-46DA-9B65-31DC30A62E08}"/>
              </a:ext>
            </a:extLst>
          </p:cNvPr>
          <p:cNvSpPr txBox="1"/>
          <p:nvPr/>
        </p:nvSpPr>
        <p:spPr>
          <a:xfrm>
            <a:off x="4903305" y="4519136"/>
            <a:ext cx="2981740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в конкурсах, фестивалях, научно-практических конференциях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BA101-C509-4E7A-8AF8-2F5108501080}"/>
              </a:ext>
            </a:extLst>
          </p:cNvPr>
          <p:cNvSpPr txBox="1"/>
          <p:nvPr/>
        </p:nvSpPr>
        <p:spPr>
          <a:xfrm>
            <a:off x="634439" y="2106363"/>
            <a:ext cx="3184656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 и ресурс для комфортного становления и развития внутри «Школы юного ученого»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042E30E-2959-4275-8EB6-9D63DE662FEC}"/>
              </a:ext>
            </a:extLst>
          </p:cNvPr>
          <p:cNvCxnSpPr>
            <a:cxnSpLocks/>
          </p:cNvCxnSpPr>
          <p:nvPr/>
        </p:nvCxnSpPr>
        <p:spPr>
          <a:xfrm flipH="1" flipV="1">
            <a:off x="3990555" y="1600200"/>
            <a:ext cx="715618" cy="121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9EB825B-B4F7-41DE-A9DA-9D591BB23F23}"/>
              </a:ext>
            </a:extLst>
          </p:cNvPr>
          <p:cNvCxnSpPr>
            <a:cxnSpLocks/>
          </p:cNvCxnSpPr>
          <p:nvPr/>
        </p:nvCxnSpPr>
        <p:spPr>
          <a:xfrm flipH="1">
            <a:off x="4084151" y="3335711"/>
            <a:ext cx="6220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728C58C-0F12-4092-923F-23D5AD44CCC9}"/>
              </a:ext>
            </a:extLst>
          </p:cNvPr>
          <p:cNvCxnSpPr>
            <a:cxnSpLocks/>
          </p:cNvCxnSpPr>
          <p:nvPr/>
        </p:nvCxnSpPr>
        <p:spPr>
          <a:xfrm>
            <a:off x="6255026" y="4233360"/>
            <a:ext cx="0" cy="19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D4D0E3A3-7513-4A8C-973A-E0F4DF7DBC51}"/>
              </a:ext>
            </a:extLst>
          </p:cNvPr>
          <p:cNvCxnSpPr>
            <a:cxnSpLocks/>
          </p:cNvCxnSpPr>
          <p:nvPr/>
        </p:nvCxnSpPr>
        <p:spPr>
          <a:xfrm flipV="1">
            <a:off x="8062289" y="1679713"/>
            <a:ext cx="718101" cy="1172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0AC27A2-9AA1-4F98-9791-8A8B85CBA6C7}"/>
              </a:ext>
            </a:extLst>
          </p:cNvPr>
          <p:cNvCxnSpPr>
            <a:cxnSpLocks/>
          </p:cNvCxnSpPr>
          <p:nvPr/>
        </p:nvCxnSpPr>
        <p:spPr>
          <a:xfrm flipV="1">
            <a:off x="8008447" y="3417629"/>
            <a:ext cx="694915" cy="1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D9BC601-5F3C-432E-BF2A-1115D920D207}"/>
              </a:ext>
            </a:extLst>
          </p:cNvPr>
          <p:cNvCxnSpPr>
            <a:cxnSpLocks/>
          </p:cNvCxnSpPr>
          <p:nvPr/>
        </p:nvCxnSpPr>
        <p:spPr>
          <a:xfrm flipV="1">
            <a:off x="6245082" y="2446860"/>
            <a:ext cx="9944" cy="193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6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C02877-A461-4E85-A5F7-2D7023487560}"/>
              </a:ext>
            </a:extLst>
          </p:cNvPr>
          <p:cNvSpPr txBox="1"/>
          <p:nvPr/>
        </p:nvSpPr>
        <p:spPr>
          <a:xfrm>
            <a:off x="4429543" y="4783498"/>
            <a:ext cx="3780179" cy="132343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уверенности в собственных силах и развитие личного, творческого и педагогического потенциала.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142357-8885-4B4A-9BAD-6B5843BEEE9B}"/>
              </a:ext>
            </a:extLst>
          </p:cNvPr>
          <p:cNvSpPr txBox="1"/>
          <p:nvPr/>
        </p:nvSpPr>
        <p:spPr>
          <a:xfrm>
            <a:off x="4803913" y="2489468"/>
            <a:ext cx="2981740" cy="138499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Оцениваемые результаты у наставника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305A8B-8B47-4B3A-99B0-D7D4470BCC3A}"/>
              </a:ext>
            </a:extLst>
          </p:cNvPr>
          <p:cNvSpPr txBox="1"/>
          <p:nvPr/>
        </p:nvSpPr>
        <p:spPr>
          <a:xfrm>
            <a:off x="723904" y="485090"/>
            <a:ext cx="3062901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удовлетворенности собственной работой и улучшение психоэмоционального состояния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0B306-ED05-4310-92BF-8B6C624E649C}"/>
              </a:ext>
            </a:extLst>
          </p:cNvPr>
          <p:cNvSpPr txBox="1"/>
          <p:nvPr/>
        </p:nvSpPr>
        <p:spPr>
          <a:xfrm>
            <a:off x="4429543" y="474446"/>
            <a:ext cx="3535016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специалистов,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желающих продолжать свою работу в качестве учителя на данном коллективе/образовательной организации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6B911-4F85-4996-B492-B52C1D070A5B}"/>
              </a:ext>
            </a:extLst>
          </p:cNvPr>
          <p:cNvSpPr txBox="1"/>
          <p:nvPr/>
        </p:nvSpPr>
        <p:spPr>
          <a:xfrm>
            <a:off x="8726559" y="486462"/>
            <a:ext cx="2769704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рост успеваемости и улучшение поведения в подшефных классах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928B94-094F-4B06-A148-5039BE25E28B}"/>
              </a:ext>
            </a:extLst>
          </p:cNvPr>
          <p:cNvSpPr txBox="1"/>
          <p:nvPr/>
        </p:nvSpPr>
        <p:spPr>
          <a:xfrm>
            <a:off x="8690111" y="2032635"/>
            <a:ext cx="2994992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числа конфликтов с педагогическим и родительским сообществами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925661-715C-4169-B333-F28E89CCAC08}"/>
              </a:ext>
            </a:extLst>
          </p:cNvPr>
          <p:cNvSpPr txBox="1"/>
          <p:nvPr/>
        </p:nvSpPr>
        <p:spPr>
          <a:xfrm>
            <a:off x="8786190" y="4035931"/>
            <a:ext cx="2898913" cy="147732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собственных профессиональных работ: статей, исследований, методических практик молодого специалиста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9FE7B0A-8D4C-416B-B5DA-B9BE90F12137}"/>
              </a:ext>
            </a:extLst>
          </p:cNvPr>
          <p:cNvCxnSpPr>
            <a:cxnSpLocks/>
            <a:endCxn id="8" idx="2"/>
          </p:cNvCxnSpPr>
          <p:nvPr/>
        </p:nvCxnSpPr>
        <p:spPr>
          <a:xfrm flipH="1" flipV="1">
            <a:off x="6197051" y="2228772"/>
            <a:ext cx="1" cy="2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56CB7DA-D0F0-426E-BB55-71F188E23175}"/>
              </a:ext>
            </a:extLst>
          </p:cNvPr>
          <p:cNvCxnSpPr>
            <a:cxnSpLocks/>
          </p:cNvCxnSpPr>
          <p:nvPr/>
        </p:nvCxnSpPr>
        <p:spPr>
          <a:xfrm flipH="1" flipV="1">
            <a:off x="3963646" y="1686791"/>
            <a:ext cx="725147" cy="114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ADBB4CC-C82F-48D5-8F5C-E5C0B4635074}"/>
              </a:ext>
            </a:extLst>
          </p:cNvPr>
          <p:cNvCxnSpPr>
            <a:cxnSpLocks/>
          </p:cNvCxnSpPr>
          <p:nvPr/>
        </p:nvCxnSpPr>
        <p:spPr>
          <a:xfrm flipV="1">
            <a:off x="7964559" y="1154771"/>
            <a:ext cx="681658" cy="1410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5D698D89-5C14-47E4-99C4-6A9DFDCFF2DF}"/>
              </a:ext>
            </a:extLst>
          </p:cNvPr>
          <p:cNvCxnSpPr>
            <a:cxnSpLocks/>
          </p:cNvCxnSpPr>
          <p:nvPr/>
        </p:nvCxnSpPr>
        <p:spPr>
          <a:xfrm flipH="1">
            <a:off x="6165574" y="3934361"/>
            <a:ext cx="31478" cy="682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160D3B2-8A16-4C86-838A-F4E837CDD7EB}"/>
              </a:ext>
            </a:extLst>
          </p:cNvPr>
          <p:cNvCxnSpPr>
            <a:cxnSpLocks/>
          </p:cNvCxnSpPr>
          <p:nvPr/>
        </p:nvCxnSpPr>
        <p:spPr>
          <a:xfrm>
            <a:off x="7987748" y="3550525"/>
            <a:ext cx="679173" cy="759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5623274-CFE9-4F80-880F-4E67B7574AA4}"/>
              </a:ext>
            </a:extLst>
          </p:cNvPr>
          <p:cNvCxnSpPr>
            <a:cxnSpLocks/>
          </p:cNvCxnSpPr>
          <p:nvPr/>
        </p:nvCxnSpPr>
        <p:spPr>
          <a:xfrm flipV="1">
            <a:off x="7890843" y="2458749"/>
            <a:ext cx="656810" cy="48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27CEA36-06D7-4AE8-9471-CC310CD4EAB3}"/>
              </a:ext>
            </a:extLst>
          </p:cNvPr>
          <p:cNvSpPr txBox="1"/>
          <p:nvPr/>
        </p:nvSpPr>
        <p:spPr>
          <a:xfrm>
            <a:off x="723905" y="2429735"/>
            <a:ext cx="3062902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рофессиональные советы и рекомендации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3EA177-35B1-49F7-A72F-D67610764AC4}"/>
              </a:ext>
            </a:extLst>
          </p:cNvPr>
          <p:cNvSpPr txBox="1"/>
          <p:nvPr/>
        </p:nvSpPr>
        <p:spPr>
          <a:xfrm>
            <a:off x="723905" y="3255962"/>
            <a:ext cx="3062900" cy="120032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 и ресурс для комфортного становления и развития внутри организации. 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4926183-47A0-449B-A473-DAD5239ED336}"/>
              </a:ext>
            </a:extLst>
          </p:cNvPr>
          <p:cNvCxnSpPr>
            <a:cxnSpLocks/>
          </p:cNvCxnSpPr>
          <p:nvPr/>
        </p:nvCxnSpPr>
        <p:spPr>
          <a:xfrm flipH="1" flipV="1">
            <a:off x="3913958" y="2763587"/>
            <a:ext cx="706505" cy="242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01C86673-9BDF-4AC6-BEBA-8DA7A3545110}"/>
              </a:ext>
            </a:extLst>
          </p:cNvPr>
          <p:cNvCxnSpPr>
            <a:cxnSpLocks/>
          </p:cNvCxnSpPr>
          <p:nvPr/>
        </p:nvCxnSpPr>
        <p:spPr>
          <a:xfrm flipH="1">
            <a:off x="3873364" y="3410232"/>
            <a:ext cx="768210" cy="595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56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" y="-64174"/>
            <a:ext cx="12306087" cy="6922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58F411-9ECB-498E-86DF-B4A1F747BB9D}"/>
              </a:ext>
            </a:extLst>
          </p:cNvPr>
          <p:cNvSpPr txBox="1"/>
          <p:nvPr/>
        </p:nvSpPr>
        <p:spPr>
          <a:xfrm>
            <a:off x="1104507" y="0"/>
            <a:ext cx="9982986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практики наставничества</a:t>
            </a:r>
          </a:p>
          <a:p>
            <a:pPr algn="ctr"/>
            <a:endParaRPr lang="ru-RU" sz="2400" b="1" dirty="0">
              <a:solidFill>
                <a:srgbClr val="7332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Результатами практики индивидуальной траектории развития учащегося по дополнительной образовательной программе «Юный ученый» стали достижения учащегося в конкурсах и олимпиадах разного уровня: районных, региональных, федеральных, при этом с нарастающим итогом увеличивается количество призовых мест в данных мероприятиях, соответственно качество участия.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Обобщение итогов участия детей в конкурсах отражается в различных мониторингах. В результате можно увидеть, как усвоение обучающимися дополнительной	 образовательной программы, внеурочная работа под руководством наставника обеспечивают полноценное развитие личности, раскрывают творческие способности в определенном направлении, мотивируют к расширению теоретических знаний и практических навыков в избранной области, что помогает самореализации и самоопределению личности, её профориентации.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3028272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" y="-64174"/>
            <a:ext cx="12306087" cy="69221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05B643-16A7-470F-8BB2-7303DDF78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24" y="250707"/>
            <a:ext cx="4528438" cy="31782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371BF-2E08-48B8-8C6C-AB5C90E1D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19" y="3602038"/>
            <a:ext cx="4463866" cy="31192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A983C5-41AF-4D1E-A3EF-D62BD3F62BC8}"/>
              </a:ext>
            </a:extLst>
          </p:cNvPr>
          <p:cNvSpPr txBox="1"/>
          <p:nvPr/>
        </p:nvSpPr>
        <p:spPr>
          <a:xfrm>
            <a:off x="466626" y="205929"/>
            <a:ext cx="6231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внедрения практики наставничества</a:t>
            </a:r>
          </a:p>
          <a:p>
            <a:pPr algn="ctr"/>
            <a:endParaRPr lang="ru-RU" sz="1800" b="1" dirty="0">
              <a:solidFill>
                <a:srgbClr val="7332A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00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647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C10C81-77B0-4FF4-9F45-B3F5A9C24D59}"/>
              </a:ext>
            </a:extLst>
          </p:cNvPr>
          <p:cNvSpPr txBox="1"/>
          <p:nvPr/>
        </p:nvSpPr>
        <p:spPr>
          <a:xfrm>
            <a:off x="3076841" y="187699"/>
            <a:ext cx="8120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«Что наставничество дает ученику?»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D0ECF2-0409-4F0F-84C8-0551EBB825BD}"/>
              </a:ext>
            </a:extLst>
          </p:cNvPr>
          <p:cNvSpPr txBox="1"/>
          <p:nvPr/>
        </p:nvSpPr>
        <p:spPr>
          <a:xfrm>
            <a:off x="589717" y="2454982"/>
            <a:ext cx="10505633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«Что наставничество дает наставнику для профессионального развития?»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72604-D3AA-4921-BC26-7A22B988AEFB}"/>
              </a:ext>
            </a:extLst>
          </p:cNvPr>
          <p:cNvSpPr txBox="1"/>
          <p:nvPr/>
        </p:nvSpPr>
        <p:spPr>
          <a:xfrm>
            <a:off x="1930563" y="4351191"/>
            <a:ext cx="9266548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«Чем наставник помогает образовательной организации?»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5F1872-377E-4D58-9B79-5C7D72B84AA3}"/>
              </a:ext>
            </a:extLst>
          </p:cNvPr>
          <p:cNvSpPr txBox="1"/>
          <p:nvPr/>
        </p:nvSpPr>
        <p:spPr>
          <a:xfrm>
            <a:off x="3365170" y="5403146"/>
            <a:ext cx="7831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Образовательное учреждение повышает культурный и профессиональный уровень   подготовки кадров (развитие кадрового потенциала);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высокого качества образования;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улучшает взаимоотношения между коллегами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56EB05-039F-447E-8D94-D59876C3D1E2}"/>
              </a:ext>
            </a:extLst>
          </p:cNvPr>
          <p:cNvSpPr txBox="1"/>
          <p:nvPr/>
        </p:nvSpPr>
        <p:spPr>
          <a:xfrm>
            <a:off x="1343424" y="3636046"/>
            <a:ext cx="9751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8310" algn="ctr">
              <a:tabLst>
                <a:tab pos="45021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Педагог-наставник развивает свои профессиональные качества: методические, психолого-педагогические, информационные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6B4639-61D4-488D-B107-334A81C77D48}"/>
              </a:ext>
            </a:extLst>
          </p:cNvPr>
          <p:cNvSpPr txBox="1"/>
          <p:nvPr/>
        </p:nvSpPr>
        <p:spPr>
          <a:xfrm>
            <a:off x="1187777" y="905649"/>
            <a:ext cx="101526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ысокий уровень включенности наставляемых во все социальные, культурные и образовательные процессы организации, положительное влияние на эмоциональный фон в коллективе, общий статус организации, лояльность учеников и будущих выпускников к школе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 к культурному, интеллектуальному, физическому совершенствованию, самореализации, а также развитию необходимых компетенций.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27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3C130-4EFE-4C72-9DA4-725A4BF37510}"/>
              </a:ext>
            </a:extLst>
          </p:cNvPr>
          <p:cNvSpPr txBox="1"/>
          <p:nvPr/>
        </p:nvSpPr>
        <p:spPr>
          <a:xfrm>
            <a:off x="1027522" y="-99765"/>
            <a:ext cx="10783478" cy="5261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орогие коллеги-наставники! 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 выразить слова огромной благодарности Вам, за Ваш труд. За то, что изо дня в день Вы каждому из своих учеников и молодых коллег дарите частичку себя. Вы даете знания, делитесь своим опытом с молодыми коллегами, уделяете свое внимание и, в конце концов, дарите частичку своего сердца. 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Спасибо за Ваш профессионализм, уникальный подход к каждому ребенку и молодому учителю, Ваше безграничное терпение и ответственность. 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От чистого сердца я хочу сказать Вам большое спасибо за Ваш труд, за Ваше терпение, за Ваше умение находить в каждом ребенке и молодом учителе талант, за Ваши старания, за Вашу поддержку. </a:t>
            </a:r>
          </a:p>
          <a:p>
            <a:pPr algn="just"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Я искренне желаю Вам здоровья, благополучия, крепких сил и замечательного настроения. Пусть каждый день открывает что-то новое и доброе не только для Ваших учеников и молодых коллег, но и для Вас, пусть и летом, и зимой, и весной, и осенью Ваша жизнь будет яркой, веселой и интересной!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1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CE031-6306-4DED-BF28-13D37251A624}"/>
              </a:ext>
            </a:extLst>
          </p:cNvPr>
          <p:cNvSpPr txBox="1"/>
          <p:nvPr/>
        </p:nvSpPr>
        <p:spPr>
          <a:xfrm>
            <a:off x="1019152" y="1457081"/>
            <a:ext cx="87166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«Самый существенный недостаток в деле русского народного просвещения есть недостаток хороших наставников, специально подготовленных к исполнению своих обязанностей».</a:t>
            </a:r>
          </a:p>
          <a:p>
            <a:pPr algn="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Д.К. Ушинский </a:t>
            </a:r>
            <a:endParaRPr lang="ru-RU" sz="2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9FDE28-917D-4DD4-876F-FF463DD06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2829" r="3451" b="11154"/>
          <a:stretch/>
        </p:blipFill>
        <p:spPr>
          <a:xfrm>
            <a:off x="9502291" y="606440"/>
            <a:ext cx="2103883" cy="2432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2E55AE-8BD1-456C-845F-FDA7E8B4497B}"/>
              </a:ext>
            </a:extLst>
          </p:cNvPr>
          <p:cNvSpPr txBox="1"/>
          <p:nvPr/>
        </p:nvSpPr>
        <p:spPr>
          <a:xfrm>
            <a:off x="2864126" y="408448"/>
            <a:ext cx="5724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Актуальность проблемы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419EE4-812C-44A5-A451-5E1722EE8B82}"/>
              </a:ext>
            </a:extLst>
          </p:cNvPr>
          <p:cNvSpPr txBox="1"/>
          <p:nvPr/>
        </p:nvSpPr>
        <p:spPr>
          <a:xfrm>
            <a:off x="4234992" y="4266972"/>
            <a:ext cx="75862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- универсальная технология передачи опыта и знаний, формирования навыков, компетенций,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ценностей через неформальное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общение, основанное на доверии и партнерстве». </a:t>
            </a:r>
          </a:p>
          <a:p>
            <a:pPr algn="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Чеглакова Л., Сташенко А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12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56963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DD628-18B4-4E3F-A6FC-156372A8EB7A}"/>
              </a:ext>
            </a:extLst>
          </p:cNvPr>
          <p:cNvSpPr txBox="1"/>
          <p:nvPr/>
        </p:nvSpPr>
        <p:spPr>
          <a:xfrm>
            <a:off x="3657324" y="4716950"/>
            <a:ext cx="6177168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BF0B2-4207-4AAC-A62F-A95081DCE749}"/>
              </a:ext>
            </a:extLst>
          </p:cNvPr>
          <p:cNvSpPr txBox="1"/>
          <p:nvPr/>
        </p:nvSpPr>
        <p:spPr>
          <a:xfrm>
            <a:off x="4378654" y="2608377"/>
            <a:ext cx="389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20F86-5594-4BA6-83C3-C7E4AC8C61BF}"/>
              </a:ext>
            </a:extLst>
          </p:cNvPr>
          <p:cNvSpPr txBox="1"/>
          <p:nvPr/>
        </p:nvSpPr>
        <p:spPr>
          <a:xfrm>
            <a:off x="4759654" y="1311965"/>
            <a:ext cx="312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A21DA3-667A-48CB-8ADE-D9517A0B3335}"/>
              </a:ext>
            </a:extLst>
          </p:cNvPr>
          <p:cNvSpPr txBox="1"/>
          <p:nvPr/>
        </p:nvSpPr>
        <p:spPr>
          <a:xfrm>
            <a:off x="2742689" y="779377"/>
            <a:ext cx="32641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 новых ФГОС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72B457-97C2-4430-82B1-5965F6E273C0}"/>
              </a:ext>
            </a:extLst>
          </p:cNvPr>
          <p:cNvSpPr txBox="1"/>
          <p:nvPr/>
        </p:nvSpPr>
        <p:spPr>
          <a:xfrm>
            <a:off x="7153834" y="579376"/>
            <a:ext cx="4249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Введение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 педагогических стандартов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AB966-D2CA-4289-8405-11BA6CB95FC9}"/>
              </a:ext>
            </a:extLst>
          </p:cNvPr>
          <p:cNvSpPr txBox="1"/>
          <p:nvPr/>
        </p:nvSpPr>
        <p:spPr>
          <a:xfrm>
            <a:off x="837588" y="2579540"/>
            <a:ext cx="32302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образовательная политика РФ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D8554C-3FFD-4D2D-AFFC-A94CB0CA5FB6}"/>
              </a:ext>
            </a:extLst>
          </p:cNvPr>
          <p:cNvSpPr txBox="1"/>
          <p:nvPr/>
        </p:nvSpPr>
        <p:spPr>
          <a:xfrm>
            <a:off x="9223224" y="2617089"/>
            <a:ext cx="176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запросы общества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5A1A80-E272-4101-A739-F48D3A360455}"/>
              </a:ext>
            </a:extLst>
          </p:cNvPr>
          <p:cNvSpPr txBox="1"/>
          <p:nvPr/>
        </p:nvSpPr>
        <p:spPr>
          <a:xfrm>
            <a:off x="4759654" y="3784904"/>
            <a:ext cx="351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парадигмы «образование через всю жизнь»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43FDD314-8482-432C-814E-579B82C2D963}"/>
              </a:ext>
            </a:extLst>
          </p:cNvPr>
          <p:cNvCxnSpPr/>
          <p:nvPr/>
        </p:nvCxnSpPr>
        <p:spPr>
          <a:xfrm>
            <a:off x="6430617" y="3272037"/>
            <a:ext cx="0" cy="584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DE4A1EE-4407-4DA5-BDE6-D2DE52B220D1}"/>
              </a:ext>
            </a:extLst>
          </p:cNvPr>
          <p:cNvCxnSpPr/>
          <p:nvPr/>
        </p:nvCxnSpPr>
        <p:spPr>
          <a:xfrm flipH="1">
            <a:off x="3975652" y="2862470"/>
            <a:ext cx="298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E2FC801E-0E93-4ABF-891F-19D177710A43}"/>
              </a:ext>
            </a:extLst>
          </p:cNvPr>
          <p:cNvCxnSpPr/>
          <p:nvPr/>
        </p:nvCxnSpPr>
        <p:spPr>
          <a:xfrm>
            <a:off x="8428383" y="2892287"/>
            <a:ext cx="377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E9C53ABF-548C-4A3D-80BD-2133DCD71DE1}"/>
              </a:ext>
            </a:extLst>
          </p:cNvPr>
          <p:cNvCxnSpPr/>
          <p:nvPr/>
        </p:nvCxnSpPr>
        <p:spPr>
          <a:xfrm flipH="1" flipV="1">
            <a:off x="5215237" y="2051904"/>
            <a:ext cx="788504" cy="415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7C0115EF-98D6-4080-92C9-FBA06FCC89DA}"/>
              </a:ext>
            </a:extLst>
          </p:cNvPr>
          <p:cNvCxnSpPr/>
          <p:nvPr/>
        </p:nvCxnSpPr>
        <p:spPr>
          <a:xfrm flipV="1">
            <a:off x="6782412" y="2034200"/>
            <a:ext cx="824948" cy="450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73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28" y="-156963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DD628-18B4-4E3F-A6FC-156372A8EB7A}"/>
              </a:ext>
            </a:extLst>
          </p:cNvPr>
          <p:cNvSpPr txBox="1"/>
          <p:nvPr/>
        </p:nvSpPr>
        <p:spPr>
          <a:xfrm>
            <a:off x="3695031" y="4601672"/>
            <a:ext cx="794707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Наставляемые: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 дополнительной общеразвивающей программе «Школа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юного ученого».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20F86-5594-4BA6-83C3-C7E4AC8C61BF}"/>
              </a:ext>
            </a:extLst>
          </p:cNvPr>
          <p:cNvSpPr txBox="1"/>
          <p:nvPr/>
        </p:nvSpPr>
        <p:spPr>
          <a:xfrm>
            <a:off x="4759654" y="1311965"/>
            <a:ext cx="312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614AE4-A2A3-4A09-B00D-82475B834B79}"/>
              </a:ext>
            </a:extLst>
          </p:cNvPr>
          <p:cNvSpPr txBox="1"/>
          <p:nvPr/>
        </p:nvSpPr>
        <p:spPr>
          <a:xfrm>
            <a:off x="1291473" y="435412"/>
            <a:ext cx="10237509" cy="4405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условие реализации наставничества </a:t>
            </a: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«учитель - ученик» -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творческой образовательной среды для урочной и внеурочной деятельности учащихся</a:t>
            </a:r>
            <a:r>
              <a:rPr lang="ru-RU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 позволяет реализовать практики наставничества, направленные на духовно-нравственное воспитание обучающихся. 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0DD628-18B4-4E3F-A6FC-156372A8EB7A}"/>
              </a:ext>
            </a:extLst>
          </p:cNvPr>
          <p:cNvSpPr txBox="1"/>
          <p:nvPr/>
        </p:nvSpPr>
        <p:spPr>
          <a:xfrm>
            <a:off x="3657324" y="4716950"/>
            <a:ext cx="6177168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20F86-5594-4BA6-83C3-C7E4AC8C61BF}"/>
              </a:ext>
            </a:extLst>
          </p:cNvPr>
          <p:cNvSpPr txBox="1"/>
          <p:nvPr/>
        </p:nvSpPr>
        <p:spPr>
          <a:xfrm>
            <a:off x="4759654" y="1311965"/>
            <a:ext cx="3129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76543-D718-4958-BB36-69FCED4FB983}"/>
              </a:ext>
            </a:extLst>
          </p:cNvPr>
          <p:cNvSpPr txBox="1"/>
          <p:nvPr/>
        </p:nvSpPr>
        <p:spPr>
          <a:xfrm>
            <a:off x="604886" y="424870"/>
            <a:ext cx="1098222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идея практики </a:t>
            </a:r>
          </a:p>
          <a:p>
            <a:endParaRPr lang="ru-RU" sz="2400" dirty="0"/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реалии формируют понимание того, что система наставничества может являться инструментом повышения качества образования, механизмом создания эффективных социальных лифтов.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призвана усиливать образовательный эффект дополнительных общеразвивающих программ в области проектирования.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938047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2"/>
            <a:ext cx="12306087" cy="692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6EC00-7D2F-447F-8CE7-E2FB0DF32629}"/>
              </a:ext>
            </a:extLst>
          </p:cNvPr>
          <p:cNvSpPr txBox="1"/>
          <p:nvPr/>
        </p:nvSpPr>
        <p:spPr>
          <a:xfrm>
            <a:off x="3620334" y="316696"/>
            <a:ext cx="8377821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практики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обоснована важностью реализации федерального проекта «Успех каждого ребенка», ориентированного на создание качественных условий для воспитания гармонично развитой и социально-ответственной личности. Современное образовательное пространство предлагает множество возможностей для развития обучающихся, в том числе через участие в конкурсах, олимпиадах и научно – практических конференциях. Предусматривает совершенствование опыта сопровождения одаренных детей с использованием ИОМ, образовательной программы «Юный ученый».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 направлено на повышение эффективности образования высокомотивированных обучающихся, дает возможность проявить свои таланты не только в образовательной организации, но и за ее пределами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C1217A-6638-47B5-B6CB-FDE347EAB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" y="316696"/>
            <a:ext cx="2537863" cy="40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1167C-5492-4715-9CE1-9ED19B2BE015}"/>
              </a:ext>
            </a:extLst>
          </p:cNvPr>
          <p:cNvSpPr txBox="1"/>
          <p:nvPr/>
        </p:nvSpPr>
        <p:spPr>
          <a:xfrm>
            <a:off x="1202634" y="411119"/>
            <a:ext cx="10157792" cy="5145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карта наставничества: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Цель, задачи.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Набор мероприятий, обеспечивающих решение задач.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Набор целевых индикаторов дорожной карты (количественные или качественные показатели,     характеризующие реализацию мероприятия).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Описание требуемых ресурсов и рисков при реализации дорожной карты.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Ключевые точки при реализации дорожной карты.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</a:tabLs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План коммуникации 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учащийся – наставник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администрация образовательной организации – другие вовлеченные участники).</a:t>
            </a:r>
          </a:p>
        </p:txBody>
      </p:sp>
    </p:spTree>
    <p:extLst>
      <p:ext uri="{BB962C8B-B14F-4D97-AF65-F5344CB8AC3E}">
        <p14:creationId xmlns:p14="http://schemas.microsoft.com/office/powerpoint/2010/main" val="236320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74"/>
            <a:ext cx="12306087" cy="69221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46A9B6-023B-47F9-B558-732FB2B9139C}"/>
              </a:ext>
            </a:extLst>
          </p:cNvPr>
          <p:cNvSpPr txBox="1"/>
          <p:nvPr/>
        </p:nvSpPr>
        <p:spPr>
          <a:xfrm>
            <a:off x="1646547" y="209722"/>
            <a:ext cx="1009924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образовательную среду для выявления, сопровождения и развития одаренных детей. 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практики наставничества: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Подготовка условий для запуска программы наставничества. 2.Формирование базы наставляемых.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Обучение наставника.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5.Формирование наставнических пар или групп.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6.Организация модели наставничества «учитель - ученик».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включает встречу-знакомство, рабочую встречу, встречу-планирование ИОМ, комплекс последовательных встреч, итоговую встречу.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7.Завершение наставничества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417404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29E6C-ED79-4A69-9699-B790F3E5E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B3FEE6-2CE4-46B5-931D-8485A92D9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321E6E-4B0D-4352-AA7E-E2BF344FE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74"/>
            <a:ext cx="12306087" cy="69221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3FEF36-3A18-45E0-9941-446FD89AC3A5}"/>
              </a:ext>
            </a:extLst>
          </p:cNvPr>
          <p:cNvSpPr txBox="1"/>
          <p:nvPr/>
        </p:nvSpPr>
        <p:spPr>
          <a:xfrm>
            <a:off x="697584" y="25905"/>
            <a:ext cx="7202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наставника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8773A4-8984-44D9-9E72-8C0484DCE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345" r="3430" b="17762"/>
          <a:stretch/>
        </p:blipFill>
        <p:spPr>
          <a:xfrm>
            <a:off x="2818616" y="2223211"/>
            <a:ext cx="9246822" cy="44134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3EF62F-39E7-42BA-A24B-B5EB033B6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0" y="2227464"/>
            <a:ext cx="4409163" cy="44091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84B9F76-3F27-4A75-919D-1F095C4E9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51" y="247307"/>
            <a:ext cx="4940337" cy="27789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59C5D3-DA2F-4781-92EF-8DB8145042B2}"/>
              </a:ext>
            </a:extLst>
          </p:cNvPr>
          <p:cNvSpPr txBox="1"/>
          <p:nvPr/>
        </p:nvSpPr>
        <p:spPr>
          <a:xfrm>
            <a:off x="169682" y="521130"/>
            <a:ext cx="696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Шагаем в ногу со временем: актуальные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образовательные программы, уникальный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опыт, передовые технологии, профессиональный рост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32FB00-39BE-47BB-83BD-C44D695A78E7}"/>
              </a:ext>
            </a:extLst>
          </p:cNvPr>
          <p:cNvSpPr txBox="1"/>
          <p:nvPr/>
        </p:nvSpPr>
        <p:spPr>
          <a:xfrm>
            <a:off x="209969" y="1444460"/>
            <a:ext cx="7017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ОЦ «Сириус». ОФ «Талант и Успех», 2018, 2021 г.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Курсы ФГАОУ ДПО  «Академия </a:t>
            </a:r>
            <a:r>
              <a:rPr lang="ru-RU" i="0" u="sng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Минпросвещения</a:t>
            </a:r>
            <a:r>
              <a:rPr lang="ru-RU" i="0" u="sng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России», 2023.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1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1546</Words>
  <Application>Microsoft Office PowerPoint</Application>
  <PresentationFormat>Широкоэкранный</PresentationFormat>
  <Paragraphs>120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131</cp:revision>
  <cp:lastPrinted>2023-11-28T09:49:51Z</cp:lastPrinted>
  <dcterms:created xsi:type="dcterms:W3CDTF">2023-03-26T05:56:04Z</dcterms:created>
  <dcterms:modified xsi:type="dcterms:W3CDTF">2023-11-28T11:16:41Z</dcterms:modified>
</cp:coreProperties>
</file>