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91F4483-8390-4F0D-A4E7-DEB50E03E6D9}" type="datetimeFigureOut">
              <a:rPr lang="ru-RU" smtClean="0"/>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1F4483-8390-4F0D-A4E7-DEB50E03E6D9}" type="datetimeFigureOut">
              <a:rPr lang="ru-RU" smtClean="0"/>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1F4483-8390-4F0D-A4E7-DEB50E03E6D9}" type="datetimeFigureOut">
              <a:rPr lang="ru-RU" smtClean="0"/>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1F4483-8390-4F0D-A4E7-DEB50E03E6D9}" type="datetimeFigureOut">
              <a:rPr lang="ru-RU" smtClean="0"/>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91F4483-8390-4F0D-A4E7-DEB50E03E6D9}" type="datetimeFigureOut">
              <a:rPr lang="ru-RU" smtClean="0"/>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91F4483-8390-4F0D-A4E7-DEB50E03E6D9}" type="datetimeFigureOut">
              <a:rPr lang="ru-RU" smtClean="0"/>
              <a:t>10.01.2006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91F4483-8390-4F0D-A4E7-DEB50E03E6D9}" type="datetimeFigureOut">
              <a:rPr lang="ru-RU" smtClean="0"/>
              <a:t>10.01.2006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91F4483-8390-4F0D-A4E7-DEB50E03E6D9}" type="datetimeFigureOut">
              <a:rPr lang="ru-RU" smtClean="0"/>
              <a:t>10.01.2006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1F4483-8390-4F0D-A4E7-DEB50E03E6D9}" type="datetimeFigureOut">
              <a:rPr lang="ru-RU" smtClean="0"/>
              <a:t>10.01.2006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1F4483-8390-4F0D-A4E7-DEB50E03E6D9}" type="datetimeFigureOut">
              <a:rPr lang="ru-RU" smtClean="0"/>
              <a:t>10.01.2006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1F4483-8390-4F0D-A4E7-DEB50E03E6D9}" type="datetimeFigureOut">
              <a:rPr lang="ru-RU" smtClean="0"/>
              <a:t>10.01.2006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065DFA-C0E5-4741-A6AF-1B1768371DB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F4483-8390-4F0D-A4E7-DEB50E03E6D9}" type="datetimeFigureOut">
              <a:rPr lang="ru-RU" smtClean="0"/>
              <a:t>10.01.2006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65DFA-C0E5-4741-A6AF-1B1768371DB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260649"/>
            <a:ext cx="8278688" cy="3339802"/>
          </a:xfrm>
        </p:spPr>
        <p:txBody>
          <a:bodyPr>
            <a:normAutofit/>
          </a:bodyPr>
          <a:lstStyle/>
          <a:p>
            <a:r>
              <a:rPr lang="en-US" sz="6600" dirty="0" smtClean="0"/>
              <a:t>A   debate.</a:t>
            </a:r>
            <a:endParaRPr lang="ru-RU" sz="6600" dirty="0"/>
          </a:p>
        </p:txBody>
      </p:sp>
      <p:sp>
        <p:nvSpPr>
          <p:cNvPr id="3" name="Подзаголовок 2"/>
          <p:cNvSpPr>
            <a:spLocks noGrp="1"/>
          </p:cNvSpPr>
          <p:nvPr>
            <p:ph type="subTitle" idx="1"/>
          </p:nvPr>
        </p:nvSpPr>
        <p:spPr>
          <a:xfrm>
            <a:off x="755576" y="3284984"/>
            <a:ext cx="7016824" cy="2353816"/>
          </a:xfrm>
        </p:spPr>
        <p:txBody>
          <a:bodyPr/>
          <a:lstStyle/>
          <a:p>
            <a:r>
              <a:rPr lang="en-US" dirty="0" smtClean="0">
                <a:solidFill>
                  <a:schemeClr val="tx1"/>
                </a:solidFill>
              </a:rPr>
              <a:t>Teacher: </a:t>
            </a:r>
            <a:r>
              <a:rPr lang="en-US" dirty="0" err="1" smtClean="0">
                <a:solidFill>
                  <a:schemeClr val="tx1"/>
                </a:solidFill>
              </a:rPr>
              <a:t>Gantimurova</a:t>
            </a:r>
            <a:r>
              <a:rPr lang="en-US" dirty="0" smtClean="0">
                <a:solidFill>
                  <a:schemeClr val="tx1"/>
                </a:solidFill>
              </a:rPr>
              <a:t>  Olga </a:t>
            </a:r>
            <a:r>
              <a:rPr lang="en-US" dirty="0" err="1" smtClean="0">
                <a:solidFill>
                  <a:schemeClr val="tx1"/>
                </a:solidFill>
              </a:rPr>
              <a:t>Viknorovna</a:t>
            </a:r>
            <a:r>
              <a:rPr lang="en-US" dirty="0" smtClean="0">
                <a:solidFill>
                  <a:schemeClr val="tx1"/>
                </a:solidFill>
              </a:rPr>
              <a:t>.</a:t>
            </a:r>
          </a:p>
          <a:p>
            <a:r>
              <a:rPr lang="en-US" dirty="0" smtClean="0">
                <a:solidFill>
                  <a:schemeClr val="tx1"/>
                </a:solidFill>
              </a:rPr>
              <a:t>Form “ 11”.</a:t>
            </a:r>
          </a:p>
          <a:p>
            <a:r>
              <a:rPr lang="en-US" dirty="0" smtClean="0">
                <a:solidFill>
                  <a:schemeClr val="tx1"/>
                </a:solidFill>
              </a:rPr>
              <a:t>Level: Intermediate.</a:t>
            </a:r>
            <a:endParaRPr lang="ru-RU" dirty="0">
              <a:solidFill>
                <a:schemeClr val="tx1"/>
              </a:solidFill>
            </a:endParaRPr>
          </a:p>
        </p:txBody>
      </p:sp>
      <p:pic>
        <p:nvPicPr>
          <p:cNvPr id="4" name="Picture 6" descr="MPj04221790000[1]"/>
          <p:cNvPicPr>
            <a:picLocks noChangeAspect="1" noChangeArrowheads="1"/>
          </p:cNvPicPr>
          <p:nvPr/>
        </p:nvPicPr>
        <p:blipFill>
          <a:blip r:embed="rId2" cstate="print"/>
          <a:srcRect/>
          <a:stretch>
            <a:fillRect/>
          </a:stretch>
        </p:blipFill>
        <p:spPr bwMode="auto">
          <a:xfrm>
            <a:off x="6156176" y="692697"/>
            <a:ext cx="2735511" cy="280831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descr="j0195384"/>
          <p:cNvPicPr>
            <a:picLocks noChangeAspect="1" noChangeArrowheads="1"/>
          </p:cNvPicPr>
          <p:nvPr/>
        </p:nvPicPr>
        <p:blipFill>
          <a:blip r:embed="rId2" cstate="print"/>
          <a:srcRect/>
          <a:stretch>
            <a:fillRect/>
          </a:stretch>
        </p:blipFill>
        <p:spPr bwMode="auto">
          <a:xfrm>
            <a:off x="6732240" y="850463"/>
            <a:ext cx="2088232" cy="2132543"/>
          </a:xfrm>
          <a:prstGeom prst="rect">
            <a:avLst/>
          </a:prstGeom>
          <a:noFill/>
          <a:ln w="9525">
            <a:noFill/>
            <a:miter lim="800000"/>
            <a:headEnd/>
            <a:tailEnd/>
          </a:ln>
        </p:spPr>
      </p:pic>
      <p:pic>
        <p:nvPicPr>
          <p:cNvPr id="3" name="Picture 13" descr="j0301252"/>
          <p:cNvPicPr>
            <a:picLocks noChangeAspect="1" noChangeArrowheads="1"/>
          </p:cNvPicPr>
          <p:nvPr/>
        </p:nvPicPr>
        <p:blipFill>
          <a:blip r:embed="rId3" cstate="print"/>
          <a:srcRect/>
          <a:stretch>
            <a:fillRect/>
          </a:stretch>
        </p:blipFill>
        <p:spPr bwMode="auto">
          <a:xfrm>
            <a:off x="1331640" y="4509120"/>
            <a:ext cx="1830387" cy="1565275"/>
          </a:xfrm>
          <a:prstGeom prst="rect">
            <a:avLst/>
          </a:prstGeom>
          <a:noFill/>
          <a:ln w="9525">
            <a:noFill/>
            <a:miter lim="800000"/>
            <a:headEnd/>
            <a:tailEnd/>
          </a:ln>
        </p:spPr>
      </p:pic>
      <p:sp>
        <p:nvSpPr>
          <p:cNvPr id="4" name="Прямоугольник 3"/>
          <p:cNvSpPr/>
          <p:nvPr/>
        </p:nvSpPr>
        <p:spPr>
          <a:xfrm>
            <a:off x="467544" y="332656"/>
            <a:ext cx="6280853" cy="890115"/>
          </a:xfrm>
          <a:prstGeom prst="rect">
            <a:avLst/>
          </a:prstGeom>
        </p:spPr>
        <p:txBody>
          <a:bodyPr wrap="square">
            <a:spAutoFit/>
          </a:bodyPr>
          <a:lstStyle/>
          <a:p>
            <a:pPr>
              <a:lnSpc>
                <a:spcPct val="80000"/>
              </a:lnSpc>
              <a:defRPr/>
            </a:pPr>
            <a:r>
              <a:rPr lang="en-US" sz="3200" i="1" dirty="0">
                <a:effectDag name="">
                  <a:cont type="tree" name="">
                    <a:effect ref="fillLine"/>
                    <a:outerShdw dist="38100" dir="13500000" algn="br">
                      <a:srgbClr val="6B94C1"/>
                    </a:outerShdw>
                  </a:cont>
                  <a:cont type="tree" name="">
                    <a:effect ref="fillLine"/>
                    <a:outerShdw dist="38100" dir="2700000" algn="tl">
                      <a:srgbClr val="19324D"/>
                    </a:outerShdw>
                  </a:cont>
                  <a:effect ref="fillLine"/>
                </a:effectDag>
              </a:rPr>
              <a:t>A job</a:t>
            </a:r>
            <a:r>
              <a:rPr lang="en-US" sz="3200" dirty="0"/>
              <a:t> – what we do regularly to earn money;</a:t>
            </a:r>
          </a:p>
        </p:txBody>
      </p:sp>
      <p:sp>
        <p:nvSpPr>
          <p:cNvPr id="5" name="Прямоугольник 4"/>
          <p:cNvSpPr/>
          <p:nvPr/>
        </p:nvSpPr>
        <p:spPr>
          <a:xfrm>
            <a:off x="323528" y="2204864"/>
            <a:ext cx="6462464" cy="2071977"/>
          </a:xfrm>
          <a:prstGeom prst="rect">
            <a:avLst/>
          </a:prstGeom>
        </p:spPr>
        <p:txBody>
          <a:bodyPr wrap="square">
            <a:spAutoFit/>
          </a:bodyPr>
          <a:lstStyle/>
          <a:p>
            <a:pPr>
              <a:lnSpc>
                <a:spcPct val="80000"/>
              </a:lnSpc>
              <a:defRPr/>
            </a:pPr>
            <a:r>
              <a:rPr lang="en-US" sz="3200" i="1" dirty="0">
                <a:effectDag name="">
                  <a:cont type="tree" name="">
                    <a:effect ref="fillLine"/>
                    <a:outerShdw dist="38100" dir="13500000" algn="br">
                      <a:srgbClr val="6B94C1"/>
                    </a:outerShdw>
                  </a:cont>
                  <a:cont type="tree" name="">
                    <a:effect ref="fillLine"/>
                    <a:outerShdw dist="38100" dir="2700000" algn="tl">
                      <a:srgbClr val="19324D"/>
                    </a:outerShdw>
                  </a:cont>
                  <a:effect ref="fillLine"/>
                </a:effectDag>
              </a:rPr>
              <a:t>A profession</a:t>
            </a:r>
            <a:r>
              <a:rPr lang="en-US" sz="3200" dirty="0"/>
              <a:t> – a form of employment, that is possible only for an educated person and after training (such as law, medicine, teaching) and that is respected in society as </a:t>
            </a:r>
            <a:r>
              <a:rPr lang="en-US" sz="3200" dirty="0" err="1"/>
              <a:t>honourable</a:t>
            </a:r>
            <a:r>
              <a:rPr lang="en-US" sz="3200" dirty="0"/>
              <a:t>;</a:t>
            </a:r>
          </a:p>
        </p:txBody>
      </p:sp>
      <p:sp>
        <p:nvSpPr>
          <p:cNvPr id="6" name="Прямоугольник 5"/>
          <p:cNvSpPr/>
          <p:nvPr/>
        </p:nvSpPr>
        <p:spPr>
          <a:xfrm>
            <a:off x="3851920" y="4509120"/>
            <a:ext cx="4896544" cy="1274195"/>
          </a:xfrm>
          <a:prstGeom prst="rect">
            <a:avLst/>
          </a:prstGeom>
        </p:spPr>
        <p:txBody>
          <a:bodyPr wrap="square">
            <a:spAutoFit/>
          </a:bodyPr>
          <a:lstStyle/>
          <a:p>
            <a:pPr>
              <a:lnSpc>
                <a:spcPct val="80000"/>
              </a:lnSpc>
              <a:defRPr/>
            </a:pPr>
            <a:r>
              <a:rPr lang="en-US" sz="3200" i="1" dirty="0">
                <a:effectDag name="">
                  <a:cont type="tree" name="">
                    <a:effect ref="fillLine"/>
                    <a:outerShdw dist="38100" dir="13500000" algn="br">
                      <a:srgbClr val="6B94C1"/>
                    </a:outerShdw>
                  </a:cont>
                  <a:cont type="tree" name="">
                    <a:effect ref="fillLine"/>
                    <a:outerShdw dist="38100" dir="2700000" algn="tl">
                      <a:srgbClr val="19324D"/>
                    </a:outerShdw>
                  </a:cont>
                  <a:effect ref="fillLine"/>
                </a:effectDag>
              </a:rPr>
              <a:t>A career</a:t>
            </a:r>
            <a:r>
              <a:rPr lang="en-US" sz="3200" dirty="0"/>
              <a:t> – is a job that you hope to do all your life, with more and more success</a:t>
            </a:r>
            <a:r>
              <a:rPr lang="en-US" dirty="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5445224"/>
            <a:ext cx="3600400" cy="683791"/>
          </a:xfrm>
        </p:spPr>
        <p:txBody>
          <a:bodyPr>
            <a:normAutofit/>
          </a:bodyPr>
          <a:lstStyle/>
          <a:p>
            <a:r>
              <a:rPr lang="en-US" sz="2800" b="0" dirty="0" smtClean="0"/>
              <a:t>CHINESE  PROVERB.</a:t>
            </a:r>
            <a:endParaRPr lang="ru-RU" sz="2800" b="0" dirty="0"/>
          </a:p>
        </p:txBody>
      </p:sp>
      <p:sp>
        <p:nvSpPr>
          <p:cNvPr id="3" name="Текст 2"/>
          <p:cNvSpPr>
            <a:spLocks noGrp="1"/>
          </p:cNvSpPr>
          <p:nvPr>
            <p:ph type="body" idx="1"/>
          </p:nvPr>
        </p:nvSpPr>
        <p:spPr>
          <a:xfrm>
            <a:off x="467544" y="260649"/>
            <a:ext cx="8027169" cy="4146252"/>
          </a:xfrm>
        </p:spPr>
        <p:txBody>
          <a:bodyPr>
            <a:normAutofit/>
          </a:bodyPr>
          <a:lstStyle/>
          <a:p>
            <a:r>
              <a:rPr lang="en-US" sz="6000" dirty="0" smtClean="0">
                <a:solidFill>
                  <a:schemeClr val="tx1"/>
                </a:solidFill>
              </a:rPr>
              <a:t>“There are many paths to the top of the mountain, but the view is always the same.”</a:t>
            </a:r>
            <a:endParaRPr lang="ru-RU" sz="6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9"/>
            <a:ext cx="5760640" cy="1944215"/>
          </a:xfrm>
        </p:spPr>
        <p:txBody>
          <a:bodyPr/>
          <a:lstStyle/>
          <a:p>
            <a:r>
              <a:rPr lang="en-US" dirty="0" smtClean="0"/>
              <a:t>The topic of  discussion:</a:t>
            </a:r>
            <a:endParaRPr lang="ru-RU" dirty="0"/>
          </a:p>
        </p:txBody>
      </p:sp>
      <p:sp>
        <p:nvSpPr>
          <p:cNvPr id="3" name="Подзаголовок 2"/>
          <p:cNvSpPr>
            <a:spLocks noGrp="1"/>
          </p:cNvSpPr>
          <p:nvPr>
            <p:ph type="subTitle" idx="1"/>
          </p:nvPr>
        </p:nvSpPr>
        <p:spPr>
          <a:xfrm>
            <a:off x="827584" y="2276872"/>
            <a:ext cx="7344816" cy="4248472"/>
          </a:xfrm>
        </p:spPr>
        <p:txBody>
          <a:bodyPr>
            <a:noAutofit/>
          </a:bodyPr>
          <a:lstStyle/>
          <a:p>
            <a:r>
              <a:rPr lang="en-US" sz="5400" dirty="0" smtClean="0">
                <a:solidFill>
                  <a:schemeClr val="tx1"/>
                </a:solidFill>
              </a:rPr>
              <a:t>“You can never make a successful career unless you graduate from a prestigious university.”</a:t>
            </a:r>
            <a:endParaRPr lang="ru-RU" sz="5400" dirty="0">
              <a:solidFill>
                <a:schemeClr val="tx1"/>
              </a:solidFill>
            </a:endParaRPr>
          </a:p>
        </p:txBody>
      </p:sp>
      <p:pic>
        <p:nvPicPr>
          <p:cNvPr id="4" name="Picture 5" descr="MPj04225900000[1]"/>
          <p:cNvPicPr>
            <a:picLocks noChangeAspect="1" noChangeArrowheads="1"/>
          </p:cNvPicPr>
          <p:nvPr/>
        </p:nvPicPr>
        <p:blipFill>
          <a:blip r:embed="rId2" cstate="print"/>
          <a:srcRect/>
          <a:stretch>
            <a:fillRect/>
          </a:stretch>
        </p:blipFill>
        <p:spPr>
          <a:xfrm>
            <a:off x="6156176" y="476673"/>
            <a:ext cx="2809314" cy="18719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620688"/>
            <a:ext cx="8496944" cy="2448272"/>
          </a:xfrm>
        </p:spPr>
        <p:txBody>
          <a:bodyPr>
            <a:normAutofit fontScale="90000"/>
          </a:bodyPr>
          <a:lstStyle/>
          <a:p>
            <a:r>
              <a:rPr lang="en-US" sz="3100" dirty="0" smtClean="0"/>
              <a:t>1. Success is the fact that you have something that you want or have been trying to do or to get.</a:t>
            </a:r>
            <a:br>
              <a:rPr lang="en-US" sz="3100" dirty="0" smtClean="0"/>
            </a:br>
            <a:r>
              <a:rPr lang="en-US" sz="3100" dirty="0" smtClean="0"/>
              <a:t>2. Success is the fact of becoming rich or famous or of getting a high social position.</a:t>
            </a:r>
            <a:br>
              <a:rPr lang="en-US" sz="3100" dirty="0" smtClean="0"/>
            </a:br>
            <a:r>
              <a:rPr lang="en-US" sz="3100" dirty="0" smtClean="0"/>
              <a:t>3. Success is the gaining of what is aimed at; prosperity.</a:t>
            </a:r>
            <a:r>
              <a:rPr lang="en-US" sz="3200" dirty="0" smtClean="0"/>
              <a:t/>
            </a:r>
            <a:br>
              <a:rPr lang="en-US" sz="3200" dirty="0" smtClean="0"/>
            </a:br>
            <a:endParaRPr lang="ru-RU" sz="3200" dirty="0"/>
          </a:p>
        </p:txBody>
      </p:sp>
      <p:sp>
        <p:nvSpPr>
          <p:cNvPr id="3" name="Подзаголовок 2"/>
          <p:cNvSpPr>
            <a:spLocks noGrp="1"/>
          </p:cNvSpPr>
          <p:nvPr>
            <p:ph type="subTitle" idx="1"/>
          </p:nvPr>
        </p:nvSpPr>
        <p:spPr>
          <a:xfrm>
            <a:off x="323528" y="2708920"/>
            <a:ext cx="8640960" cy="3528392"/>
          </a:xfrm>
        </p:spPr>
        <p:txBody>
          <a:bodyPr>
            <a:normAutofit/>
          </a:bodyPr>
          <a:lstStyle/>
          <a:p>
            <a:r>
              <a:rPr lang="en-US" sz="2800" dirty="0" smtClean="0">
                <a:solidFill>
                  <a:schemeClr val="tx1"/>
                </a:solidFill>
              </a:rPr>
              <a:t>4. Success is achievement of something intended or desired.</a:t>
            </a:r>
          </a:p>
          <a:p>
            <a:r>
              <a:rPr lang="en-US" sz="2800" dirty="0" smtClean="0">
                <a:solidFill>
                  <a:schemeClr val="tx1"/>
                </a:solidFill>
              </a:rPr>
              <a:t>5. Success is attaining wealth or fame.</a:t>
            </a:r>
          </a:p>
          <a:p>
            <a:r>
              <a:rPr lang="en-US" sz="2800" dirty="0" smtClean="0">
                <a:solidFill>
                  <a:schemeClr val="tx1"/>
                </a:solidFill>
              </a:rPr>
              <a:t>     6. Success can be somebody or something that does well. It is referred both to people and things.</a:t>
            </a:r>
            <a:endParaRPr lang="ru-RU" sz="2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dirty="0" smtClean="0"/>
              <a:t>Education.</a:t>
            </a:r>
            <a:endParaRPr lang="ru-RU" sz="6000" dirty="0"/>
          </a:p>
        </p:txBody>
      </p:sp>
      <p:sp>
        <p:nvSpPr>
          <p:cNvPr id="3" name="Текст 2"/>
          <p:cNvSpPr>
            <a:spLocks noGrp="1"/>
          </p:cNvSpPr>
          <p:nvPr>
            <p:ph type="body" idx="1"/>
          </p:nvPr>
        </p:nvSpPr>
        <p:spPr/>
        <p:txBody>
          <a:bodyPr>
            <a:noAutofit/>
          </a:bodyPr>
          <a:lstStyle/>
          <a:p>
            <a:r>
              <a:rPr lang="en-US" sz="4400" dirty="0" smtClean="0"/>
              <a:t>University</a:t>
            </a:r>
            <a:endParaRPr lang="ru-RU" sz="4400" dirty="0"/>
          </a:p>
        </p:txBody>
      </p:sp>
      <p:sp>
        <p:nvSpPr>
          <p:cNvPr id="5" name="Текст 4"/>
          <p:cNvSpPr>
            <a:spLocks noGrp="1"/>
          </p:cNvSpPr>
          <p:nvPr>
            <p:ph type="body" sz="quarter" idx="3"/>
          </p:nvPr>
        </p:nvSpPr>
        <p:spPr/>
        <p:txBody>
          <a:bodyPr>
            <a:noAutofit/>
          </a:bodyPr>
          <a:lstStyle/>
          <a:p>
            <a:r>
              <a:rPr lang="en-US" sz="4400" dirty="0" smtClean="0"/>
              <a:t>College</a:t>
            </a:r>
            <a:endParaRPr lang="ru-RU" sz="4400" dirty="0"/>
          </a:p>
        </p:txBody>
      </p:sp>
      <p:pic>
        <p:nvPicPr>
          <p:cNvPr id="7" name="Picture 6" descr="MCj04241660000[1]"/>
          <p:cNvPicPr>
            <a:picLocks noGrp="1" noChangeAspect="1" noChangeArrowheads="1"/>
          </p:cNvPicPr>
          <p:nvPr>
            <p:ph sz="half" idx="2"/>
          </p:nvPr>
        </p:nvPicPr>
        <p:blipFill>
          <a:blip r:embed="rId2" cstate="print"/>
          <a:srcRect/>
          <a:stretch>
            <a:fillRect/>
          </a:stretch>
        </p:blipFill>
        <p:spPr>
          <a:xfrm>
            <a:off x="1475656" y="2217828"/>
            <a:ext cx="2157779" cy="4163500"/>
          </a:xfrm>
          <a:noFill/>
        </p:spPr>
      </p:pic>
      <p:pic>
        <p:nvPicPr>
          <p:cNvPr id="8" name="Picture 4" descr="MCj03981290000[1]"/>
          <p:cNvPicPr>
            <a:picLocks noGrp="1" noChangeAspect="1" noChangeArrowheads="1"/>
          </p:cNvPicPr>
          <p:nvPr>
            <p:ph sz="quarter" idx="4"/>
          </p:nvPr>
        </p:nvPicPr>
        <p:blipFill>
          <a:blip r:embed="rId3" cstate="print"/>
          <a:srcRect/>
          <a:stretch>
            <a:fillRect/>
          </a:stretch>
        </p:blipFill>
        <p:spPr>
          <a:xfrm>
            <a:off x="4860032" y="2198987"/>
            <a:ext cx="3537026" cy="3822301"/>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062664" cy="2160239"/>
          </a:xfrm>
        </p:spPr>
        <p:txBody>
          <a:bodyPr/>
          <a:lstStyle/>
          <a:p>
            <a:r>
              <a:rPr lang="en-US" dirty="0" smtClean="0"/>
              <a:t>Homework: Ex.52.,p.60.</a:t>
            </a:r>
            <a:endParaRPr lang="ru-RU" dirty="0"/>
          </a:p>
        </p:txBody>
      </p:sp>
      <p:sp>
        <p:nvSpPr>
          <p:cNvPr id="3" name="Подзаголовок 2"/>
          <p:cNvSpPr>
            <a:spLocks noGrp="1"/>
          </p:cNvSpPr>
          <p:nvPr>
            <p:ph type="subTitle" idx="1"/>
          </p:nvPr>
        </p:nvSpPr>
        <p:spPr>
          <a:xfrm>
            <a:off x="539552" y="2780928"/>
            <a:ext cx="8064896" cy="3600400"/>
          </a:xfrm>
        </p:spPr>
        <p:txBody>
          <a:bodyPr>
            <a:noAutofit/>
          </a:bodyPr>
          <a:lstStyle/>
          <a:p>
            <a:r>
              <a:rPr lang="en-US" sz="6000" dirty="0" smtClean="0">
                <a:solidFill>
                  <a:schemeClr val="tx1"/>
                </a:solidFill>
              </a:rPr>
              <a:t>Let success attend you! </a:t>
            </a:r>
            <a:endParaRPr lang="ru-RU" sz="6000" dirty="0">
              <a:solidFill>
                <a:schemeClr val="tx1"/>
              </a:solidFill>
            </a:endParaRPr>
          </a:p>
        </p:txBody>
      </p:sp>
      <p:pic>
        <p:nvPicPr>
          <p:cNvPr id="4" name="Picture 4" descr="MCj03974820000[1]"/>
          <p:cNvPicPr>
            <a:picLocks noChangeAspect="1" noChangeArrowheads="1"/>
          </p:cNvPicPr>
          <p:nvPr/>
        </p:nvPicPr>
        <p:blipFill>
          <a:blip r:embed="rId2" cstate="print"/>
          <a:srcRect/>
          <a:stretch>
            <a:fillRect/>
          </a:stretch>
        </p:blipFill>
        <p:spPr>
          <a:xfrm>
            <a:off x="2627784" y="3890853"/>
            <a:ext cx="2808312" cy="264225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18258"/>
          </a:xfrm>
        </p:spPr>
        <p:txBody>
          <a:bodyPr>
            <a:noAutofit/>
          </a:bodyPr>
          <a:lstStyle/>
          <a:p>
            <a:r>
              <a:rPr lang="en-US" sz="6000" dirty="0" smtClean="0"/>
              <a:t>Thank you for your attention.</a:t>
            </a:r>
            <a:endParaRPr lang="ru-RU" sz="6000" dirty="0"/>
          </a:p>
        </p:txBody>
      </p:sp>
      <p:pic>
        <p:nvPicPr>
          <p:cNvPr id="3" name="Picture 7" descr="MCj03984090000[1]"/>
          <p:cNvPicPr>
            <a:picLocks noChangeAspect="1" noChangeArrowheads="1"/>
          </p:cNvPicPr>
          <p:nvPr/>
        </p:nvPicPr>
        <p:blipFill>
          <a:blip r:embed="rId2" cstate="print"/>
          <a:srcRect/>
          <a:stretch>
            <a:fillRect/>
          </a:stretch>
        </p:blipFill>
        <p:spPr>
          <a:xfrm>
            <a:off x="2987824" y="2996952"/>
            <a:ext cx="2304256" cy="3293311"/>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216</Words>
  <Application>Microsoft Office PowerPoint</Application>
  <PresentationFormat>Экран (4:3)</PresentationFormat>
  <Paragraphs>21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A   debate.</vt:lpstr>
      <vt:lpstr>Слайд 2</vt:lpstr>
      <vt:lpstr>CHINESE  PROVERB.</vt:lpstr>
      <vt:lpstr>The topic of  discussion:</vt:lpstr>
      <vt:lpstr>1. Success is the fact that you have something that you want or have been trying to do or to get. 2. Success is the fact of becoming rich or famous or of getting a high social position. 3. Success is the gaining of what is aimed at; prosperity. </vt:lpstr>
      <vt:lpstr>Education.</vt:lpstr>
      <vt:lpstr>Homework: Ex.52.,p.60.</vt:lpstr>
      <vt:lpstr>Thank you for your attention.</vt:lpstr>
    </vt:vector>
  </TitlesOfParts>
  <Company>office 2007 rus 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debate.</dc:title>
  <dc:creator>USER</dc:creator>
  <cp:lastModifiedBy>USER</cp:lastModifiedBy>
  <cp:revision>8</cp:revision>
  <dcterms:created xsi:type="dcterms:W3CDTF">2006-01-09T15:24:17Z</dcterms:created>
  <dcterms:modified xsi:type="dcterms:W3CDTF">2006-01-09T16:42:45Z</dcterms:modified>
</cp:coreProperties>
</file>