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90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F1DB326-C6B1-4F76-AE40-2CF425CDF636}" type="datetimeFigureOut">
              <a:rPr lang="ru-RU" smtClean="0"/>
              <a:t>11.01.2015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83B2F52-DE6C-4DC5-9582-083CE58AC4D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1DB326-C6B1-4F76-AE40-2CF425CDF636}" type="datetimeFigureOut">
              <a:rPr lang="ru-RU" smtClean="0"/>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3B2F52-DE6C-4DC5-9582-083CE58AC4D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1DB326-C6B1-4F76-AE40-2CF425CDF636}" type="datetimeFigureOut">
              <a:rPr lang="ru-RU" smtClean="0"/>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3B2F52-DE6C-4DC5-9582-083CE58AC4D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1DB326-C6B1-4F76-AE40-2CF425CDF636}" type="datetimeFigureOut">
              <a:rPr lang="ru-RU" smtClean="0"/>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3B2F52-DE6C-4DC5-9582-083CE58AC4D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F1DB326-C6B1-4F76-AE40-2CF425CDF636}" type="datetimeFigureOut">
              <a:rPr lang="ru-RU" smtClean="0"/>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3B2F52-DE6C-4DC5-9582-083CE58AC4D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F1DB326-C6B1-4F76-AE40-2CF425CDF636}" type="datetimeFigureOut">
              <a:rPr lang="ru-RU" smtClean="0"/>
              <a:t>11.01.2015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3B2F52-DE6C-4DC5-9582-083CE58AC4D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F1DB326-C6B1-4F76-AE40-2CF425CDF636}" type="datetimeFigureOut">
              <a:rPr lang="ru-RU" smtClean="0"/>
              <a:t>11.01.2015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3B2F52-DE6C-4DC5-9582-083CE58AC4D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F1DB326-C6B1-4F76-AE40-2CF425CDF636}" type="datetimeFigureOut">
              <a:rPr lang="ru-RU" smtClean="0"/>
              <a:t>11.01.2015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3B2F52-DE6C-4DC5-9582-083CE58AC4D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1DB326-C6B1-4F76-AE40-2CF425CDF636}" type="datetimeFigureOut">
              <a:rPr lang="ru-RU" smtClean="0"/>
              <a:t>11.01.2015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3B2F52-DE6C-4DC5-9582-083CE58AC4D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F1DB326-C6B1-4F76-AE40-2CF425CDF636}" type="datetimeFigureOut">
              <a:rPr lang="ru-RU" smtClean="0"/>
              <a:t>11.01.2015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3B2F52-DE6C-4DC5-9582-083CE58AC4D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F1DB326-C6B1-4F76-AE40-2CF425CDF636}" type="datetimeFigureOut">
              <a:rPr lang="ru-RU" smtClean="0"/>
              <a:t>11.01.2015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083B2F52-DE6C-4DC5-9582-083CE58AC4D8}"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1DB326-C6B1-4F76-AE40-2CF425CDF636}" type="datetimeFigureOut">
              <a:rPr lang="ru-RU" smtClean="0"/>
              <a:t>11.01.2015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3B2F52-DE6C-4DC5-9582-083CE58AC4D8}"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image" Target="../media/image16.jpeg"/><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0"/>
            <a:ext cx="8858280" cy="2071678"/>
          </a:xfrm>
        </p:spPr>
        <p:txBody>
          <a:bodyPr>
            <a:prstTxWarp prst="textCanUp">
              <a:avLst/>
            </a:prstTxWarp>
            <a:normAutofit/>
          </a:bodyPr>
          <a:lstStyle/>
          <a:p>
            <a:r>
              <a:rPr lang="ru-RU" sz="3600" dirty="0" smtClean="0">
                <a:solidFill>
                  <a:schemeClr val="tx2"/>
                </a:solidFill>
              </a:rPr>
              <a:t>Презентация на тему: «Англия в картинках</a:t>
            </a:r>
            <a:r>
              <a:rPr lang="ru-RU" sz="2000" dirty="0" smtClean="0">
                <a:solidFill>
                  <a:schemeClr val="tx2"/>
                </a:solidFill>
              </a:rPr>
              <a:t>»</a:t>
            </a:r>
            <a:endParaRPr lang="ru-RU" sz="2000" dirty="0">
              <a:solidFill>
                <a:schemeClr val="tx2"/>
              </a:solidFill>
            </a:endParaRPr>
          </a:p>
        </p:txBody>
      </p:sp>
      <p:pic>
        <p:nvPicPr>
          <p:cNvPr id="5" name="Рисунок 4" descr="i[6].jpg"/>
          <p:cNvPicPr>
            <a:picLocks noChangeAspect="1"/>
          </p:cNvPicPr>
          <p:nvPr/>
        </p:nvPicPr>
        <p:blipFill>
          <a:blip r:embed="rId2"/>
          <a:stretch>
            <a:fillRect/>
          </a:stretch>
        </p:blipFill>
        <p:spPr>
          <a:xfrm>
            <a:off x="0" y="2928942"/>
            <a:ext cx="3929058" cy="3929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06S0679i.bmp"/>
          <p:cNvPicPr>
            <a:picLocks noChangeAspect="1"/>
          </p:cNvPicPr>
          <p:nvPr/>
        </p:nvPicPr>
        <p:blipFill>
          <a:blip r:embed="rId3"/>
          <a:stretch>
            <a:fillRect/>
          </a:stretch>
        </p:blipFill>
        <p:spPr>
          <a:xfrm>
            <a:off x="6143636" y="1571612"/>
            <a:ext cx="3000364" cy="33391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v_808i.bmp"/>
          <p:cNvPicPr>
            <a:picLocks noChangeAspect="1"/>
          </p:cNvPicPr>
          <p:nvPr/>
        </p:nvPicPr>
        <p:blipFill>
          <a:blip r:embed="rId4"/>
          <a:stretch>
            <a:fillRect/>
          </a:stretch>
        </p:blipFill>
        <p:spPr>
          <a:xfrm>
            <a:off x="3929058" y="4143381"/>
            <a:ext cx="2439224" cy="27146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to="" calcmode="lin" valueType="num">
                                      <p:cBhvr>
                                        <p:cTn id="22"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h6341i.bmp"/>
          <p:cNvPicPr>
            <a:picLocks noGrp="1" noChangeAspect="1"/>
          </p:cNvPicPr>
          <p:nvPr>
            <p:ph idx="1"/>
          </p:nvPr>
        </p:nvPicPr>
        <p:blipFill>
          <a:blip r:embed="rId2"/>
          <a:stretch>
            <a:fillRect/>
          </a:stretch>
        </p:blipFill>
        <p:spPr>
          <a:xfrm>
            <a:off x="0" y="3041865"/>
            <a:ext cx="3428992" cy="3816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U6505i.bmp"/>
          <p:cNvPicPr>
            <a:picLocks noChangeAspect="1"/>
          </p:cNvPicPr>
          <p:nvPr/>
        </p:nvPicPr>
        <p:blipFill>
          <a:blip r:embed="rId3"/>
          <a:stretch>
            <a:fillRect/>
          </a:stretch>
        </p:blipFill>
        <p:spPr>
          <a:xfrm>
            <a:off x="0" y="0"/>
            <a:ext cx="3428992" cy="3100604"/>
          </a:xfrm>
          <a:prstGeom prst="rect">
            <a:avLst/>
          </a:prstGeom>
          <a:ln>
            <a:noFill/>
          </a:ln>
          <a:effectLst>
            <a:outerShdw blurRad="292100" dist="139700" dir="2700000" algn="tl" rotWithShape="0">
              <a:srgbClr val="333333">
                <a:alpha val="65000"/>
              </a:srgbClr>
            </a:outerShdw>
          </a:effectLst>
        </p:spPr>
      </p:pic>
      <p:pic>
        <p:nvPicPr>
          <p:cNvPr id="7" name="Рисунок 6" descr="i[7].jpg"/>
          <p:cNvPicPr>
            <a:picLocks noChangeAspect="1"/>
          </p:cNvPicPr>
          <p:nvPr/>
        </p:nvPicPr>
        <p:blipFill>
          <a:blip r:embed="rId4"/>
          <a:stretch>
            <a:fillRect/>
          </a:stretch>
        </p:blipFill>
        <p:spPr>
          <a:xfrm>
            <a:off x="3428992" y="0"/>
            <a:ext cx="5715008" cy="6858000"/>
          </a:xfrm>
          <a:prstGeom prst="rect">
            <a:avLst/>
          </a:prstGeom>
        </p:spPr>
      </p:pic>
      <p:pic>
        <p:nvPicPr>
          <p:cNvPr id="8" name="Рисунок 7" descr="04t1667i.bmp"/>
          <p:cNvPicPr>
            <a:picLocks noChangeAspect="1"/>
          </p:cNvPicPr>
          <p:nvPr/>
        </p:nvPicPr>
        <p:blipFill>
          <a:blip r:embed="rId5"/>
          <a:stretch>
            <a:fillRect/>
          </a:stretch>
        </p:blipFill>
        <p:spPr>
          <a:xfrm>
            <a:off x="0" y="31604"/>
            <a:ext cx="9144000" cy="6826396"/>
          </a:xfrm>
          <a:prstGeom prst="rect">
            <a:avLst/>
          </a:prstGeom>
        </p:spPr>
      </p:pic>
      <p:pic>
        <p:nvPicPr>
          <p:cNvPr id="9" name="Рисунок 8" descr="pr00901i.bmp"/>
          <p:cNvPicPr>
            <a:picLocks noChangeAspect="1"/>
          </p:cNvPicPr>
          <p:nvPr/>
        </p:nvPicPr>
        <p:blipFill>
          <a:blip r:embed="rId6"/>
          <a:stretch>
            <a:fillRect/>
          </a:stretch>
        </p:blipFill>
        <p:spPr>
          <a:xfrm>
            <a:off x="4643439" y="0"/>
            <a:ext cx="4500562" cy="4143380"/>
          </a:xfrm>
          <a:prstGeom prst="rect">
            <a:avLst/>
          </a:prstGeom>
        </p:spPr>
      </p:pic>
      <p:pic>
        <p:nvPicPr>
          <p:cNvPr id="10" name="Рисунок 9" descr="06S0680i.bmp"/>
          <p:cNvPicPr>
            <a:picLocks noChangeAspect="1"/>
          </p:cNvPicPr>
          <p:nvPr/>
        </p:nvPicPr>
        <p:blipFill>
          <a:blip r:embed="rId7"/>
          <a:stretch>
            <a:fillRect/>
          </a:stretch>
        </p:blipFill>
        <p:spPr>
          <a:xfrm>
            <a:off x="0" y="0"/>
            <a:ext cx="4643438" cy="6858000"/>
          </a:xfrm>
          <a:prstGeom prst="rect">
            <a:avLst/>
          </a:prstGeom>
        </p:spPr>
      </p:pic>
      <p:pic>
        <p:nvPicPr>
          <p:cNvPr id="11" name="Рисунок 10" descr="i[5].jpg"/>
          <p:cNvPicPr>
            <a:picLocks noChangeAspect="1"/>
          </p:cNvPicPr>
          <p:nvPr/>
        </p:nvPicPr>
        <p:blipFill>
          <a:blip r:embed="rId8"/>
          <a:stretch>
            <a:fillRect/>
          </a:stretch>
        </p:blipFill>
        <p:spPr>
          <a:xfrm>
            <a:off x="4643437" y="4071942"/>
            <a:ext cx="4500563" cy="2786058"/>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4143356"/>
          </a:xfrm>
        </p:spPr>
        <p:txBody>
          <a:bodyPr>
            <a:noAutofit/>
          </a:bodyPr>
          <a:lstStyle/>
          <a:p>
            <a:r>
              <a:rPr lang="ru-RU" sz="2000" dirty="0" smtClean="0">
                <a:solidFill>
                  <a:schemeClr val="tx2"/>
                </a:solidFill>
              </a:rPr>
              <a:t>Официальное название Великобритании — Соединенное Королевство Великобритании и Северной Ирландии. Часто Великобританию называют просто Британией, что вполне допустимо, или Англией, что не совсем верно, так как Англия является лишь частью Великобритании. Это государство располагается на Британских островах, омываемых Атлантическим океаном, на севере-западе Европы. Это, прежде всего, остров Великобритания, а также северо-восточная часть острова Ирландия, острова  Мэн, </a:t>
            </a:r>
            <a:r>
              <a:rPr lang="ru-RU" sz="2000" dirty="0" err="1" smtClean="0">
                <a:solidFill>
                  <a:schemeClr val="tx2"/>
                </a:solidFill>
              </a:rPr>
              <a:t>Англси</a:t>
            </a:r>
            <a:r>
              <a:rPr lang="ru-RU" sz="2000" dirty="0" smtClean="0">
                <a:solidFill>
                  <a:schemeClr val="tx2"/>
                </a:solidFill>
              </a:rPr>
              <a:t>, Гебридские, Оркнейские, </a:t>
            </a:r>
            <a:r>
              <a:rPr lang="ru-RU" sz="2000" dirty="0" err="1" smtClean="0">
                <a:solidFill>
                  <a:schemeClr val="tx2"/>
                </a:solidFill>
              </a:rPr>
              <a:t>Шетлендские</a:t>
            </a:r>
            <a:r>
              <a:rPr lang="ru-RU" sz="2000" dirty="0" smtClean="0">
                <a:solidFill>
                  <a:schemeClr val="tx2"/>
                </a:solidFill>
              </a:rPr>
              <a:t> острова. Кроме того в состав Великобритании входят Нормандские острова (Джерси, </a:t>
            </a:r>
            <a:r>
              <a:rPr lang="ru-RU" sz="2000" dirty="0" err="1" smtClean="0">
                <a:solidFill>
                  <a:schemeClr val="tx2"/>
                </a:solidFill>
              </a:rPr>
              <a:t>Гернси</a:t>
            </a:r>
            <a:r>
              <a:rPr lang="ru-RU" sz="2000" dirty="0" smtClean="0">
                <a:solidFill>
                  <a:schemeClr val="tx2"/>
                </a:solidFill>
              </a:rPr>
              <a:t>), расположенные в Ла-Манше близ берегов Франции. Общая площадь Великобритании 244 тысяч кв. км. Население чуть превышает 60 миллионов человек (2007).</a:t>
            </a:r>
          </a:p>
          <a:p>
            <a:endParaRPr lang="ru-RU" sz="2000" dirty="0">
              <a:solidFill>
                <a:schemeClr val="tx2"/>
              </a:solidFill>
            </a:endParaRPr>
          </a:p>
        </p:txBody>
      </p:sp>
      <p:pic>
        <p:nvPicPr>
          <p:cNvPr id="4" name="Рисунок 3" descr="1175157018_17.jpeg"/>
          <p:cNvPicPr>
            <a:picLocks noChangeAspect="1"/>
          </p:cNvPicPr>
          <p:nvPr/>
        </p:nvPicPr>
        <p:blipFill>
          <a:blip r:embed="rId2"/>
          <a:stretch>
            <a:fillRect/>
          </a:stretch>
        </p:blipFill>
        <p:spPr>
          <a:xfrm>
            <a:off x="0" y="3429000"/>
            <a:ext cx="5286380" cy="3429000"/>
          </a:xfrm>
          <a:prstGeom prst="rect">
            <a:avLst/>
          </a:prstGeom>
        </p:spPr>
      </p:pic>
      <p:pic>
        <p:nvPicPr>
          <p:cNvPr id="5" name="Рисунок 4" descr="1175157018_1.jpeg"/>
          <p:cNvPicPr>
            <a:picLocks noChangeAspect="1"/>
          </p:cNvPicPr>
          <p:nvPr/>
        </p:nvPicPr>
        <p:blipFill>
          <a:blip r:embed="rId3"/>
          <a:stretch>
            <a:fillRect/>
          </a:stretch>
        </p:blipFill>
        <p:spPr>
          <a:xfrm>
            <a:off x="5286381" y="3643314"/>
            <a:ext cx="3857620" cy="3214686"/>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571876"/>
          </a:xfrm>
        </p:spPr>
        <p:txBody>
          <a:bodyPr>
            <a:normAutofit fontScale="90000"/>
          </a:bodyPr>
          <a:lstStyle/>
          <a:p>
            <a:r>
              <a:rPr lang="ru-RU" sz="2200" dirty="0" smtClean="0">
                <a:solidFill>
                  <a:schemeClr val="bg2"/>
                </a:solidFill>
              </a:rPr>
              <a:t>Столица страны — город Лондон с населением более 7,5 миллионов человек. Но это число включает в себя лондонцев, живущих в пределах официальных границ города. Традиционно англичане предпочитают жить в пригородах, в небольших домиках с садиками. Вместе с пригородами население Большого Лондона в два раза больше. Город был основан еще древними римлянами, как укрепленный пункт в устье реки Темзы. Ныне это крупный порт, экономический и культурный центр мирового значения. Вместе с тем, в Лондоне множество парков и скверов. Всемирно известен замок Тауэр — бывший королевский дворец и тюрьма, а ныне музей. Гордость лондонцев — башня с часами </a:t>
            </a:r>
            <a:r>
              <a:rPr lang="ru-RU" sz="2200" dirty="0" err="1" smtClean="0">
                <a:solidFill>
                  <a:schemeClr val="bg2"/>
                </a:solidFill>
              </a:rPr>
              <a:t>Биг-Бен</a:t>
            </a:r>
            <a:r>
              <a:rPr lang="ru-RU" sz="2200" dirty="0" smtClean="0">
                <a:solidFill>
                  <a:schemeClr val="bg2"/>
                </a:solidFill>
              </a:rPr>
              <a:t>.</a:t>
            </a:r>
            <a:r>
              <a:rPr lang="ru-RU" dirty="0" smtClean="0">
                <a:solidFill>
                  <a:schemeClr val="bg2"/>
                </a:solidFill>
              </a:rPr>
              <a:t/>
            </a:r>
            <a:br>
              <a:rPr lang="ru-RU" dirty="0" smtClean="0">
                <a:solidFill>
                  <a:schemeClr val="bg2"/>
                </a:solidFill>
              </a:rPr>
            </a:br>
            <a:endParaRPr lang="ru-RU" dirty="0">
              <a:solidFill>
                <a:schemeClr val="bg2"/>
              </a:solidFill>
            </a:endParaRPr>
          </a:p>
        </p:txBody>
      </p:sp>
      <p:pic>
        <p:nvPicPr>
          <p:cNvPr id="4" name="Содержимое 3" descr="1175157018_12.jpeg"/>
          <p:cNvPicPr>
            <a:picLocks noGrp="1" noChangeAspect="1"/>
          </p:cNvPicPr>
          <p:nvPr>
            <p:ph idx="1"/>
          </p:nvPr>
        </p:nvPicPr>
        <p:blipFill>
          <a:blip r:embed="rId2"/>
          <a:stretch>
            <a:fillRect/>
          </a:stretch>
        </p:blipFill>
        <p:spPr>
          <a:xfrm>
            <a:off x="2071670" y="3000372"/>
            <a:ext cx="5000660" cy="3857628"/>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3200400"/>
          </a:xfrm>
        </p:spPr>
        <p:txBody>
          <a:bodyPr>
            <a:normAutofit fontScale="90000"/>
          </a:bodyPr>
          <a:lstStyle/>
          <a:p>
            <a:r>
              <a:rPr lang="ru-RU" sz="2400" dirty="0" smtClean="0">
                <a:solidFill>
                  <a:schemeClr val="tx2"/>
                </a:solidFill>
              </a:rPr>
              <a:t>Людские и материальные ресурсы Англии существенно превышали возможности их соседей по Британским островам. Поэтому английские короли смогли успешно проводить завоевательную политику. В 13 веке был присоединен Уэльс, в 17 веке — Шотландия. Долгое время, в 16-20 веках в состав Великобритании входила и Ирландия. В 1949 году Ирландия получила независимость, но ее часть — Северная Ирландия — осталась в составе Великобритании</a:t>
            </a:r>
            <a:r>
              <a:rPr lang="ru-RU" sz="2000" dirty="0" smtClean="0">
                <a:solidFill>
                  <a:schemeClr val="tx2"/>
                </a:solidFill>
              </a:rPr>
              <a:t>.</a:t>
            </a:r>
            <a:r>
              <a:rPr lang="ru-RU" dirty="0" smtClean="0">
                <a:solidFill>
                  <a:schemeClr val="tx2"/>
                </a:solidFill>
              </a:rPr>
              <a:t/>
            </a:r>
            <a:br>
              <a:rPr lang="ru-RU" dirty="0" smtClean="0">
                <a:solidFill>
                  <a:schemeClr val="tx2"/>
                </a:solidFill>
              </a:rPr>
            </a:br>
            <a:endParaRPr lang="ru-RU" dirty="0">
              <a:solidFill>
                <a:schemeClr val="tx2"/>
              </a:solidFill>
            </a:endParaRPr>
          </a:p>
        </p:txBody>
      </p:sp>
      <p:pic>
        <p:nvPicPr>
          <p:cNvPr id="4" name="Рисунок 3" descr="1175157018_18.jpeg"/>
          <p:cNvPicPr>
            <a:picLocks noChangeAspect="1"/>
          </p:cNvPicPr>
          <p:nvPr/>
        </p:nvPicPr>
        <p:blipFill>
          <a:blip r:embed="rId2"/>
          <a:stretch>
            <a:fillRect/>
          </a:stretch>
        </p:blipFill>
        <p:spPr>
          <a:xfrm>
            <a:off x="0" y="2678900"/>
            <a:ext cx="5572132" cy="41791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175157018_0.jpeg"/>
          <p:cNvPicPr>
            <a:picLocks noChangeAspect="1"/>
          </p:cNvPicPr>
          <p:nvPr/>
        </p:nvPicPr>
        <p:blipFill>
          <a:blip r:embed="rId2"/>
          <a:stretch>
            <a:fillRect/>
          </a:stretch>
        </p:blipFill>
        <p:spPr>
          <a:xfrm>
            <a:off x="0" y="0"/>
            <a:ext cx="9144000" cy="6858000"/>
          </a:xfrm>
          <a:prstGeom prst="rect">
            <a:avLst/>
          </a:prstGeom>
        </p:spPr>
      </p:pic>
      <p:pic>
        <p:nvPicPr>
          <p:cNvPr id="5" name="Рисунок 4" descr="1175157018_2.jpeg"/>
          <p:cNvPicPr>
            <a:picLocks noChangeAspect="1"/>
          </p:cNvPicPr>
          <p:nvPr/>
        </p:nvPicPr>
        <p:blipFill>
          <a:blip r:embed="rId3"/>
          <a:stretch>
            <a:fillRect/>
          </a:stretch>
        </p:blipFill>
        <p:spPr>
          <a:xfrm>
            <a:off x="0" y="0"/>
            <a:ext cx="5619757" cy="4214818"/>
          </a:xfrm>
          <a:prstGeom prst="rect">
            <a:avLst/>
          </a:prstGeom>
        </p:spPr>
      </p:pic>
      <p:pic>
        <p:nvPicPr>
          <p:cNvPr id="6" name="Рисунок 5" descr="1175157018_3.jpeg"/>
          <p:cNvPicPr>
            <a:picLocks noChangeAspect="1"/>
          </p:cNvPicPr>
          <p:nvPr/>
        </p:nvPicPr>
        <p:blipFill>
          <a:blip r:embed="rId4"/>
          <a:stretch>
            <a:fillRect/>
          </a:stretch>
        </p:blipFill>
        <p:spPr>
          <a:xfrm>
            <a:off x="5238753" y="3929066"/>
            <a:ext cx="3905246" cy="2928934"/>
          </a:xfrm>
          <a:prstGeom prst="rect">
            <a:avLst/>
          </a:prstGeom>
        </p:spPr>
      </p:pic>
      <p:pic>
        <p:nvPicPr>
          <p:cNvPr id="7" name="Рисунок 6" descr="1175157018_16.jpeg"/>
          <p:cNvPicPr>
            <a:picLocks noChangeAspect="1"/>
          </p:cNvPicPr>
          <p:nvPr/>
        </p:nvPicPr>
        <p:blipFill>
          <a:blip r:embed="rId5"/>
          <a:stretch>
            <a:fillRect/>
          </a:stretch>
        </p:blipFill>
        <p:spPr>
          <a:xfrm>
            <a:off x="0" y="0"/>
            <a:ext cx="9144000" cy="6858000"/>
          </a:xfrm>
          <a:prstGeom prst="rect">
            <a:avLst/>
          </a:prstGeom>
        </p:spPr>
      </p:pic>
      <p:pic>
        <p:nvPicPr>
          <p:cNvPr id="8" name="Рисунок 7" descr="1175157018_4.jpeg"/>
          <p:cNvPicPr>
            <a:picLocks noChangeAspect="1"/>
          </p:cNvPicPr>
          <p:nvPr/>
        </p:nvPicPr>
        <p:blipFill>
          <a:blip r:embed="rId6"/>
          <a:stretch>
            <a:fillRect/>
          </a:stretch>
        </p:blipFill>
        <p:spPr>
          <a:xfrm>
            <a:off x="0" y="0"/>
            <a:ext cx="5048253" cy="3786190"/>
          </a:xfrm>
          <a:prstGeom prst="rect">
            <a:avLst/>
          </a:prstGeom>
        </p:spPr>
      </p:pic>
      <p:pic>
        <p:nvPicPr>
          <p:cNvPr id="9" name="Рисунок 8" descr="1175157018_6.jpeg"/>
          <p:cNvPicPr>
            <a:picLocks noChangeAspect="1"/>
          </p:cNvPicPr>
          <p:nvPr/>
        </p:nvPicPr>
        <p:blipFill>
          <a:blip r:embed="rId7"/>
          <a:stretch>
            <a:fillRect/>
          </a:stretch>
        </p:blipFill>
        <p:spPr>
          <a:xfrm>
            <a:off x="4095746" y="3071810"/>
            <a:ext cx="5048253" cy="3786190"/>
          </a:xfrm>
          <a:prstGeom prst="rect">
            <a:avLst/>
          </a:prstGeom>
        </p:spPr>
      </p:pic>
      <p:pic>
        <p:nvPicPr>
          <p:cNvPr id="11" name="Рисунок 10" descr="1175157018_7.jpeg"/>
          <p:cNvPicPr>
            <a:picLocks noChangeAspect="1"/>
          </p:cNvPicPr>
          <p:nvPr/>
        </p:nvPicPr>
        <p:blipFill>
          <a:blip r:embed="rId8"/>
          <a:stretch>
            <a:fillRect/>
          </a:stretch>
        </p:blipFill>
        <p:spPr>
          <a:xfrm>
            <a:off x="4095746" y="0"/>
            <a:ext cx="5048253" cy="3786190"/>
          </a:xfrm>
          <a:prstGeom prst="rect">
            <a:avLst/>
          </a:prstGeom>
        </p:spPr>
      </p:pic>
      <p:pic>
        <p:nvPicPr>
          <p:cNvPr id="12" name="Рисунок 11" descr="1175157018_13.jpeg"/>
          <p:cNvPicPr>
            <a:picLocks noChangeAspect="1"/>
          </p:cNvPicPr>
          <p:nvPr/>
        </p:nvPicPr>
        <p:blipFill>
          <a:blip r:embed="rId9"/>
          <a:stretch>
            <a:fillRect/>
          </a:stretch>
        </p:blipFill>
        <p:spPr>
          <a:xfrm>
            <a:off x="1" y="3214686"/>
            <a:ext cx="4857752" cy="3643314"/>
          </a:xfrm>
          <a:prstGeom prst="rect">
            <a:avLst/>
          </a:prstGeom>
        </p:spPr>
      </p:pic>
      <p:pic>
        <p:nvPicPr>
          <p:cNvPr id="13" name="Рисунок 12" descr="1175157018_14.jpeg"/>
          <p:cNvPicPr>
            <a:picLocks noChangeAspect="1"/>
          </p:cNvPicPr>
          <p:nvPr/>
        </p:nvPicPr>
        <p:blipFill>
          <a:blip r:embed="rId10"/>
          <a:stretch>
            <a:fillRect/>
          </a:stretch>
        </p:blipFill>
        <p:spPr>
          <a:xfrm>
            <a:off x="0" y="0"/>
            <a:ext cx="9144000" cy="6858000"/>
          </a:xfrm>
          <a:prstGeom prst="rect">
            <a:avLst/>
          </a:prstGeom>
        </p:spPr>
      </p:pic>
      <p:pic>
        <p:nvPicPr>
          <p:cNvPr id="14" name="Рисунок 13" descr="1175157018_15.jpeg"/>
          <p:cNvPicPr>
            <a:picLocks noChangeAspect="1"/>
          </p:cNvPicPr>
          <p:nvPr/>
        </p:nvPicPr>
        <p:blipFill>
          <a:blip r:embed="rId11"/>
          <a:stretch>
            <a:fillRect/>
          </a:stretch>
        </p:blipFill>
        <p:spPr>
          <a:xfrm>
            <a:off x="0" y="0"/>
            <a:ext cx="4190997" cy="3143248"/>
          </a:xfrm>
          <a:prstGeom prst="rect">
            <a:avLst/>
          </a:prstGeom>
        </p:spPr>
      </p:pic>
      <p:pic>
        <p:nvPicPr>
          <p:cNvPr id="15" name="Рисунок 14" descr="1175157018_19.jpeg"/>
          <p:cNvPicPr>
            <a:picLocks noChangeAspect="1"/>
          </p:cNvPicPr>
          <p:nvPr/>
        </p:nvPicPr>
        <p:blipFill>
          <a:blip r:embed="rId12"/>
          <a:stretch>
            <a:fillRect/>
          </a:stretch>
        </p:blipFill>
        <p:spPr>
          <a:xfrm>
            <a:off x="4214810" y="-1"/>
            <a:ext cx="4929190" cy="3696893"/>
          </a:xfrm>
          <a:prstGeom prst="rect">
            <a:avLst/>
          </a:prstGeom>
        </p:spPr>
      </p:pic>
      <p:pic>
        <p:nvPicPr>
          <p:cNvPr id="16" name="Рисунок 15" descr="1175157018_20.jpeg"/>
          <p:cNvPicPr>
            <a:picLocks noChangeAspect="1"/>
          </p:cNvPicPr>
          <p:nvPr/>
        </p:nvPicPr>
        <p:blipFill>
          <a:blip r:embed="rId13"/>
          <a:stretch>
            <a:fillRect/>
          </a:stretch>
        </p:blipFill>
        <p:spPr>
          <a:xfrm>
            <a:off x="0" y="0"/>
            <a:ext cx="9144000" cy="6858000"/>
          </a:xfrm>
          <a:prstGeom prst="rect">
            <a:avLst/>
          </a:prstGeom>
        </p:spPr>
      </p:pic>
      <p:pic>
        <p:nvPicPr>
          <p:cNvPr id="17" name="Рисунок 16" descr="1175157018_21.jpeg"/>
          <p:cNvPicPr>
            <a:picLocks noChangeAspect="1"/>
          </p:cNvPicPr>
          <p:nvPr/>
        </p:nvPicPr>
        <p:blipFill>
          <a:blip r:embed="rId14"/>
          <a:stretch>
            <a:fillRect/>
          </a:stretch>
        </p:blipFill>
        <p:spPr>
          <a:xfrm>
            <a:off x="0" y="0"/>
            <a:ext cx="9144000" cy="6858000"/>
          </a:xfrm>
          <a:prstGeom prst="rect">
            <a:avLst/>
          </a:prstGeom>
        </p:spPr>
      </p:pic>
      <p:pic>
        <p:nvPicPr>
          <p:cNvPr id="18" name="Рисунок 17" descr="1175157018_22.jpeg"/>
          <p:cNvPicPr>
            <a:picLocks noChangeAspect="1"/>
          </p:cNvPicPr>
          <p:nvPr/>
        </p:nvPicPr>
        <p:blipFill>
          <a:blip r:embed="rId15"/>
          <a:stretch>
            <a:fillRect/>
          </a:stretch>
        </p:blipFill>
        <p:spPr>
          <a:xfrm>
            <a:off x="0" y="0"/>
            <a:ext cx="5524507" cy="4143380"/>
          </a:xfrm>
          <a:prstGeom prst="rect">
            <a:avLst/>
          </a:prstGeom>
        </p:spPr>
      </p:pic>
      <p:pic>
        <p:nvPicPr>
          <p:cNvPr id="19" name="Рисунок 18" descr="1175157018_23.jpeg"/>
          <p:cNvPicPr>
            <a:picLocks noChangeAspect="1"/>
          </p:cNvPicPr>
          <p:nvPr/>
        </p:nvPicPr>
        <p:blipFill>
          <a:blip r:embed="rId16"/>
          <a:stretch>
            <a:fillRect/>
          </a:stretch>
        </p:blipFill>
        <p:spPr>
          <a:xfrm>
            <a:off x="1524000" y="1143000"/>
            <a:ext cx="7620000" cy="5715000"/>
          </a:xfrm>
          <a:prstGeom prst="rect">
            <a:avLst/>
          </a:prstGeom>
        </p:spPr>
      </p:pic>
      <p:pic>
        <p:nvPicPr>
          <p:cNvPr id="20" name="Рисунок 19" descr="1175157018_24.jpeg"/>
          <p:cNvPicPr>
            <a:picLocks noChangeAspect="1"/>
          </p:cNvPicPr>
          <p:nvPr/>
        </p:nvPicPr>
        <p:blipFill>
          <a:blip r:embed="rId17"/>
          <a:stretch>
            <a:fillRect/>
          </a:stretch>
        </p:blipFill>
        <p:spPr>
          <a:xfrm>
            <a:off x="0" y="0"/>
            <a:ext cx="9144000" cy="6858000"/>
          </a:xfrm>
          <a:prstGeom prst="rect">
            <a:avLst/>
          </a:prstGeom>
        </p:spPr>
      </p:pic>
      <p:pic>
        <p:nvPicPr>
          <p:cNvPr id="21" name="Рисунок 20" descr="1175157018_25.jpeg"/>
          <p:cNvPicPr>
            <a:picLocks noChangeAspect="1"/>
          </p:cNvPicPr>
          <p:nvPr/>
        </p:nvPicPr>
        <p:blipFill>
          <a:blip r:embed="rId18"/>
          <a:stretch>
            <a:fillRect/>
          </a:stretch>
        </p:blipFill>
        <p:spPr>
          <a:xfrm>
            <a:off x="0" y="0"/>
            <a:ext cx="9144000" cy="6858000"/>
          </a:xfrm>
          <a:prstGeom prst="rect">
            <a:avLst/>
          </a:prstGeom>
        </p:spPr>
      </p:pic>
      <p:pic>
        <p:nvPicPr>
          <p:cNvPr id="22" name="Рисунок 21" descr="1175157018_26.jpeg"/>
          <p:cNvPicPr>
            <a:picLocks noChangeAspect="1"/>
          </p:cNvPicPr>
          <p:nvPr/>
        </p:nvPicPr>
        <p:blipFill>
          <a:blip r:embed="rId19"/>
          <a:stretch>
            <a:fillRect/>
          </a:stretch>
        </p:blipFill>
        <p:spPr>
          <a:xfrm>
            <a:off x="-1" y="0"/>
            <a:ext cx="9144001" cy="6858000"/>
          </a:xfrm>
          <a:prstGeom prst="rect">
            <a:avLst/>
          </a:prstGeom>
        </p:spPr>
      </p:pic>
      <p:pic>
        <p:nvPicPr>
          <p:cNvPr id="23" name="Рисунок 22" descr="1175157018_28.jpeg"/>
          <p:cNvPicPr>
            <a:picLocks noChangeAspect="1"/>
          </p:cNvPicPr>
          <p:nvPr/>
        </p:nvPicPr>
        <p:blipFill>
          <a:blip r:embed="rId20"/>
          <a:stretch>
            <a:fillRect/>
          </a:stretch>
        </p:blipFill>
        <p:spPr>
          <a:xfrm>
            <a:off x="0" y="0"/>
            <a:ext cx="9144000" cy="68580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to="" calcmode="lin" valueType="num">
                                      <p:cBhvr>
                                        <p:cTn id="42" dur="1" fill="hold"/>
                                        <p:tgtEl>
                                          <p:spTgt spid="12"/>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to="" calcmode="lin" valueType="num">
                                      <p:cBhvr>
                                        <p:cTn id="47" dur="1" fill="hold"/>
                                        <p:tgtEl>
                                          <p:spTgt spid="13"/>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to="" calcmode="lin" valueType="num">
                                      <p:cBhvr>
                                        <p:cTn id="52" dur="1" fill="hold"/>
                                        <p:tgtEl>
                                          <p:spTgt spid="14"/>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to="" calcmode="lin" valueType="num">
                                      <p:cBhvr>
                                        <p:cTn id="57" dur="1" fill="hold"/>
                                        <p:tgtEl>
                                          <p:spTgt spid="15"/>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 to="" calcmode="lin" valueType="num">
                                      <p:cBhvr>
                                        <p:cTn id="62" dur="1" fill="hold"/>
                                        <p:tgtEl>
                                          <p:spTgt spid="16"/>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to="" calcmode="lin" valueType="num">
                                      <p:cBhvr>
                                        <p:cTn id="67" dur="1" fill="hold"/>
                                        <p:tgtEl>
                                          <p:spTgt spid="17"/>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 to="" calcmode="lin" valueType="num">
                                      <p:cBhvr>
                                        <p:cTn id="72" dur="1" fill="hold"/>
                                        <p:tgtEl>
                                          <p:spTgt spid="18"/>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 to="" calcmode="lin" valueType="num">
                                      <p:cBhvr>
                                        <p:cTn id="77" dur="1" fill="hold"/>
                                        <p:tgtEl>
                                          <p:spTgt spid="19"/>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 to="" calcmode="lin" valueType="num">
                                      <p:cBhvr>
                                        <p:cTn id="82" dur="1" fill="hold"/>
                                        <p:tgtEl>
                                          <p:spTgt spid="20"/>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 to="" calcmode="lin" valueType="num">
                                      <p:cBhvr>
                                        <p:cTn id="87" dur="1" fill="hold"/>
                                        <p:tgtEl>
                                          <p:spTgt spid="21"/>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 to="" calcmode="lin" valueType="num">
                                      <p:cBhvr>
                                        <p:cTn id="92" dur="1" fill="hold"/>
                                        <p:tgtEl>
                                          <p:spTgt spid="22"/>
                                        </p:tgtEl>
                                        <p:attrNameLst>
                                          <p:attrName/>
                                        </p:attrNameLst>
                                      </p:cBhvr>
                                    </p:anim>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 to="" calcmode="lin" valueType="num">
                                      <p:cBhvr>
                                        <p:cTn id="97"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4">
      <a:dk1>
        <a:srgbClr val="9966FF"/>
      </a:dk1>
      <a:lt1>
        <a:srgbClr val="FE19FF"/>
      </a:lt1>
      <a:dk2>
        <a:srgbClr val="660066"/>
      </a:dk2>
      <a:lt2>
        <a:srgbClr val="00FF00"/>
      </a:lt2>
      <a:accent1>
        <a:srgbClr val="00FFFF"/>
      </a:accent1>
      <a:accent2>
        <a:srgbClr val="FFFF00"/>
      </a:accent2>
      <a:accent3>
        <a:srgbClr val="FF00FF"/>
      </a:accent3>
      <a:accent4>
        <a:srgbClr val="6600FF"/>
      </a:accent4>
      <a:accent5>
        <a:srgbClr val="00B0F0"/>
      </a:accent5>
      <a:accent6>
        <a:srgbClr val="D46AC7"/>
      </a:accent6>
      <a:hlink>
        <a:srgbClr val="0000FF"/>
      </a:hlink>
      <a:folHlink>
        <a:srgbClr val="80008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TotalTime>
  <Words>306</Words>
  <Application>Microsoft Office PowerPoint</Application>
  <PresentationFormat>Экран (4:3)</PresentationFormat>
  <Paragraphs>4</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Поток</vt:lpstr>
      <vt:lpstr>Презентация на тему: «Англия в картинках»</vt:lpstr>
      <vt:lpstr>Слайд 2</vt:lpstr>
      <vt:lpstr>Слайд 3</vt:lpstr>
      <vt:lpstr>Столица страны — город Лондон с населением более 7,5 миллионов человек. Но это число включает в себя лондонцев, живущих в пределах официальных границ города. Традиционно англичане предпочитают жить в пригородах, в небольших домиках с садиками. Вместе с пригородами население Большого Лондона в два раза больше. Город был основан еще древними римлянами, как укрепленный пункт в устье реки Темзы. Ныне это крупный порт, экономический и культурный центр мирового значения. Вместе с тем, в Лондоне множество парков и скверов. Всемирно известен замок Тауэр — бывший королевский дворец и тюрьма, а ныне музей. Гордость лондонцев — башня с часами Биг-Бен. </vt:lpstr>
      <vt:lpstr>Людские и материальные ресурсы Англии существенно превышали возможности их соседей по Британским островам. Поэтому английские короли смогли успешно проводить завоевательную политику. В 13 веке был присоединен Уэльс, в 17 веке — Шотландия. Долгое время, в 16-20 веках в состав Великобритании входила и Ирландия. В 1949 году Ирландия получила независимость, но ее часть — Северная Ирландия — осталась в составе Великобритании. </vt:lpstr>
      <vt:lpstr>Слайд 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«Англия в картинках»</dc:title>
  <dc:creator>User</dc:creator>
  <cp:lastModifiedBy>User</cp:lastModifiedBy>
  <cp:revision>5</cp:revision>
  <dcterms:created xsi:type="dcterms:W3CDTF">2015-01-11T01:10:23Z</dcterms:created>
  <dcterms:modified xsi:type="dcterms:W3CDTF">2015-01-11T01:49:02Z</dcterms:modified>
</cp:coreProperties>
</file>