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6" r:id="rId6"/>
    <p:sldId id="273" r:id="rId7"/>
    <p:sldId id="275" r:id="rId8"/>
    <p:sldId id="277" r:id="rId9"/>
    <p:sldId id="279" r:id="rId10"/>
    <p:sldId id="281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F997-4BE6-4737-8CD1-48DD97613F8D}" type="datetimeFigureOut">
              <a:rPr lang="ru-RU" smtClean="0"/>
              <a:pPr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FDD8-F893-4B47-BF3C-7B8030A61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"/>
          <p:cNvSpPr>
            <a:spLocks noChangeArrowheads="1"/>
          </p:cNvSpPr>
          <p:nvPr/>
        </p:nvSpPr>
        <p:spPr bwMode="auto">
          <a:xfrm>
            <a:off x="0" y="2205038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Медицина: традиции и новые технологии.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180975" y="549275"/>
            <a:ext cx="9324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Дуройская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СОШ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2843808" y="5445224"/>
            <a:ext cx="6300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Гантимурова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О.В.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1188" y="1898650"/>
            <a:ext cx="8281987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 i="1">
                <a:latin typeface="Times New Roman" pitchFamily="18" charset="0"/>
              </a:rPr>
              <a:t>Main advances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2400">
                <a:latin typeface="Times New Roman" pitchFamily="18" charset="0"/>
              </a:rPr>
              <a:t>discovery of blood groups and vitamins, invention of insulin and penicillin, practice of plastic surgery and transplantation.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 algn="ctr">
              <a:buFontTx/>
              <a:buChar char="-"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FontTx/>
              <a:buChar char="-"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FontTx/>
              <a:buChar char="-"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FontTx/>
              <a:buChar char="-"/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FontTx/>
              <a:buChar char="-"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buFontTx/>
              <a:buChar char="-"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buFontTx/>
              <a:buChar char="-"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55650" y="0"/>
            <a:ext cx="76327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40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40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4800" b="1" i="1">
                <a:solidFill>
                  <a:srgbClr val="000000"/>
                </a:solidFill>
                <a:latin typeface="Tahoma" pitchFamily="34" charset="0"/>
              </a:rPr>
              <a:t>Modern medicine</a:t>
            </a:r>
          </a:p>
        </p:txBody>
      </p:sp>
      <p:pic>
        <p:nvPicPr>
          <p:cNvPr id="19462" name="Picture 6" descr="medic-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213100"/>
            <a:ext cx="5257800" cy="30241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US" dirty="0" smtClean="0"/>
              <a:t>Cure-</a:t>
            </a:r>
            <a:r>
              <a:rPr lang="ru-RU" dirty="0" smtClean="0"/>
              <a:t>исцеление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Treatment-</a:t>
            </a:r>
            <a:r>
              <a:rPr lang="ru-RU" dirty="0" smtClean="0"/>
              <a:t>лечение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Remedy-</a:t>
            </a:r>
            <a:r>
              <a:rPr lang="ru-RU" dirty="0" smtClean="0"/>
              <a:t>Лекарство</a:t>
            </a:r>
            <a:r>
              <a:rPr lang="en-US" dirty="0" smtClean="0"/>
              <a:t>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026570"/>
          </a:xfrm>
        </p:spPr>
        <p:txBody>
          <a:bodyPr>
            <a:normAutofit/>
          </a:bodyPr>
          <a:lstStyle/>
          <a:p>
            <a:r>
              <a:rPr lang="en-US" b="1" dirty="0" smtClean="0"/>
              <a:t>Doctor</a:t>
            </a:r>
            <a:r>
              <a:rPr lang="en-US" dirty="0" smtClean="0"/>
              <a:t> -</a:t>
            </a:r>
            <a:r>
              <a:rPr lang="en-US" i="1" dirty="0" smtClean="0"/>
              <a:t> </a:t>
            </a:r>
            <a:r>
              <a:rPr lang="en-US" dirty="0" smtClean="0"/>
              <a:t>a person licensed to practice medicine, as a physician, surgeon, dentist, or veterinarian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Health</a:t>
            </a:r>
            <a:r>
              <a:rPr lang="en-US" dirty="0" smtClean="0"/>
              <a:t> – the state of being well and free from illness in body or mind </a:t>
            </a:r>
            <a:endParaRPr lang="ru-RU" dirty="0"/>
          </a:p>
        </p:txBody>
      </p:sp>
      <p:pic>
        <p:nvPicPr>
          <p:cNvPr id="1026" name="Picture 2" descr="C:\Users\USER\Desktop\doktor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38790"/>
            <a:ext cx="6965280" cy="5223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n-US" dirty="0" smtClean="0"/>
              <a:t>What is better for us? Home remedies, conventional medicine or modern technologies?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331913" y="449263"/>
            <a:ext cx="65516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MEDICINE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063" name="Picture 15" descr="?objectId=3934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580890">
            <a:off x="6097588" y="1746250"/>
            <a:ext cx="18859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23471-1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305300"/>
            <a:ext cx="24495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ch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0355">
            <a:off x="931863" y="2628900"/>
            <a:ext cx="4146550" cy="27654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735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apple a day keeps the doctor away.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английская пословица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 i="1">
                <a:latin typeface="Times New Roman" pitchFamily="18" charset="0"/>
                <a:cs typeface="Times New Roman" pitchFamily="18" charset="0"/>
              </a:rPr>
              <a:t>Дословный перевод: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Съедая одно яблоко в день, вы оставите вашего доктора без работы. Кто съедает одно яблоко в день экономит на враче…</a:t>
            </a:r>
          </a:p>
          <a:p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health is above wealth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(английская пословица)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 i="1">
                <a:latin typeface="Times New Roman" pitchFamily="18" charset="0"/>
                <a:cs typeface="Times New Roman" pitchFamily="18" charset="0"/>
              </a:rPr>
              <a:t>Дословный перевод: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Доброе здоровье дороже богатства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 i="1">
                <a:latin typeface="Times New Roman" pitchFamily="18" charset="0"/>
                <a:cs typeface="Times New Roman" pitchFamily="18" charset="0"/>
              </a:rPr>
              <a:t>Русский аналог: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Здоровье дороже денег. Здоровье всего дороже. Здоровье дороже всякого богатства.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bed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rise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makes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wealthy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wise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Дословный перевод: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Кто рано лег спать и рано встал утром, тот будет здоровым, богатым и мудрым.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Русский аналог: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Кто рано ложится и рано встает, здоровье, богатство и ум наживет. Кто рано встает, тому бог подает.</a:t>
            </a:r>
          </a:p>
        </p:txBody>
      </p:sp>
      <p:pic>
        <p:nvPicPr>
          <p:cNvPr id="1026" name="Picture 2" descr="C:\Users\USER\Desktop\youngtrr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84984"/>
            <a:ext cx="3573016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1471593019_pdat91b57qakx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5715000" cy="11725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79388" y="612775"/>
            <a:ext cx="86407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800" b="1" i="1" dirty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4800" b="1" i="1" dirty="0">
                <a:solidFill>
                  <a:srgbClr val="000000"/>
                </a:solidFill>
                <a:latin typeface="Tahoma" pitchFamily="34" charset="0"/>
              </a:rPr>
              <a:t>The meaning of the</a:t>
            </a:r>
            <a:r>
              <a:rPr lang="ru-RU" sz="4800" b="1" i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800" b="1" i="1" dirty="0">
                <a:solidFill>
                  <a:srgbClr val="000000"/>
                </a:solidFill>
                <a:latin typeface="Tahoma" pitchFamily="34" charset="0"/>
              </a:rPr>
              <a:t>term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95288" y="2276475"/>
            <a:ext cx="82089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ahoma" pitchFamily="34" charset="0"/>
              </a:rPr>
              <a:t>   </a:t>
            </a:r>
            <a:r>
              <a:rPr lang="en-US" sz="3600" b="1" i="1" u="sng" dirty="0">
                <a:solidFill>
                  <a:srgbClr val="FF0000"/>
                </a:solidFill>
                <a:latin typeface="Tahoma" pitchFamily="34" charset="0"/>
              </a:rPr>
              <a:t>Medicine</a:t>
            </a:r>
            <a:r>
              <a:rPr lang="en-US" sz="3600" b="1" u="sng" dirty="0">
                <a:solidFill>
                  <a:srgbClr val="FF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 is   the science of </a:t>
            </a:r>
            <a:r>
              <a:rPr lang="ru-RU" sz="3600" b="1" dirty="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diagnosing, </a:t>
            </a:r>
            <a:r>
              <a:rPr lang="ru-RU" sz="3600" b="1" dirty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treating </a:t>
            </a:r>
            <a:r>
              <a:rPr lang="ru-RU" sz="3600" b="1" dirty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or </a:t>
            </a:r>
            <a:r>
              <a:rPr lang="ru-RU" sz="3600" b="1" dirty="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preventing </a:t>
            </a:r>
            <a:r>
              <a:rPr lang="ru-RU" sz="3600" b="1" dirty="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en-US" sz="3600" b="1" dirty="0">
                <a:solidFill>
                  <a:srgbClr val="000000"/>
                </a:solidFill>
                <a:latin typeface="Tahoma" pitchFamily="34" charset="0"/>
              </a:rPr>
              <a:t>diseases and damage to the body or mind.</a:t>
            </a:r>
          </a:p>
          <a:p>
            <a:endParaRPr lang="en-US" sz="3600" dirty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  <a:p>
            <a:endParaRPr lang="ru-RU" sz="24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-828675" y="554038"/>
            <a:ext cx="8572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800" i="1">
                <a:solidFill>
                  <a:srgbClr val="FF0000"/>
                </a:solidFill>
                <a:latin typeface="Tahoma" pitchFamily="34" charset="0"/>
              </a:rPr>
              <a:t>             </a:t>
            </a:r>
            <a:r>
              <a:rPr lang="en-US" sz="4800" b="1" i="1">
                <a:latin typeface="Tahoma" pitchFamily="34" charset="0"/>
              </a:rPr>
              <a:t>History of Medicine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2763" y="3789363"/>
            <a:ext cx="2857500" cy="1930400"/>
          </a:xfrm>
          <a:prstGeom prst="rect">
            <a:avLst/>
          </a:prstGeom>
          <a:noFill/>
          <a:ln w="635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765175"/>
            <a:ext cx="896461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2800">
              <a:latin typeface="Tahoma" pitchFamily="34" charset="0"/>
            </a:endParaRPr>
          </a:p>
          <a:p>
            <a:pPr algn="ctr"/>
            <a:endParaRPr lang="en-US" sz="2800">
              <a:latin typeface="Tahoma" pitchFamily="34" charset="0"/>
            </a:endParaRPr>
          </a:p>
          <a:p>
            <a:pPr algn="ctr"/>
            <a:endParaRPr lang="en-US" sz="2800">
              <a:latin typeface="Tahoma" pitchFamily="34" charset="0"/>
            </a:endParaRPr>
          </a:p>
          <a:p>
            <a:pPr algn="ctr"/>
            <a:r>
              <a:rPr lang="en-US" sz="2800">
                <a:latin typeface="Tahoma" pitchFamily="34" charset="0"/>
              </a:rPr>
              <a:t>There are 3 main stages in medicine development: </a:t>
            </a:r>
            <a:r>
              <a:rPr lang="en-US" sz="2800" b="1" u="sng">
                <a:latin typeface="Tahoma" pitchFamily="34" charset="0"/>
              </a:rPr>
              <a:t>Medicine of Ancient Civilizations, Medicine of Middle Ages and Modern Medicine</a:t>
            </a:r>
            <a:r>
              <a:rPr lang="ru-RU" sz="2800" b="1" u="sng">
                <a:latin typeface="Tahoma" pitchFamily="34" charset="0"/>
              </a:rPr>
              <a:t> </a:t>
            </a:r>
            <a:endParaRPr lang="en-US" sz="2800" b="1" u="sng">
              <a:latin typeface="Tahom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50825" y="-195263"/>
            <a:ext cx="7850188" cy="155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Tahoma" pitchFamily="34" charset="0"/>
              </a:rPr>
              <a:t>   </a:t>
            </a:r>
            <a:r>
              <a:rPr lang="en-US" sz="4800" b="1" i="1">
                <a:solidFill>
                  <a:srgbClr val="000000"/>
                </a:solidFill>
                <a:latin typeface="Tahoma" pitchFamily="34" charset="0"/>
              </a:rPr>
              <a:t>Ancient Civilizations</a:t>
            </a:r>
            <a:r>
              <a:rPr lang="ru-RU" b="1">
                <a:latin typeface="Tahoma" pitchFamily="34" charset="0"/>
              </a:rPr>
              <a:t> </a:t>
            </a:r>
            <a:endParaRPr lang="en-US" b="1">
              <a:latin typeface="Tahoma" pitchFamily="34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84213" y="1727200"/>
            <a:ext cx="48958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Main characteristics</a:t>
            </a:r>
            <a:endParaRPr lang="ru-RU" sz="2400" b="1" i="1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</a:rPr>
              <a:t>magic</a:t>
            </a: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aromatherapy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immunization and acupuncture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preventive medicine 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The ethic principles of a physician were summarized by Hippocrates. They are known as Hippocrates Oath.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7172" name="Picture 12" descr="65569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989138"/>
            <a:ext cx="2840037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79388" y="152400"/>
            <a:ext cx="871378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8800">
                <a:solidFill>
                  <a:srgbClr val="FF0000"/>
                </a:solidFill>
                <a:latin typeface="Tahoma" pitchFamily="34" charset="0"/>
              </a:rPr>
              <a:t>    </a:t>
            </a:r>
            <a:r>
              <a:rPr lang="en-US" sz="880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4800" b="1" i="1">
                <a:solidFill>
                  <a:srgbClr val="000000"/>
                </a:solidFill>
                <a:latin typeface="Tahoma" pitchFamily="34" charset="0"/>
              </a:rPr>
              <a:t>The Middle Ages</a:t>
            </a:r>
            <a:r>
              <a:rPr lang="ru-RU" sz="4000">
                <a:latin typeface="Times New Roman" pitchFamily="18" charset="0"/>
              </a:rPr>
              <a:t> 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755650" y="2085975"/>
            <a:ext cx="75977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Main characteristics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foundation of universities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discoveries in chemistry, anatomy, biology, others sciences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</a:rPr>
              <a:t>invention of the stethoscope (by Rene Laennec), vaccination for smallpox, discovery of anesthetics and development of immunology and scientific surgery.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-the first hospital that appeared in the 15-th century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223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Cure-исцеление  Treatment-лечение  Remedy-Лекарство    </vt:lpstr>
      <vt:lpstr>Doctor - a person licensed to practice medicine, as a physician, surgeon, dentist, or veterinarian </vt:lpstr>
      <vt:lpstr>Health – the state of being well and free from illness in body or mind </vt:lpstr>
      <vt:lpstr>What is better for us? Home remedies, conventional medicine or modern technologies? </vt:lpstr>
      <vt:lpstr>Thank you for your attention.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2006-01-09T15:54:00Z</dcterms:created>
  <dcterms:modified xsi:type="dcterms:W3CDTF">2006-01-09T19:37:20Z</dcterms:modified>
</cp:coreProperties>
</file>