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0" r:id="rId17"/>
    <p:sldId id="277" r:id="rId18"/>
    <p:sldId id="276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07" autoAdjust="0"/>
  </p:normalViewPr>
  <p:slideViewPr>
    <p:cSldViewPr>
      <p:cViewPr varScale="1">
        <p:scale>
          <a:sx n="74" d="100"/>
          <a:sy n="74" d="100"/>
        </p:scale>
        <p:origin x="-10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Успеваемость</c:v>
                </c:pt>
                <c:pt idx="1">
                  <c:v>Кач.знаний</c:v>
                </c:pt>
                <c:pt idx="2">
                  <c:v>Мотивация</c:v>
                </c:pt>
                <c:pt idx="3">
                  <c:v>СОУ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1</c:v>
                </c:pt>
                <c:pt idx="1">
                  <c:v>0.45</c:v>
                </c:pt>
                <c:pt idx="2">
                  <c:v>0.48000000000000009</c:v>
                </c:pt>
                <c:pt idx="3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Успеваемость</c:v>
                </c:pt>
                <c:pt idx="1">
                  <c:v>Кач.знаний</c:v>
                </c:pt>
                <c:pt idx="2">
                  <c:v>Мотивация</c:v>
                </c:pt>
                <c:pt idx="3">
                  <c:v>СОУ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</c:v>
                </c:pt>
                <c:pt idx="1">
                  <c:v>9.0000000000000038E-2</c:v>
                </c:pt>
                <c:pt idx="2">
                  <c:v>0.52</c:v>
                </c:pt>
                <c:pt idx="3">
                  <c:v>3.0000000000000006E-2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Успеваемость</c:v>
                </c:pt>
                <c:pt idx="1">
                  <c:v>Кач.знаний</c:v>
                </c:pt>
                <c:pt idx="2">
                  <c:v>Мотивация</c:v>
                </c:pt>
                <c:pt idx="3">
                  <c:v>СОУ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74697344"/>
        <c:axId val="74453376"/>
        <c:axId val="0"/>
      </c:bar3DChart>
      <c:catAx>
        <c:axId val="74697344"/>
        <c:scaling>
          <c:orientation val="minMax"/>
        </c:scaling>
        <c:axPos val="b"/>
        <c:tickLblPos val="nextTo"/>
        <c:crossAx val="74453376"/>
        <c:crosses val="autoZero"/>
        <c:auto val="1"/>
        <c:lblAlgn val="ctr"/>
        <c:lblOffset val="100"/>
      </c:catAx>
      <c:valAx>
        <c:axId val="74453376"/>
        <c:scaling>
          <c:orientation val="minMax"/>
        </c:scaling>
        <c:axPos val="l"/>
        <c:majorGridlines/>
        <c:numFmt formatCode="0%" sourceLinked="1"/>
        <c:tickLblPos val="nextTo"/>
        <c:crossAx val="746973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403D-E8B3-4AC5-A80D-E8C696776858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8371-65A6-4C9B-BADA-58E75CF29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403D-E8B3-4AC5-A80D-E8C696776858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8371-65A6-4C9B-BADA-58E75CF29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403D-E8B3-4AC5-A80D-E8C696776858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8371-65A6-4C9B-BADA-58E75CF29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403D-E8B3-4AC5-A80D-E8C696776858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8371-65A6-4C9B-BADA-58E75CF29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403D-E8B3-4AC5-A80D-E8C696776858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8371-65A6-4C9B-BADA-58E75CF29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403D-E8B3-4AC5-A80D-E8C696776858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8371-65A6-4C9B-BADA-58E75CF29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403D-E8B3-4AC5-A80D-E8C696776858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8371-65A6-4C9B-BADA-58E75CF29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403D-E8B3-4AC5-A80D-E8C696776858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8371-65A6-4C9B-BADA-58E75CF29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403D-E8B3-4AC5-A80D-E8C696776858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8371-65A6-4C9B-BADA-58E75CF29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403D-E8B3-4AC5-A80D-E8C696776858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8371-65A6-4C9B-BADA-58E75CF29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403D-E8B3-4AC5-A80D-E8C696776858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48371-65A6-4C9B-BADA-58E75CF29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6403D-E8B3-4AC5-A80D-E8C696776858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8371-65A6-4C9B-BADA-58E75CF29F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video" Target="file:///E:\MOV01833.AVI" TargetMode="External"/><Relationship Id="rId1" Type="http://schemas.openxmlformats.org/officeDocument/2006/relationships/video" Target="file:///E:\MOV01832.AVI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386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песен при обучении младших школьников лексической стороне речи английского языка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857752" y="4786322"/>
            <a:ext cx="4286248" cy="85247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Гантимурова</a:t>
            </a:r>
            <a:r>
              <a:rPr lang="ru-RU" dirty="0" smtClean="0"/>
              <a:t> О.В.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эксперимента- доказать или опровергнуть гипотезу и выявить степень эффективности использования песен в процессе обучения английскому языку на начальном этапе.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эксперимента: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1.Провести входной контроль для проверки знания лексики и анкетирование для определения уровня мотивации школьников;</a:t>
            </a:r>
          </a:p>
          <a:p>
            <a:r>
              <a:rPr lang="ru-RU" dirty="0" smtClean="0"/>
              <a:t>2.Подобрать песенный материал для уроков в начальной школе.</a:t>
            </a:r>
          </a:p>
          <a:p>
            <a:r>
              <a:rPr lang="ru-RU" dirty="0" smtClean="0"/>
              <a:t>3.Разработать и подготовить планы уроков и внеклассных мероприятий , включающих песни на английском языке, а также провести их;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4.Провести внеклассное занятие для изучения песенной культуры </a:t>
            </a:r>
            <a:r>
              <a:rPr lang="ru-RU" dirty="0" err="1" smtClean="0"/>
              <a:t>англоговорящих</a:t>
            </a:r>
            <a:r>
              <a:rPr lang="ru-RU" dirty="0" smtClean="0"/>
              <a:t> стран;</a:t>
            </a:r>
          </a:p>
          <a:p>
            <a:r>
              <a:rPr lang="ru-RU" dirty="0" smtClean="0"/>
              <a:t>5.Провести итоговый контроль и анкетирование, сравнить результаты входящего и итогового контроля и анкетирования.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1.Нравится ли Вам изучать английский язык?</a:t>
            </a:r>
          </a:p>
          <a:p>
            <a:r>
              <a:rPr lang="ru-RU" dirty="0" smtClean="0"/>
              <a:t>2.Нравится ли Вам изучать культуру </a:t>
            </a:r>
            <a:r>
              <a:rPr lang="ru-RU" dirty="0" err="1" smtClean="0"/>
              <a:t>англоговорящих</a:t>
            </a:r>
            <a:r>
              <a:rPr lang="ru-RU" dirty="0" smtClean="0"/>
              <a:t> стран?</a:t>
            </a:r>
          </a:p>
          <a:p>
            <a:r>
              <a:rPr lang="ru-RU" dirty="0" smtClean="0"/>
              <a:t>3.Любите ли Вы петь песни?</a:t>
            </a:r>
          </a:p>
          <a:p>
            <a:r>
              <a:rPr lang="ru-RU" dirty="0" smtClean="0"/>
              <a:t>4.Нравится ли Вам петь песни на английском языке?</a:t>
            </a:r>
          </a:p>
          <a:p>
            <a:r>
              <a:rPr lang="ru-RU" dirty="0" smtClean="0"/>
              <a:t>5.Знаете ли Вы песенки на английском языке? Какие? Часто ли их поете?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Анкетирование</a:t>
            </a:r>
            <a:br>
              <a:rPr lang="ru-RU" dirty="0" smtClean="0"/>
            </a:br>
            <a:r>
              <a:rPr lang="ru-RU" dirty="0" smtClean="0"/>
              <a:t>(11учащихся)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 эксперимента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7" cy="3254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729"/>
                <a:gridCol w="1346729"/>
                <a:gridCol w="134672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Вопроса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140018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«ДА»-22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r>
                        <a:rPr lang="ru-RU" baseline="0" dirty="0" smtClean="0"/>
                        <a:t>                    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«НЕТ»-33       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После Эксперимента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4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258"/>
                <a:gridCol w="1347258"/>
                <a:gridCol w="134725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Вопроса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«ДА»-55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«НЕТ»-0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5932"/>
          </a:xfrm>
        </p:spPr>
        <p:txBody>
          <a:bodyPr>
            <a:normAutofit/>
          </a:bodyPr>
          <a:lstStyle/>
          <a:p>
            <a:r>
              <a:rPr lang="ru-RU" dirty="0" smtClean="0"/>
              <a:t> Результаты входного и итогового контроля на знание лексики показали эффективность и целесообразность использования песен для пополнения лексического запаса.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20717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                                        до                  после</a:t>
            </a:r>
          </a:p>
          <a:p>
            <a:r>
              <a:rPr lang="ru-RU" dirty="0" smtClean="0"/>
              <a:t>Процент успеваемости-100%           -100%</a:t>
            </a:r>
          </a:p>
          <a:p>
            <a:r>
              <a:rPr lang="ru-RU" dirty="0" smtClean="0"/>
              <a:t>Качество знаний -45%                         -54%</a:t>
            </a:r>
          </a:p>
          <a:p>
            <a:r>
              <a:rPr lang="ru-RU" dirty="0" smtClean="0"/>
              <a:t>СОУ-55%                                                  -58%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Младший школьный возраст является наиболее благоприятным для изучения иностранного языка.</a:t>
            </a:r>
          </a:p>
          <a:p>
            <a:r>
              <a:rPr lang="ru-RU" dirty="0" smtClean="0"/>
              <a:t>Этому способствует:</a:t>
            </a:r>
          </a:p>
          <a:p>
            <a:r>
              <a:rPr lang="ru-RU" dirty="0" smtClean="0"/>
              <a:t>-пластичность природного усвоения языка,</a:t>
            </a:r>
          </a:p>
          <a:p>
            <a:r>
              <a:rPr lang="ru-RU" dirty="0" smtClean="0"/>
              <a:t>-имитационные способности, </a:t>
            </a:r>
          </a:p>
          <a:p>
            <a:r>
              <a:rPr lang="ru-RU" dirty="0" smtClean="0"/>
              <a:t>-природная любознательность и потребность в познании нового.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Фрагменты уроков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MOV01832.AVI">
            <a:hlinkClick r:id="" action="ppaction://media"/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54088" y="3008313"/>
            <a:ext cx="3048000" cy="2286000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MOV01833.AVI">
            <a:hlinkClick r:id="" action="ppaction://media"/>
          </p:cNvPr>
          <p:cNvPicPr>
            <a:picLocks noGrp="1" noRot="1" noChangeAspect="1"/>
          </p:cNvPicPr>
          <p:nvPr>
            <p:ph sz="quarter" idx="4"/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5141913" y="3008313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881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28814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817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Сравнительная диаграмма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r>
              <a:rPr lang="ru-RU" dirty="0" smtClean="0"/>
              <a:t>Лексика- живая материя языка.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ru-RU" dirty="0" smtClean="0"/>
              <a:t>Лексика-это совокупность слов и сходных с ними по функциям объединений , образующих определенную систему.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Объект </a:t>
            </a:r>
            <a:r>
              <a:rPr lang="ru-RU" dirty="0" err="1" smtClean="0"/>
              <a:t>иследования-процесс</a:t>
            </a:r>
            <a:r>
              <a:rPr lang="ru-RU" dirty="0" smtClean="0"/>
              <a:t> обучения лексической стороне речи на уроках английского языка в начальных классах общеобразовательной школы.</a:t>
            </a:r>
            <a:br>
              <a:rPr lang="ru-RU" dirty="0" smtClean="0"/>
            </a:br>
            <a:r>
              <a:rPr lang="ru-RU" dirty="0" smtClean="0"/>
              <a:t>Предмет исследования-песни как средство обучения лексической стороне речи на уроках английского языка в начальной школе.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dirty="0" err="1" smtClean="0"/>
              <a:t>Цель-выявить</a:t>
            </a:r>
            <a:r>
              <a:rPr lang="ru-RU" dirty="0" smtClean="0"/>
              <a:t> степень эффективности применения песен при обучении лексической стороне речи на уроках английского языка в начальных классах общеобразовательной школы.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1.рассмотреть сущность лексической стороны речи и проанализировать психолого-педагогическую литературу по данной теме;</a:t>
            </a:r>
          </a:p>
          <a:p>
            <a:r>
              <a:rPr lang="ru-RU" dirty="0" smtClean="0"/>
              <a:t>2.обобщить передовой педагогический опыт , выявит достоинства и недостатки существующей практики обучения лексической стороне речи с применением песен;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3.раскрыть возрастные особенности детей младшего школьного возраста;</a:t>
            </a:r>
          </a:p>
          <a:p>
            <a:r>
              <a:rPr lang="ru-RU" dirty="0" smtClean="0"/>
              <a:t>4.экспериментально проверить степень эффективности применения различных песен при обучении лексической стороне речи на уроках английского языка в начальной школе.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Гипотеза:</a:t>
            </a:r>
            <a:br>
              <a:rPr lang="ru-RU" dirty="0" smtClean="0"/>
            </a:br>
            <a:r>
              <a:rPr lang="ru-RU" dirty="0" smtClean="0"/>
              <a:t>если при обучении систематически и целенаправленно использовать песенный материал, то процесс накопления лексики и употребления её в речи на уроках английского языка в начальной школе будет более эффективным.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теоретические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Изучение, анализ и обобщение психолого-педагогической и методической литературы по теме исследовательской работы.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эмпирические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Анкетирование, педагогическое наблюдение, беседа, эксперимент, тестирование.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ru-RU" dirty="0" smtClean="0"/>
              <a:t>База опытно-экспериментального </a:t>
            </a:r>
            <a:r>
              <a:rPr lang="ru-RU" dirty="0" err="1" smtClean="0"/>
              <a:t>обучения-МБОУ</a:t>
            </a:r>
            <a:r>
              <a:rPr lang="ru-RU" dirty="0" smtClean="0"/>
              <a:t> </a:t>
            </a:r>
            <a:r>
              <a:rPr lang="ru-RU" dirty="0" err="1" smtClean="0"/>
              <a:t>Дуройская</a:t>
            </a:r>
            <a:r>
              <a:rPr lang="ru-RU" dirty="0" smtClean="0"/>
              <a:t> СОШ.</a:t>
            </a:r>
            <a:br>
              <a:rPr lang="ru-RU" dirty="0" smtClean="0"/>
            </a:br>
            <a:r>
              <a:rPr lang="ru-RU" dirty="0" smtClean="0"/>
              <a:t>(учащиеся 3-4 классов)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453</Words>
  <Application>Microsoft Office PowerPoint</Application>
  <PresentationFormat>Экран (4:3)</PresentationFormat>
  <Paragraphs>93</Paragraphs>
  <Slides>19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Использование песен при обучении младших школьников лексической стороне речи английского языка</vt:lpstr>
      <vt:lpstr>Лексика- живая материя языка.</vt:lpstr>
      <vt:lpstr>Объект иследования-процесс обучения лексической стороне речи на уроках английского языка в начальных классах общеобразовательной школы. Предмет исследования-песни как средство обучения лексической стороне речи на уроках английского языка в начальной школе.</vt:lpstr>
      <vt:lpstr>Цель-выявить степень эффективности применения песен при обучении лексической стороне речи на уроках английского языка в начальных классах общеобразовательной школы.</vt:lpstr>
      <vt:lpstr>Задачи:</vt:lpstr>
      <vt:lpstr>Слайд 6</vt:lpstr>
      <vt:lpstr>Гипотеза: если при обучении систематически и целенаправленно использовать песенный материал, то процесс накопления лексики и употребления её в речи на уроках английского языка в начальной школе будет более эффективным.</vt:lpstr>
      <vt:lpstr>Методы:</vt:lpstr>
      <vt:lpstr>База опытно-экспериментального обучения-МБОУ Дуройская СОШ. (учащиеся 3-4 классов)</vt:lpstr>
      <vt:lpstr>Слайд 10</vt:lpstr>
      <vt:lpstr>Задачи эксперимента:</vt:lpstr>
      <vt:lpstr>Слайд 12</vt:lpstr>
      <vt:lpstr>Анкета:</vt:lpstr>
      <vt:lpstr>Анкетирование (11учащихся)</vt:lpstr>
      <vt:lpstr> Результаты входного и итогового контроля на знание лексики показали эффективность и целесообразность использования песен для пополнения лексического запаса.</vt:lpstr>
      <vt:lpstr>Слайд 16</vt:lpstr>
      <vt:lpstr>Фрагменты уроков</vt:lpstr>
      <vt:lpstr>Сравнительная диаграмма</vt:lpstr>
      <vt:lpstr>СПАСИБО ЗА ВНИМАНИЕ.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lang</cp:lastModifiedBy>
  <cp:revision>43</cp:revision>
  <dcterms:created xsi:type="dcterms:W3CDTF">2013-05-23T17:27:18Z</dcterms:created>
  <dcterms:modified xsi:type="dcterms:W3CDTF">2013-06-13T02:32:27Z</dcterms:modified>
</cp:coreProperties>
</file>