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67" r:id="rId3"/>
    <p:sldId id="258" r:id="rId4"/>
    <p:sldId id="259" r:id="rId5"/>
    <p:sldId id="260" r:id="rId6"/>
    <p:sldId id="264" r:id="rId7"/>
    <p:sldId id="262" r:id="rId8"/>
    <p:sldId id="269" r:id="rId9"/>
    <p:sldId id="268" r:id="rId10"/>
    <p:sldId id="271" r:id="rId11"/>
    <p:sldId id="272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B038F"/>
    <a:srgbClr val="0053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18" Type="http://schemas.openxmlformats.org/officeDocument/2006/relationships/image" Target="../media/image69.wmf"/><Relationship Id="rId3" Type="http://schemas.openxmlformats.org/officeDocument/2006/relationships/image" Target="../media/image54.wmf"/><Relationship Id="rId21" Type="http://schemas.openxmlformats.org/officeDocument/2006/relationships/image" Target="../media/image72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53.wmf"/><Relationship Id="rId16" Type="http://schemas.openxmlformats.org/officeDocument/2006/relationships/image" Target="../media/image67.wmf"/><Relationship Id="rId20" Type="http://schemas.openxmlformats.org/officeDocument/2006/relationships/image" Target="../media/image71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19" Type="http://schemas.openxmlformats.org/officeDocument/2006/relationships/image" Target="../media/image70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Relationship Id="rId22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8AEC-8EEC-4BAD-A5E4-B72880A18D65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D5FC5-1349-478D-A4E0-128C962B2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D5FC5-1349-478D-A4E0-128C962B291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D5FC5-1349-478D-A4E0-128C962B29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79BA4-6294-4459-82FE-C73CF7CC1BDB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D4DBB-2782-4BC5-803D-18DED51BCD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5" Type="http://schemas.openxmlformats.org/officeDocument/2006/relationships/image" Target="../media/image74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23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22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0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gif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714488"/>
            <a:ext cx="6500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2B038F"/>
                </a:solidFill>
              </a:rPr>
              <a:t>Урок математики </a:t>
            </a:r>
          </a:p>
          <a:p>
            <a:pPr algn="ctr"/>
            <a:r>
              <a:rPr lang="ru-RU" sz="5400" b="1" dirty="0" smtClean="0">
                <a:solidFill>
                  <a:srgbClr val="2B038F"/>
                </a:solidFill>
              </a:rPr>
              <a:t>в 6 классе</a:t>
            </a:r>
            <a:endParaRPr lang="ru-RU" sz="5400" b="1" dirty="0">
              <a:solidFill>
                <a:srgbClr val="2B038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485776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Учитель математики: Фёдорова М.Ю.</a:t>
            </a:r>
            <a:endParaRPr lang="ru-RU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76825" y="5805488"/>
          <a:ext cx="976313" cy="796925"/>
        </p:xfrm>
        <a:graphic>
          <a:graphicData uri="http://schemas.openxmlformats.org/presentationml/2006/ole">
            <p:oleObj spid="_x0000_s41986" name="Формула" r:id="rId3" imgW="482400" imgH="39348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819900" y="4678363"/>
          <a:ext cx="920750" cy="963612"/>
        </p:xfrm>
        <a:graphic>
          <a:graphicData uri="http://schemas.openxmlformats.org/presentationml/2006/ole">
            <p:oleObj spid="_x0000_s41987" name="Формула" r:id="rId4" imgW="431640" imgH="39348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763713" y="5300663"/>
          <a:ext cx="862012" cy="890587"/>
        </p:xfrm>
        <a:graphic>
          <a:graphicData uri="http://schemas.openxmlformats.org/presentationml/2006/ole">
            <p:oleObj spid="_x0000_s41988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659563" y="1916113"/>
          <a:ext cx="1211262" cy="1296987"/>
        </p:xfrm>
        <a:graphic>
          <a:graphicData uri="http://schemas.openxmlformats.org/presentationml/2006/ole">
            <p:oleObj spid="_x0000_s41989" name="Формула" r:id="rId6" imgW="368280" imgH="393480" progId="Equation.3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1835150" y="2060575"/>
          <a:ext cx="715963" cy="854075"/>
        </p:xfrm>
        <a:graphic>
          <a:graphicData uri="http://schemas.openxmlformats.org/presentationml/2006/ole">
            <p:oleObj spid="_x0000_s41990" name="Формула" r:id="rId7" imgW="330120" imgH="393480" progId="Equation.3">
              <p:embed/>
            </p:oleObj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5076825" y="5805488"/>
          <a:ext cx="823913" cy="796925"/>
        </p:xfrm>
        <a:graphic>
          <a:graphicData uri="http://schemas.openxmlformats.org/presentationml/2006/ole">
            <p:oleObj spid="_x0000_s41991" name="Формула" r:id="rId8" imgW="406080" imgH="393480" progId="Equation.3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076825" y="5805488"/>
          <a:ext cx="746125" cy="796925"/>
        </p:xfrm>
        <a:graphic>
          <a:graphicData uri="http://schemas.openxmlformats.org/presentationml/2006/ole">
            <p:oleObj spid="_x0000_s41992" name="Формула" r:id="rId9" imgW="368280" imgH="393480" progId="Equation.3">
              <p:embed/>
            </p:oleObj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5364163" y="5805488"/>
          <a:ext cx="385762" cy="796925"/>
        </p:xfrm>
        <a:graphic>
          <a:graphicData uri="http://schemas.openxmlformats.org/presentationml/2006/ole">
            <p:oleObj spid="_x0000_s41993" name="Формула" r:id="rId10" imgW="190440" imgH="393480" progId="Equation.3">
              <p:embed/>
            </p:oleObj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6946900" y="4508500"/>
          <a:ext cx="1038225" cy="920750"/>
        </p:xfrm>
        <a:graphic>
          <a:graphicData uri="http://schemas.openxmlformats.org/presentationml/2006/ole">
            <p:oleObj spid="_x0000_s41994" name="Формула" r:id="rId11" imgW="444240" imgH="393480" progId="Equation.3">
              <p:embed/>
            </p:oleObj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1692275" y="2060575"/>
          <a:ext cx="688975" cy="854075"/>
        </p:xfrm>
        <a:graphic>
          <a:graphicData uri="http://schemas.openxmlformats.org/presentationml/2006/ole">
            <p:oleObj spid="_x0000_s41995" name="Формула" r:id="rId12" imgW="317160" imgH="393480" progId="Equation.3">
              <p:embed/>
            </p:oleObj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1763713" y="2060575"/>
          <a:ext cx="633412" cy="854075"/>
        </p:xfrm>
        <a:graphic>
          <a:graphicData uri="http://schemas.openxmlformats.org/presentationml/2006/ole">
            <p:oleObj spid="_x0000_s41996" name="Формула" r:id="rId13" imgW="291960" imgH="393480" progId="Equation.3">
              <p:embed/>
            </p:oleObj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1908175" y="2060575"/>
          <a:ext cx="330200" cy="854075"/>
        </p:xfrm>
        <a:graphic>
          <a:graphicData uri="http://schemas.openxmlformats.org/presentationml/2006/ole">
            <p:oleObj spid="_x0000_s41997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6659563" y="1916113"/>
          <a:ext cx="1001712" cy="1296987"/>
        </p:xfrm>
        <a:graphic>
          <a:graphicData uri="http://schemas.openxmlformats.org/presentationml/2006/ole">
            <p:oleObj spid="_x0000_s41998" name="Формула" r:id="rId15" imgW="304560" imgH="393480" progId="Equation.3">
              <p:embed/>
            </p:oleObj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6659563" y="1989138"/>
          <a:ext cx="960437" cy="1296987"/>
        </p:xfrm>
        <a:graphic>
          <a:graphicData uri="http://schemas.openxmlformats.org/presentationml/2006/ole">
            <p:oleObj spid="_x0000_s41999" name="Формула" r:id="rId16" imgW="291960" imgH="393480" progId="Equation.3">
              <p:embed/>
            </p:oleObj>
          </a:graphicData>
        </a:graphic>
      </p:graphicFrame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6659563" y="1989138"/>
          <a:ext cx="960437" cy="1296987"/>
        </p:xfrm>
        <a:graphic>
          <a:graphicData uri="http://schemas.openxmlformats.org/presentationml/2006/ole">
            <p:oleObj spid="_x0000_s42000" name="Формула" r:id="rId17" imgW="291960" imgH="393480" progId="Equation.3">
              <p:embed/>
            </p:oleObj>
          </a:graphicData>
        </a:graphic>
      </p:graphicFrame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6659563" y="1916113"/>
          <a:ext cx="460375" cy="1296987"/>
        </p:xfrm>
        <a:graphic>
          <a:graphicData uri="http://schemas.openxmlformats.org/presentationml/2006/ole">
            <p:oleObj spid="_x0000_s42001" name="Формула" r:id="rId18" imgW="139680" imgH="393480" progId="Equation.3">
              <p:embed/>
            </p:oleObj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1835150" y="5300663"/>
          <a:ext cx="833438" cy="890587"/>
        </p:xfrm>
        <a:graphic>
          <a:graphicData uri="http://schemas.openxmlformats.org/presentationml/2006/ole">
            <p:oleObj spid="_x0000_s42002" name="Формула" r:id="rId19" imgW="368280" imgH="393480" progId="Equation.3">
              <p:embed/>
            </p:oleObj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1835150" y="5300663"/>
          <a:ext cx="776288" cy="890587"/>
        </p:xfrm>
        <a:graphic>
          <a:graphicData uri="http://schemas.openxmlformats.org/presentationml/2006/ole">
            <p:oleObj spid="_x0000_s42003" name="Формула" r:id="rId20" imgW="342720" imgH="393480" progId="Equation.3">
              <p:embed/>
            </p:oleObj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1979613" y="5373688"/>
          <a:ext cx="504825" cy="890587"/>
        </p:xfrm>
        <a:graphic>
          <a:graphicData uri="http://schemas.openxmlformats.org/presentationml/2006/ole">
            <p:oleObj spid="_x0000_s42004" name="Формула" r:id="rId21" imgW="215640" imgH="393480" progId="Equation.3">
              <p:embed/>
            </p:oleObj>
          </a:graphicData>
        </a:graphic>
      </p:graphicFrame>
      <p:graphicFrame>
        <p:nvGraphicFramePr>
          <p:cNvPr id="15392" name="Object 32"/>
          <p:cNvGraphicFramePr>
            <a:graphicFrameLocks noChangeAspect="1"/>
          </p:cNvGraphicFramePr>
          <p:nvPr/>
        </p:nvGraphicFramePr>
        <p:xfrm>
          <a:off x="6948488" y="4508500"/>
          <a:ext cx="860425" cy="920750"/>
        </p:xfrm>
        <a:graphic>
          <a:graphicData uri="http://schemas.openxmlformats.org/presentationml/2006/ole">
            <p:oleObj spid="_x0000_s42005" name="Формула" r:id="rId22" imgW="368280" imgH="393480" progId="Equation.3">
              <p:embed/>
            </p:oleObj>
          </a:graphicData>
        </a:graphic>
      </p:graphicFrame>
      <p:graphicFrame>
        <p:nvGraphicFramePr>
          <p:cNvPr id="15393" name="Object 33"/>
          <p:cNvGraphicFramePr>
            <a:graphicFrameLocks noChangeAspect="1"/>
          </p:cNvGraphicFramePr>
          <p:nvPr/>
        </p:nvGraphicFramePr>
        <p:xfrm>
          <a:off x="7451725" y="4292600"/>
          <a:ext cx="501650" cy="1296988"/>
        </p:xfrm>
        <a:graphic>
          <a:graphicData uri="http://schemas.openxmlformats.org/presentationml/2006/ole">
            <p:oleObj spid="_x0000_s42006" name="Формула" r:id="rId23" imgW="152280" imgH="393480" progId="Equation.3">
              <p:embed/>
            </p:oleObj>
          </a:graphicData>
        </a:graphic>
      </p:graphicFrame>
      <p:cxnSp>
        <p:nvCxnSpPr>
          <p:cNvPr id="15399" name="AutoShape 39"/>
          <p:cNvCxnSpPr>
            <a:cxnSpLocks noChangeShapeType="1"/>
          </p:cNvCxnSpPr>
          <p:nvPr/>
        </p:nvCxnSpPr>
        <p:spPr bwMode="auto">
          <a:xfrm>
            <a:off x="2627313" y="2565400"/>
            <a:ext cx="3946525" cy="73025"/>
          </a:xfrm>
          <a:prstGeom prst="straightConnector1">
            <a:avLst/>
          </a:prstGeom>
          <a:noFill/>
          <a:ln w="76200">
            <a:solidFill>
              <a:srgbClr val="FA6C91"/>
            </a:solidFill>
            <a:round/>
            <a:headEnd/>
            <a:tailEnd type="triangle" w="med" len="med"/>
          </a:ln>
        </p:spPr>
      </p:cxnSp>
      <p:cxnSp>
        <p:nvCxnSpPr>
          <p:cNvPr id="15400" name="AutoShape 40"/>
          <p:cNvCxnSpPr>
            <a:cxnSpLocks noChangeShapeType="1"/>
            <a:stCxn id="0" idx="2"/>
          </p:cNvCxnSpPr>
          <p:nvPr/>
        </p:nvCxnSpPr>
        <p:spPr bwMode="auto">
          <a:xfrm rot="5400000">
            <a:off x="3524250" y="2187576"/>
            <a:ext cx="2503487" cy="4729162"/>
          </a:xfrm>
          <a:prstGeom prst="curvedConnector2">
            <a:avLst/>
          </a:prstGeom>
          <a:noFill/>
          <a:ln w="76200">
            <a:solidFill>
              <a:srgbClr val="FA6C91"/>
            </a:solidFill>
            <a:round/>
            <a:headEnd/>
            <a:tailEnd type="triangle" w="med" len="med"/>
          </a:ln>
        </p:spPr>
      </p:cxnSp>
      <p:cxnSp>
        <p:nvCxnSpPr>
          <p:cNvPr id="15401" name="AutoShape 41"/>
          <p:cNvCxnSpPr>
            <a:cxnSpLocks noChangeShapeType="1"/>
          </p:cNvCxnSpPr>
          <p:nvPr/>
        </p:nvCxnSpPr>
        <p:spPr bwMode="auto">
          <a:xfrm flipV="1">
            <a:off x="5837238" y="5603875"/>
            <a:ext cx="1865312" cy="600075"/>
          </a:xfrm>
          <a:prstGeom prst="curvedConnector2">
            <a:avLst/>
          </a:prstGeom>
          <a:noFill/>
          <a:ln w="76200">
            <a:solidFill>
              <a:srgbClr val="FA6C91"/>
            </a:solidFill>
            <a:round/>
            <a:headEnd/>
            <a:tailEnd type="triangle" w="med" len="med"/>
          </a:ln>
        </p:spPr>
      </p:cxnSp>
      <p:cxnSp>
        <p:nvCxnSpPr>
          <p:cNvPr id="15404" name="AutoShape 44"/>
          <p:cNvCxnSpPr>
            <a:cxnSpLocks noChangeShapeType="1"/>
            <a:stCxn id="0" idx="2"/>
          </p:cNvCxnSpPr>
          <p:nvPr/>
        </p:nvCxnSpPr>
        <p:spPr bwMode="auto">
          <a:xfrm rot="5400000" flipH="1" flipV="1">
            <a:off x="3638550" y="4789488"/>
            <a:ext cx="82550" cy="2895600"/>
          </a:xfrm>
          <a:prstGeom prst="curvedConnector4">
            <a:avLst>
              <a:gd name="adj1" fmla="val -257694"/>
              <a:gd name="adj2" fmla="val 97366"/>
            </a:avLst>
          </a:prstGeom>
          <a:noFill/>
          <a:ln w="76200">
            <a:solidFill>
              <a:srgbClr val="FA6C91"/>
            </a:solidFill>
            <a:round/>
            <a:headEnd/>
            <a:tailEnd type="triangle" w="med" len="med"/>
          </a:ln>
        </p:spPr>
      </p:cxnSp>
      <p:graphicFrame>
        <p:nvGraphicFramePr>
          <p:cNvPr id="15406" name="Object 46"/>
          <p:cNvGraphicFramePr>
            <a:graphicFrameLocks noChangeAspect="1"/>
          </p:cNvGraphicFramePr>
          <p:nvPr/>
        </p:nvGraphicFramePr>
        <p:xfrm>
          <a:off x="3924300" y="2708275"/>
          <a:ext cx="1339850" cy="1296988"/>
        </p:xfrm>
        <a:graphic>
          <a:graphicData uri="http://schemas.openxmlformats.org/presentationml/2006/ole">
            <p:oleObj spid="_x0000_s42007" name="Формула" r:id="rId24" imgW="406080" imgH="393480" progId="Equation.3">
              <p:embed/>
            </p:oleObj>
          </a:graphicData>
        </a:graphic>
      </p:graphicFrame>
      <p:cxnSp>
        <p:nvCxnSpPr>
          <p:cNvPr id="15408" name="AutoShape 48"/>
          <p:cNvCxnSpPr>
            <a:cxnSpLocks noChangeShapeType="1"/>
          </p:cNvCxnSpPr>
          <p:nvPr/>
        </p:nvCxnSpPr>
        <p:spPr bwMode="auto">
          <a:xfrm rot="5400000" flipH="1">
            <a:off x="6044407" y="2605881"/>
            <a:ext cx="920750" cy="2424113"/>
          </a:xfrm>
          <a:prstGeom prst="curvedConnector2">
            <a:avLst/>
          </a:prstGeom>
          <a:noFill/>
          <a:ln w="76200">
            <a:solidFill>
              <a:srgbClr val="FA6C91"/>
            </a:solidFill>
            <a:round/>
            <a:headEnd/>
            <a:tailEnd type="triangle" w="med" len="med"/>
          </a:ln>
        </p:spPr>
      </p:cxn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779838" y="2636838"/>
            <a:ext cx="1439862" cy="1439862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charset="0"/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995738" y="25654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96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pic>
        <p:nvPicPr>
          <p:cNvPr id="5152" name="Picture 32" descr="учкник за партой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79388" y="188913"/>
            <a:ext cx="10064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2000232" y="50004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Пройди лабиринт: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0" dur="2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9" grpId="0" animBg="1"/>
      <p:bldP spid="15410" grpId="0"/>
      <p:bldP spid="154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Графический тест ↑ - да, </a:t>
            </a:r>
            <a:r>
              <a:rPr lang="ru-RU" sz="3200" b="1" dirty="0" err="1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- нет.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1857364"/>
            <a:ext cx="8572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dirty="0" err="1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ru-RU" sz="3200" b="1" dirty="0" smtClean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б) ↑</a:t>
            </a:r>
          </a:p>
          <a:p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в) ↑</a:t>
            </a:r>
          </a:p>
          <a:p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г) ↑</a:t>
            </a:r>
          </a:p>
          <a:p>
            <a:r>
              <a:rPr lang="ru-RU" sz="3200" b="1" dirty="0" err="1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ru-RU" sz="3200" b="1" dirty="0" smtClean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е) ↑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71546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    Шкала успеха №2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1857364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Я работал (а) отлично, в полную силу своих возможностей, чувствовал(а) себя уверенно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-Я работал (а) хорошо, в полную силу своих возможностей, но допустил (а) не точности.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2B038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работал (а) хорошо, но не в полную силу, испытывал(а) чувство неуверенности, боязни, что отвечу неправильно.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меня не было желания работать. Сегодня не мой день.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B038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2B038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500042"/>
            <a:ext cx="78581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правило деления дробей;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103  № 633 (а, б, в, ж, </a:t>
            </a:r>
            <a:r>
              <a:rPr lang="ru-RU" sz="3200" b="1" dirty="0" err="1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и, к)  – выполнить деление.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кроссворд, используя все известные термины по теме «Обыкновенные дроби».</a:t>
            </a:r>
            <a:endParaRPr lang="ru-RU" sz="3200" b="1" dirty="0">
              <a:solidFill>
                <a:srgbClr val="2B03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lide0012_image0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3" y="4198582"/>
            <a:ext cx="2389176" cy="220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85723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Шкала успеха №1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2B038F"/>
                </a:solidFill>
              </a:rPr>
              <a:t>     </a:t>
            </a:r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- у меня прекрасное настроение    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 - у меня обычное настроение        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 - мне не хочется ничего узнавать  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 - мое настроение плохое                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200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 - нет настроения вообще                 </a:t>
            </a:r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3200" dirty="0" smtClean="0">
                <a:solidFill>
                  <a:srgbClr val="2B038F"/>
                </a:solidFill>
              </a:rPr>
              <a:t>	</a:t>
            </a:r>
            <a:endParaRPr lang="ru-RU" sz="3200" dirty="0">
              <a:solidFill>
                <a:srgbClr val="2B03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 descr="&amp;Pcy;&amp;ocy;&amp;lcy;&amp;iecy;&amp;zcy;&amp;iecy;&amp;ncy; &amp;dcy;&amp;lcy;&amp;yacy; &amp;pcy;&amp;rcy;&amp;iecy;&amp;dcy;&amp;scy;&amp;tcy;&amp;acy;&amp;vcy;&amp;lcy;&amp;iecy;&amp;ncy;&amp;icy;&amp;yacy; &amp;kcy;&amp;lcy;&amp;acy;&amp;scy;&amp;scy;&amp;acy; &amp;ncy;&amp;acy; &amp;Kcy;&amp;Vcy;&amp;Ncy;, &amp;shcy;&amp;kcy;&amp;ocy;&amp;lcy;&amp;softcy;&amp;ncy;&amp;ocy;&amp;mcy; &amp;pcy;&amp;rcy;&amp;acy;&amp;zcy;&amp;dcy;&amp;ncy;&amp;icy;&amp;kcy;&amp;iecy; …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714884"/>
            <a:ext cx="178595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857231"/>
          <a:ext cx="626271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839"/>
                <a:gridCol w="782839"/>
                <a:gridCol w="782839"/>
                <a:gridCol w="782839"/>
                <a:gridCol w="782839"/>
                <a:gridCol w="782839"/>
                <a:gridCol w="782839"/>
                <a:gridCol w="782839"/>
              </a:tblGrid>
              <a:tr h="9344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/>
                    </a:p>
                    <a:p>
                      <a:pPr algn="ctr"/>
                      <a:endParaRPr lang="ru-RU" sz="2400" b="0" u="sng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/>
                    </a:p>
                    <a:p>
                      <a:pPr algn="ctr"/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/>
                    </a:p>
                    <a:p>
                      <a:pPr algn="ctr"/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928670"/>
            <a:ext cx="171450" cy="75247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928670"/>
            <a:ext cx="171450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928670"/>
            <a:ext cx="171450" cy="7429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928670"/>
            <a:ext cx="333375" cy="74295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928670"/>
            <a:ext cx="171450" cy="74295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flipV="1">
            <a:off x="0" y="1285860"/>
            <a:ext cx="928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286380" y="2357430"/>
            <a:ext cx="285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285992"/>
            <a:ext cx="160986" cy="71438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133475"/>
            <a:ext cx="1571604" cy="36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00628" y="4857760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2276475"/>
            <a:ext cx="1643042" cy="36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14414" y="414338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 </a:t>
            </a:r>
            <a:endParaRPr lang="ru-RU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643042" y="5715016"/>
            <a:ext cx="500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14678" y="21429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034" y="2357431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1) Назовите число, обратное числу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472" y="285749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Какие числа взаимно обратные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1472" y="3357562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Назовите число, обратное самому себе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1472" y="392906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Назовите дробь, равную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1472" y="442913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Какая дробь равна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1472" y="500063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6)Какое число не имеет обратного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357694"/>
            <a:ext cx="171450" cy="742950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000108"/>
            <a:ext cx="214314" cy="51792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071547"/>
            <a:ext cx="206923" cy="500066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52500"/>
            <a:ext cx="285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000108"/>
            <a:ext cx="296743" cy="642942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208 C 0.23316 0.08195 0.44966 0.16621 0.48629 0.19792 C 0.52292 0.22963 0.37952 0.20903 0.23629 0.18843 " pathEditMode="relative" ptsTypes="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C 0.2908 0.09723 0.5816 0.19445 0.64653 0.24051 C 0.71146 0.28658 0.55035 0.28125 0.38941 0.2761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-0.00463 C 0.25938 0.09792 0.53438 0.20093 0.58281 0.24769 C 0.63125 0.29537 0.32691 0.27269 0.27569 0.27732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204 C 0.18438 0.16366 0.37222 0.31528 0.39653 0.37153 C 0.42084 0.42778 0.18507 0.35371 0.14288 0.35024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18519E-6 C 0.12136 0.17663 0.24288 0.35325 0.22327 0.42385 C 0.20365 0.49445 -0.06111 0.42385 -0.11788 0.42385 " pathEditMode="relative" ptsTypes="aaA">
                                      <p:cBhvr>
                                        <p:cTn id="22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C 0.31684 0.10926 0.63368 0.21898 0.6625 0.30232 C 0.69132 0.38565 0.43229 0.44236 0.17327 0.49931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3 0.00023 C 0.03576 0.24236 0.0592 0.48472 0.03924 0.58125 C 0.01927 0.67778 -0.08281 0.5794 -0.10729 0.57894 " pathEditMode="relative" ptsTypes="aaA">
                                      <p:cBhvr>
                                        <p:cTn id="30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Вычислите: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428737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12 : 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142873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2,4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2 : 3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207167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7148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2786058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4 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1616" y="2643183"/>
            <a:ext cx="257178" cy="928694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14282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00438"/>
            <a:ext cx="218340" cy="1033466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225382" cy="1000132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00034" y="3643314"/>
            <a:ext cx="57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4414" y="357187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364331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0800000" flipV="1">
            <a:off x="2071670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298" y="278605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 : 0,4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4744" y="278605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34" y="464344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500570"/>
            <a:ext cx="214314" cy="951018"/>
          </a:xfrm>
          <a:prstGeom prst="rect">
            <a:avLst/>
          </a:prstGeom>
          <a:noFill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511578"/>
            <a:ext cx="214314" cy="951019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357290" y="4643447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809750"/>
            <a:ext cx="214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46434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500570"/>
            <a:ext cx="214314" cy="896222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500034" y="571501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572140"/>
            <a:ext cx="214314" cy="951018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572140"/>
            <a:ext cx="214313" cy="964410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214414" y="5715016"/>
            <a:ext cx="500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28794" y="571501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7422" y="571501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500438"/>
            <a:ext cx="301061" cy="928694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323974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928802"/>
            <a:ext cx="214314" cy="887872"/>
          </a:xfrm>
          <a:prstGeom prst="rect">
            <a:avLst/>
          </a:prstGeom>
          <a:noFill/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28794" y="142873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29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857233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4000" b="1" u="sng" dirty="0"/>
              <a:t>Тема </a:t>
            </a:r>
            <a:r>
              <a:rPr lang="ru-RU" sz="4000" b="1" dirty="0">
                <a:solidFill>
                  <a:srgbClr val="000099"/>
                </a:solidFill>
              </a:rPr>
              <a:t>: «Деление дробей»</a:t>
            </a:r>
          </a:p>
          <a:p>
            <a:pPr>
              <a:defRPr/>
            </a:pP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000372"/>
            <a:ext cx="6894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Цель</a:t>
            </a:r>
            <a:r>
              <a:rPr lang="ru-RU" sz="3200" b="1" dirty="0" smtClean="0"/>
              <a:t>: </a:t>
            </a:r>
            <a:r>
              <a:rPr lang="ru-RU" sz="3200" dirty="0" smtClean="0">
                <a:solidFill>
                  <a:srgbClr val="2B038F"/>
                </a:solidFill>
              </a:rPr>
              <a:t>научиться выполнять деление обыкновенных дробей.</a:t>
            </a:r>
            <a:endParaRPr lang="ru-RU" sz="3200" dirty="0">
              <a:solidFill>
                <a:srgbClr val="2B03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71480"/>
            <a:ext cx="257579" cy="1143008"/>
          </a:xfrm>
          <a:prstGeom prst="rect">
            <a:avLst/>
          </a:prstGeom>
          <a:noFill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5113" y="571480"/>
            <a:ext cx="381003" cy="1143008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571736" y="857232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500430" y="785794"/>
            <a:ext cx="714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3600450"/>
            <a:ext cx="1428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785926"/>
            <a:ext cx="232425" cy="1031386"/>
          </a:xfrm>
          <a:prstGeom prst="rect">
            <a:avLst/>
          </a:prstGeom>
          <a:noFill/>
        </p:spPr>
      </p:pic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785926"/>
            <a:ext cx="371476" cy="1114428"/>
          </a:xfrm>
          <a:prstGeom prst="rect">
            <a:avLst/>
          </a:prstGeom>
          <a:noFill/>
        </p:spPr>
      </p:pic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286116" y="1928802"/>
            <a:ext cx="6429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3600450"/>
            <a:ext cx="1214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1133475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86116" y="3357562"/>
            <a:ext cx="62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143248"/>
            <a:ext cx="236541" cy="1064431"/>
          </a:xfrm>
          <a:prstGeom prst="rect">
            <a:avLst/>
          </a:prstGeom>
          <a:noFill/>
        </p:spPr>
      </p:pic>
      <p:pic>
        <p:nvPicPr>
          <p:cNvPr id="41999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143248"/>
            <a:ext cx="250908" cy="1087269"/>
          </a:xfrm>
          <a:prstGeom prst="rect">
            <a:avLst/>
          </a:prstGeom>
          <a:noFill/>
        </p:spPr>
      </p:pic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500298" y="2000240"/>
            <a:ext cx="50006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</a:t>
            </a:r>
            <a:r>
              <a:rPr lang="ru-RU" b="1" dirty="0" smtClean="0"/>
              <a:t>  </a:t>
            </a:r>
            <a:endParaRPr lang="ru-RU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000496" y="5000636"/>
            <a:ext cx="15001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-142908" y="37861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214818"/>
            <a:ext cx="428628" cy="1014413"/>
          </a:xfrm>
          <a:prstGeom prst="rect">
            <a:avLst/>
          </a:prstGeom>
          <a:noFill/>
        </p:spPr>
      </p:pic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2786050" y="4357694"/>
            <a:ext cx="57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0" y="342900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13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429000"/>
            <a:ext cx="214282" cy="476250"/>
          </a:xfrm>
          <a:prstGeom prst="rect">
            <a:avLst/>
          </a:prstGeom>
          <a:noFill/>
        </p:spPr>
      </p:pic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28572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572008"/>
            <a:ext cx="2357437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000496" y="71435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488" y="192880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214546" y="328612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/>
          </a:p>
        </p:txBody>
      </p:sp>
      <p:pic>
        <p:nvPicPr>
          <p:cNvPr id="40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429000"/>
            <a:ext cx="214282" cy="476250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143248"/>
            <a:ext cx="241411" cy="1000132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43248"/>
            <a:ext cx="258655" cy="1071570"/>
          </a:xfrm>
          <a:prstGeom prst="rect">
            <a:avLst/>
          </a:prstGeom>
          <a:noFill/>
        </p:spPr>
      </p:pic>
      <p:pic>
        <p:nvPicPr>
          <p:cNvPr id="44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429000"/>
            <a:ext cx="214282" cy="476250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2428860" y="428625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b="1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357826"/>
            <a:ext cx="200025" cy="866775"/>
          </a:xfrm>
          <a:prstGeom prst="rect">
            <a:avLst/>
          </a:prstGeom>
          <a:noFill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357826"/>
            <a:ext cx="200025" cy="876300"/>
          </a:xfrm>
          <a:prstGeom prst="rect">
            <a:avLst/>
          </a:prstGeom>
          <a:noFill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357826"/>
            <a:ext cx="200025" cy="86677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357826"/>
            <a:ext cx="200025" cy="866775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357826"/>
            <a:ext cx="390525" cy="8667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928794" y="5429264"/>
            <a:ext cx="500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71736" y="5429264"/>
            <a:ext cx="6429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428992" y="5429264"/>
            <a:ext cx="571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000496" y="5429264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7" grpId="0"/>
      <p:bldP spid="18" grpId="0"/>
      <p:bldP spid="42003" grpId="0"/>
      <p:bldP spid="42011" grpId="0"/>
      <p:bldP spid="36" grpId="0"/>
      <p:bldP spid="38" grpId="0"/>
      <p:bldP spid="39" grpId="0"/>
      <p:bldP spid="45" grpId="0"/>
      <p:bldP spid="21511" grpId="0"/>
      <p:bldP spid="21512" grpId="0"/>
      <p:bldP spid="21513" grpId="0"/>
      <p:bldP spid="215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571604" y="3857628"/>
          <a:ext cx="5676900" cy="1409700"/>
        </p:xfrm>
        <a:graphic>
          <a:graphicData uri="http://schemas.openxmlformats.org/presentationml/2006/ole">
            <p:oleObj spid="_x0000_s20482" name="Формула" r:id="rId3" imgW="1193800" imgH="3937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Алгоритм деления дробей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285860"/>
            <a:ext cx="6858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1. Деление заменить умножением.</a:t>
            </a:r>
          </a:p>
          <a:p>
            <a:r>
              <a:rPr lang="ru-RU" sz="2800" b="1" i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2. Делитель заменить обратной дробью.</a:t>
            </a:r>
          </a:p>
          <a:p>
            <a:r>
              <a:rPr lang="ru-RU" sz="2800" b="1" i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3. Выполнить умножение по известному алгоритму.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85723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Подумай и реши!</a:t>
            </a:r>
            <a:endParaRPr lang="ru-RU" sz="32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643182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смешанных чисел, нужно сначала эти числа представить в виде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2643182"/>
            <a:ext cx="3714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неправильных дробей,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2714620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solidFill>
                <a:srgbClr val="2B03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solidFill>
                <a:srgbClr val="2B03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solidFill>
                <a:srgbClr val="2B03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solidFill>
                <a:srgbClr val="2B03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solidFill>
                  <a:srgbClr val="2B03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а потом применить правило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428625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деления дробей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572008"/>
            <a:ext cx="2357437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643050"/>
            <a:ext cx="133350" cy="571500"/>
          </a:xfrm>
          <a:prstGeom prst="rect">
            <a:avLst/>
          </a:prstGeom>
          <a:noFill/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643050"/>
            <a:ext cx="257175" cy="571500"/>
          </a:xfrm>
          <a:prstGeom prst="rect">
            <a:avLst/>
          </a:prstGeom>
          <a:noFill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643050"/>
            <a:ext cx="257175" cy="571500"/>
          </a:xfrm>
          <a:prstGeom prst="rect">
            <a:avLst/>
          </a:prstGeom>
          <a:noFill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643050"/>
            <a:ext cx="257175" cy="571500"/>
          </a:xfrm>
          <a:prstGeom prst="rect">
            <a:avLst/>
          </a:prstGeom>
          <a:noFill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643050"/>
            <a:ext cx="323850" cy="571500"/>
          </a:xfrm>
          <a:prstGeom prst="rect">
            <a:avLst/>
          </a:prstGeo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643050"/>
            <a:ext cx="323850" cy="581025"/>
          </a:xfrm>
          <a:prstGeom prst="rect">
            <a:avLst/>
          </a:prstGeom>
          <a:noFill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643050"/>
            <a:ext cx="133350" cy="571500"/>
          </a:xfrm>
          <a:prstGeom prst="rect">
            <a:avLst/>
          </a:prstGeom>
          <a:noFill/>
        </p:spPr>
      </p:pic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643050"/>
            <a:ext cx="133350" cy="571500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14348" y="1643050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142976" y="1643050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 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928794" y="1643050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357422" y="1643050"/>
            <a:ext cx="428596" cy="47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000364" y="1643050"/>
            <a:ext cx="571472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3571868" y="1643050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071934" y="1643050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572000" y="1643050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503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41995" grpId="0"/>
      <p:bldP spid="41996" grpId="0"/>
      <p:bldP spid="41997" grpId="0"/>
      <p:bldP spid="41998" grpId="0"/>
      <p:bldP spid="41999" grpId="0"/>
      <p:bldP spid="420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785795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B038F"/>
                </a:solidFill>
                <a:latin typeface="Times New Roman" pitchFamily="18" charset="0"/>
                <a:cs typeface="Times New Roman" pitchFamily="18" charset="0"/>
              </a:rPr>
              <a:t>    № 569</a:t>
            </a:r>
            <a:endParaRPr lang="ru-RU" sz="2800" b="1" dirty="0">
              <a:solidFill>
                <a:srgbClr val="2B03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2" descr="E:\ИринаМих\АНИМАЦИЯ\arg-5-50-tran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2191" y="4500570"/>
            <a:ext cx="1460338" cy="208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285984" y="1500174"/>
            <a:ext cx="50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786182" y="1500174"/>
            <a:ext cx="71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428728" y="6286520"/>
            <a:ext cx="5572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1643042" y="2285992"/>
            <a:ext cx="500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2143108" y="2285992"/>
            <a:ext cx="642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2786050" y="2285992"/>
            <a:ext cx="357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3286116" y="2285992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3786182" y="2285992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0" y="7096125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0" y="833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2" name="Rectangle 70"/>
          <p:cNvSpPr>
            <a:spLocks noChangeArrowheads="1"/>
          </p:cNvSpPr>
          <p:nvPr/>
        </p:nvSpPr>
        <p:spPr bwMode="auto">
          <a:xfrm>
            <a:off x="1785918" y="3714752"/>
            <a:ext cx="4285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3571868" y="3714752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4071934" y="4357694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7" name="Rectangle 75"/>
          <p:cNvSpPr>
            <a:spLocks noChangeArrowheads="1"/>
          </p:cNvSpPr>
          <p:nvPr/>
        </p:nvSpPr>
        <p:spPr bwMode="auto">
          <a:xfrm>
            <a:off x="4857752" y="3714752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9" name="Rectangle 77"/>
          <p:cNvSpPr>
            <a:spLocks noChangeArrowheads="1"/>
          </p:cNvSpPr>
          <p:nvPr/>
        </p:nvSpPr>
        <p:spPr bwMode="auto">
          <a:xfrm>
            <a:off x="0" y="830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8" name="Rectangle 86"/>
          <p:cNvSpPr>
            <a:spLocks noChangeArrowheads="1"/>
          </p:cNvSpPr>
          <p:nvPr/>
        </p:nvSpPr>
        <p:spPr bwMode="auto">
          <a:xfrm>
            <a:off x="1571604" y="4357694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0" name="Rectangle 88"/>
          <p:cNvSpPr>
            <a:spLocks noChangeArrowheads="1"/>
          </p:cNvSpPr>
          <p:nvPr/>
        </p:nvSpPr>
        <p:spPr bwMode="auto">
          <a:xfrm>
            <a:off x="2928926" y="4357694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3" name="Rectangle 91"/>
          <p:cNvSpPr>
            <a:spLocks noChangeArrowheads="1"/>
          </p:cNvSpPr>
          <p:nvPr/>
        </p:nvSpPr>
        <p:spPr bwMode="auto">
          <a:xfrm>
            <a:off x="4786314" y="4357694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4" name="Rectangle 92"/>
          <p:cNvSpPr>
            <a:spLocks noChangeArrowheads="1"/>
          </p:cNvSpPr>
          <p:nvPr/>
        </p:nvSpPr>
        <p:spPr bwMode="auto">
          <a:xfrm>
            <a:off x="0" y="727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86116" y="2714621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928802"/>
            <a:ext cx="133350" cy="581025"/>
          </a:xfrm>
          <a:prstGeom prst="rect">
            <a:avLst/>
          </a:prstGeom>
          <a:noFill/>
        </p:spPr>
      </p:pic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114323" cy="572056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500166" y="1928802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28794" y="192880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 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207645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0100" y="2000240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М)</a:t>
            </a:r>
            <a:endParaRPr lang="ru-RU" b="1" dirty="0"/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928802"/>
            <a:ext cx="133350" cy="581025"/>
          </a:xfrm>
          <a:prstGeom prst="rect">
            <a:avLst/>
          </a:prstGeom>
          <a:noFill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928802"/>
            <a:ext cx="133350" cy="581025"/>
          </a:xfrm>
          <a:prstGeom prst="rect">
            <a:avLst/>
          </a:prstGeom>
          <a:noFill/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928802"/>
            <a:ext cx="133350" cy="581025"/>
          </a:xfrm>
          <a:prstGeom prst="rect">
            <a:avLst/>
          </a:prstGeom>
          <a:noFill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928802"/>
            <a:ext cx="133350" cy="581025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571736" y="2000240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000364" y="1928802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428992" y="2000240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929058" y="2000240"/>
            <a:ext cx="42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·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4429124" y="2000240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3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78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429000"/>
            <a:ext cx="133350" cy="581025"/>
          </a:xfrm>
          <a:prstGeom prst="rect">
            <a:avLst/>
          </a:prstGeom>
          <a:noFill/>
        </p:spPr>
      </p:pic>
      <p:pic>
        <p:nvPicPr>
          <p:cNvPr id="45077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29000"/>
            <a:ext cx="133350" cy="581025"/>
          </a:xfrm>
          <a:prstGeom prst="rect">
            <a:avLst/>
          </a:prstGeom>
          <a:noFill/>
        </p:spPr>
      </p:pic>
      <p:pic>
        <p:nvPicPr>
          <p:cNvPr id="45076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429000"/>
            <a:ext cx="266700" cy="581025"/>
          </a:xfrm>
          <a:prstGeom prst="rect">
            <a:avLst/>
          </a:prstGeom>
          <a:noFill/>
        </p:spPr>
      </p:pic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429000"/>
            <a:ext cx="133350" cy="581025"/>
          </a:xfrm>
          <a:prstGeom prst="rect">
            <a:avLst/>
          </a:prstGeom>
          <a:noFill/>
        </p:spPr>
      </p:pic>
      <p:pic>
        <p:nvPicPr>
          <p:cNvPr id="45074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429000"/>
            <a:ext cx="266700" cy="581025"/>
          </a:xfrm>
          <a:prstGeom prst="rect">
            <a:avLst/>
          </a:prstGeom>
          <a:noFill/>
        </p:spPr>
      </p:pic>
      <p:pic>
        <p:nvPicPr>
          <p:cNvPr id="45073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429000"/>
            <a:ext cx="133350" cy="581025"/>
          </a:xfrm>
          <a:prstGeom prst="rect">
            <a:avLst/>
          </a:prstGeom>
          <a:noFill/>
        </p:spPr>
      </p:pic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429000"/>
            <a:ext cx="266700" cy="581025"/>
          </a:xfrm>
          <a:prstGeom prst="rect">
            <a:avLst/>
          </a:prstGeom>
          <a:noFill/>
        </p:spPr>
      </p:pic>
      <p:pic>
        <p:nvPicPr>
          <p:cNvPr id="45071" name="Picture 1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429000"/>
            <a:ext cx="130629" cy="581025"/>
          </a:xfrm>
          <a:prstGeom prst="rect">
            <a:avLst/>
          </a:prstGeom>
          <a:noFill/>
        </p:spPr>
      </p:pic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1571604" y="3429000"/>
            <a:ext cx="785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2214546" y="3429000"/>
            <a:ext cx="642910" cy="46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2928926" y="3429000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3571868" y="3429000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4143372" y="3429000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4714876" y="3429000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214942" y="3429000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5929322" y="3429000"/>
            <a:ext cx="642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830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1538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О)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  <p:bldP spid="45068" grpId="0"/>
      <p:bldP spid="45069" grpId="0"/>
      <p:bldP spid="45070" grpId="0"/>
      <p:bldP spid="45081" grpId="0"/>
      <p:bldP spid="45082" grpId="0"/>
      <p:bldP spid="45083" grpId="0"/>
      <p:bldP spid="45084" grpId="0"/>
      <p:bldP spid="45085" grpId="0"/>
      <p:bldP spid="4508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468</Words>
  <Application>Microsoft Office PowerPoint</Application>
  <PresentationFormat>Экран (4:3)</PresentationFormat>
  <Paragraphs>143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88</cp:revision>
  <dcterms:created xsi:type="dcterms:W3CDTF">2014-11-02T06:17:59Z</dcterms:created>
  <dcterms:modified xsi:type="dcterms:W3CDTF">2014-11-26T08:24:07Z</dcterms:modified>
</cp:coreProperties>
</file>