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0" r:id="rId20"/>
    <p:sldId id="281" r:id="rId21"/>
    <p:sldId id="274" r:id="rId22"/>
    <p:sldId id="282" r:id="rId23"/>
    <p:sldId id="275" r:id="rId24"/>
    <p:sldId id="276" r:id="rId25"/>
    <p:sldId id="277" r:id="rId26"/>
    <p:sldId id="278" r:id="rId27"/>
    <p:sldId id="283" r:id="rId28"/>
    <p:sldId id="279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0A01FB-4F1A-425C-8CB8-AC1984D69A32}" type="datetimeFigureOut">
              <a:rPr lang="ru-RU"/>
              <a:pPr>
                <a:defRPr/>
              </a:pPr>
              <a:t>23.03.2013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D4D4E9D-DA04-43D8-8E3F-AB4AA8821C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671D10D-F890-4CC5-A658-F14EFB33587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76A712-BE28-4DFF-865A-DD9175B8F4A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4DB33-CEF4-4D8A-86C3-4E17E353B05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48E4E1-4EA5-4B2F-A6EB-8381FDF778F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A701D7-5701-48BE-9518-2E920266506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6458-5F84-42BE-886F-99FC6386AE07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5B225-97EB-41AF-ACC2-C4C3C104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2B7B-3D20-4D1A-8AF4-3D98C6DC0994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756AA-A16D-4A3B-9A37-1A7A22FF8F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09F28-E321-4B7E-B2A2-3932AF5B3DCE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C110D-D6B0-4F4B-9BFC-E4C66776C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6EA5B-804B-4D4E-B31D-7DDB9A1650E8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2E6BE-C53F-4BFF-BBBF-31E5A0B49F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AE41F-D662-439F-9DB6-E86C9D994BAC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1DB5F-952B-4C90-A69F-C01A97FFB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E545F-71B5-48C8-8562-C814278B8540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9A729-9F20-4410-91C4-3059C13DD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01D72-D246-454E-980B-69725CD04E31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049FF-56D1-46E9-BDEC-C94AFB5F8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1BC69-9428-4952-9BCC-E2E0986ADA99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70330-4B23-4540-822B-0A4EBA4FDD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8C879-4C35-4F3F-81A5-7C3E13CCA4A3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CA4D0-E908-43E2-B217-398DA4A52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A133F-DD63-447F-9DBC-BE29FB471606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E382-A36C-4B9D-98BA-32BFF0A76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572CD-931B-4B8A-BBE7-4C9EB9A19A7E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9B53-B183-4CE9-B0D8-B69095627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DCE68-850F-4C07-9BEB-3EBB5114FEF6}" type="datetimeFigureOut">
              <a:rPr lang="en-US"/>
              <a:pPr>
                <a:defRPr/>
              </a:pPr>
              <a:t>3/23/2013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5E9023-B9C6-41B8-B607-B3F9FF9E2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2.jpeg"/><Relationship Id="rId4" Type="http://schemas.openxmlformats.org/officeDocument/2006/relationships/oleObject" Target="../embeddings/oleObject14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5" Type="http://schemas.openxmlformats.org/officeDocument/2006/relationships/slide" Target="slide23.xml"/><Relationship Id="rId4" Type="http://schemas.openxmlformats.org/officeDocument/2006/relationships/oleObject" Target="../embeddings/oleObject1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5" Type="http://schemas.openxmlformats.org/officeDocument/2006/relationships/image" Target="../media/image10.gi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934200" cy="3785652"/>
          </a:xfrm>
          <a:prstGeom prst="rect">
            <a:avLst/>
          </a:prstGeom>
          <a:noFill/>
          <a:effectLst>
            <a:softEdge rad="12700"/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/>
                </a:solidFill>
                <a:latin typeface="Segoe Script" pitchFamily="34" charset="0"/>
              </a:rPr>
              <a:t> Основы теории вероятности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bg1"/>
                </a:solidFill>
                <a:latin typeface="Segoe Script" pitchFamily="34" charset="0"/>
              </a:rPr>
              <a:t>Основные понятия и определения</a:t>
            </a: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chemeClr val="bg1"/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2"/>
          <p:cNvSpPr txBox="1">
            <a:spLocks noChangeArrowheads="1"/>
          </p:cNvSpPr>
          <p:nvPr/>
        </p:nvSpPr>
        <p:spPr bwMode="auto">
          <a:xfrm>
            <a:off x="228600" y="533400"/>
            <a:ext cx="8915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Если возможные исходы (результаты) опыта являются событиями  несовместными, достоверными, то каждый из результатов испытания назовем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элементарным исходом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. Те элементарные исходы, при которых  интересующее нас событие наступает назовем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благоприятствующими этому событию исходами.</a:t>
            </a:r>
            <a:endParaRPr lang="ru-RU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2209800"/>
          <a:ext cx="8839200" cy="2944368"/>
        </p:xfrm>
        <a:graphic>
          <a:graphicData uri="http://schemas.openxmlformats.org/drawingml/2006/table">
            <a:tbl>
              <a:tblPr/>
              <a:tblGrid>
                <a:gridCol w="2481263"/>
                <a:gridCol w="6357937"/>
              </a:tblGrid>
              <a:tr h="976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Определение</a:t>
                      </a:r>
                      <a:r>
                        <a:rPr kumimoji="0" lang="ru-RU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</a:t>
                      </a:r>
                      <a:r>
                        <a:rPr kumimoji="0" lang="ru-RU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:</a:t>
                      </a:r>
                      <a:r>
                        <a:rPr kumimoji="0" lang="ru-RU" sz="28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(классическое определение вероятности)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Вероятностью события 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называется отношение числа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элементарных исходов, благоприятствующих этому событию, к общему числу элементарных исходов испытания </a:t>
                      </a:r>
                      <a:r>
                        <a:rPr kumimoji="0" lang="en-US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kumimoji="0" lang="ru-RU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Calibri" pitchFamily="34" charset="0"/>
                      </a:endParaRPr>
                    </a:p>
                  </a:txBody>
                  <a:tcPr marL="68260" marR="682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270" name="Группа 7"/>
          <p:cNvGrpSpPr>
            <a:grpSpLocks/>
          </p:cNvGrpSpPr>
          <p:nvPr/>
        </p:nvGrpSpPr>
        <p:grpSpPr bwMode="auto">
          <a:xfrm>
            <a:off x="304800" y="5334000"/>
            <a:ext cx="5791200" cy="990600"/>
            <a:chOff x="304800" y="5334000"/>
            <a:chExt cx="5791200" cy="990600"/>
          </a:xfrm>
        </p:grpSpPr>
        <p:sp>
          <p:nvSpPr>
            <p:cNvPr id="11272" name="TextBox 5"/>
            <p:cNvSpPr txBox="1">
              <a:spLocks noChangeArrowheads="1"/>
            </p:cNvSpPr>
            <p:nvPr/>
          </p:nvSpPr>
          <p:spPr bwMode="auto">
            <a:xfrm>
              <a:off x="304800" y="5486400"/>
              <a:ext cx="21336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Обозначение:                                    </a:t>
              </a:r>
            </a:p>
            <a:p>
              <a:endParaRPr lang="ru-RU"/>
            </a:p>
          </p:txBody>
        </p:sp>
        <p:graphicFrame>
          <p:nvGraphicFramePr>
            <p:cNvPr id="11273" name="Объект 6"/>
            <p:cNvGraphicFramePr>
              <a:graphicFrameLocks noChangeAspect="1"/>
            </p:cNvGraphicFramePr>
            <p:nvPr/>
          </p:nvGraphicFramePr>
          <p:xfrm>
            <a:off x="4038600" y="5334000"/>
            <a:ext cx="2057400" cy="990600"/>
          </p:xfrm>
          <a:graphic>
            <a:graphicData uri="http://schemas.openxmlformats.org/presentationml/2006/ole">
              <p:oleObj spid="_x0000_s11273" name="Формула" r:id="rId3" imgW="901309" imgH="393529" progId="Equation.3">
                <p:embed/>
              </p:oleObj>
            </a:graphicData>
          </a:graphic>
        </p:graphicFrame>
      </p:grpSp>
      <p:pic>
        <p:nvPicPr>
          <p:cNvPr id="11271" name="Рисунок 8" descr="buch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1219200" y="1828800"/>
            <a:ext cx="70104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i="1" u="sng">
                <a:latin typeface="Times New Roman" pitchFamily="18" charset="0"/>
                <a:cs typeface="Times New Roman" pitchFamily="18" charset="0"/>
              </a:rPr>
              <a:t>Свойства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Для достоверного события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)=1.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aseline="30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Для невозможного события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=0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)=0.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/>
          </a:p>
        </p:txBody>
      </p:sp>
      <p:graphicFrame>
        <p:nvGraphicFramePr>
          <p:cNvPr id="12291" name="Объект 5"/>
          <p:cNvGraphicFramePr>
            <a:graphicFrameLocks noChangeAspect="1"/>
          </p:cNvGraphicFramePr>
          <p:nvPr/>
        </p:nvGraphicFramePr>
        <p:xfrm>
          <a:off x="1752600" y="2590800"/>
          <a:ext cx="1905000" cy="457200"/>
        </p:xfrm>
        <a:graphic>
          <a:graphicData uri="http://schemas.openxmlformats.org/presentationml/2006/ole">
            <p:oleObj spid="_x0000_s12291" name="Формула" r:id="rId3" imgW="825500" imgH="203200" progId="Equation.3">
              <p:embed/>
            </p:oleObj>
          </a:graphicData>
        </a:graphic>
      </p:graphicFrame>
      <p:pic>
        <p:nvPicPr>
          <p:cNvPr id="12292" name="Рисунок 3" descr="buch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0480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1828800"/>
            <a:ext cx="7924800" cy="23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i="1">
                <a:solidFill>
                  <a:schemeClr val="bg1"/>
                </a:solidFill>
                <a:latin typeface="Segoe Script"/>
              </a:rPr>
              <a:t>Задачи по теме: </a:t>
            </a:r>
          </a:p>
          <a:p>
            <a:pPr algn="ctr"/>
            <a:r>
              <a:rPr lang="ru-RU" sz="3200" b="1" i="1">
                <a:solidFill>
                  <a:schemeClr val="bg1"/>
                </a:solidFill>
                <a:latin typeface="Segoe Script"/>
              </a:rPr>
              <a:t>«Вероятность. Понятие события и вероятности события»</a:t>
            </a:r>
            <a:endParaRPr lang="ru-RU" sz="3200">
              <a:solidFill>
                <a:schemeClr val="bg1"/>
              </a:solidFill>
              <a:latin typeface="Segoe Script"/>
            </a:endParaRP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5334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урне 3 белых и 9 черных шаров. Из урны наугад вынимается 1 шар. Какова вероятность того, что вынутый шар окажется черным?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981200"/>
            <a:ext cx="73152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en-US" sz="2400" b="1" i="1" u="sng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Количество всех возможных результатов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n=3+9=12.</a:t>
            </a:r>
          </a:p>
          <a:p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Опытов, в результате которых может быть вынут черный шар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m=3.</a:t>
            </a:r>
          </a:p>
          <a:p>
            <a:endParaRPr lang="en-US" sz="2400" i="1">
              <a:latin typeface="Times New Roman" pitchFamily="18" charset="0"/>
              <a:cs typeface="Times New Roman" pitchFamily="18" charset="0"/>
            </a:endParaRPr>
          </a:p>
          <a:p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2181225" y="4267200"/>
          <a:ext cx="3419475" cy="990600"/>
        </p:xfrm>
        <a:graphic>
          <a:graphicData uri="http://schemas.openxmlformats.org/presentationml/2006/ole">
            <p:oleObj spid="_x0000_s14340" name="Формула" r:id="rId3" imgW="1497950" imgH="393529" progId="Equation.3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1000" y="57150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 0, 25</a:t>
            </a:r>
          </a:p>
        </p:txBody>
      </p:sp>
      <p:pic>
        <p:nvPicPr>
          <p:cNvPr id="14342" name="Рисунок 8" descr="buch-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86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Брошена игральная кость. Какова вероятность событий: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выпало 1 очко;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выпало 2 очка?</a:t>
            </a:r>
          </a:p>
          <a:p>
            <a:endParaRPr lang="ru-RU" sz="240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95400"/>
            <a:ext cx="7772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Количество всех возможных результатов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(все грани)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а) Количество граней, на которых всего 1 очко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m=1: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810000" y="3200400"/>
          <a:ext cx="1905000" cy="911225"/>
        </p:xfrm>
        <a:graphic>
          <a:graphicData uri="http://schemas.openxmlformats.org/presentationml/2006/ole">
            <p:oleObj spid="_x0000_s15364" name="Формула" r:id="rId3" imgW="863225" imgH="393529" progId="Equation.3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33400" y="4191000"/>
            <a:ext cx="8077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б) количество граней, на которых всего 2 очка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m=1: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3657600" y="4572000"/>
          <a:ext cx="2087563" cy="993775"/>
        </p:xfrm>
        <a:graphic>
          <a:graphicData uri="http://schemas.openxmlformats.org/presentationml/2006/ole">
            <p:oleObj spid="_x0000_s15366" name="Формула" r:id="rId4" imgW="875920" imgH="393529" progId="Equation.3">
              <p:embed/>
            </p:oleObj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" y="5562600"/>
            <a:ext cx="2667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            и     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52600" y="5410200"/>
          <a:ext cx="381000" cy="838200"/>
        </p:xfrm>
        <a:graphic>
          <a:graphicData uri="http://schemas.openxmlformats.org/presentationml/2006/ole">
            <p:oleObj spid="_x0000_s15368" name="Формула" r:id="rId5" imgW="152334" imgH="393529" progId="Equation.3">
              <p:embed/>
            </p:oleObj>
          </a:graphicData>
        </a:graphic>
      </p:graphicFrame>
      <p:graphicFrame>
        <p:nvGraphicFramePr>
          <p:cNvPr id="25607" name="Object 7"/>
          <p:cNvGraphicFramePr>
            <a:graphicFrameLocks noChangeAspect="1"/>
          </p:cNvGraphicFramePr>
          <p:nvPr/>
        </p:nvGraphicFramePr>
        <p:xfrm>
          <a:off x="3200400" y="5410200"/>
          <a:ext cx="381000" cy="838200"/>
        </p:xfrm>
        <a:graphic>
          <a:graphicData uri="http://schemas.openxmlformats.org/presentationml/2006/ole">
            <p:oleObj spid="_x0000_s15369" name="Формула" r:id="rId6" imgW="152334" imgH="393529" progId="Equation.3">
              <p:embed/>
            </p:oleObj>
          </a:graphicData>
        </a:graphic>
      </p:graphicFrame>
      <p:pic>
        <p:nvPicPr>
          <p:cNvPr id="11" name="Рисунок 10" descr="123494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81813" y="4795838"/>
            <a:ext cx="2262187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457200"/>
            <a:ext cx="8915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Брошены 2 игральные  кости. Какова вероятность событий: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выпадения в сумме не менее 9 очков;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выпадения 1 очка по крайней мере на одной кости?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676400"/>
            <a:ext cx="1905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2514600"/>
          <a:ext cx="609599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     </a:t>
                      </a:r>
                      <a:r>
                        <a:rPr lang="en-US" dirty="0" smtClean="0"/>
                        <a:t> II</a:t>
                      </a:r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638800"/>
            <a:ext cx="7924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Получили, что возможно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n=36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результатов испытаний</a:t>
            </a:r>
          </a:p>
        </p:txBody>
      </p:sp>
      <p:pic>
        <p:nvPicPr>
          <p:cNvPr id="7" name="Рисунок 6" descr="2382_138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0" y="990600"/>
            <a:ext cx="762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mg6.gif"/>
          <p:cNvPicPr>
            <a:picLocks noChangeAspect="1"/>
          </p:cNvPicPr>
          <p:nvPr/>
        </p:nvPicPr>
        <p:blipFill>
          <a:blip r:embed="rId3" cstate="print"/>
          <a:srcRect b="8333"/>
          <a:stretch>
            <a:fillRect/>
          </a:stretch>
        </p:blipFill>
        <p:spPr bwMode="auto">
          <a:xfrm>
            <a:off x="8382000" y="4343400"/>
            <a:ext cx="762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304800"/>
            <a:ext cx="7543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Для события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получаем: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447800"/>
          <a:ext cx="609599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     </a:t>
                      </a:r>
                      <a:r>
                        <a:rPr lang="en-US" dirty="0" smtClean="0"/>
                        <a:t> II</a:t>
                      </a:r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5181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=10:  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276600" y="5029200"/>
          <a:ext cx="2743200" cy="914400"/>
        </p:xfrm>
        <a:graphic>
          <a:graphicData uri="http://schemas.openxmlformats.org/presentationml/2006/ole">
            <p:oleObj spid="_x0000_s17479" name="Формула" r:id="rId3" imgW="1256755" imgH="393529" progId="Equation.3">
              <p:embed/>
            </p:oleObj>
          </a:graphicData>
        </a:graphic>
      </p:graphicFrame>
      <p:pic>
        <p:nvPicPr>
          <p:cNvPr id="6" name="Рисунок 5" descr="452452825_b1bfe38baa.jpg"/>
          <p:cNvPicPr>
            <a:picLocks noChangeAspect="1"/>
          </p:cNvPicPr>
          <p:nvPr/>
        </p:nvPicPr>
        <p:blipFill>
          <a:blip r:embed="rId4" cstate="print"/>
          <a:srcRect t="30000" r="35799"/>
          <a:stretch>
            <a:fillRect/>
          </a:stretch>
        </p:blipFill>
        <p:spPr bwMode="auto">
          <a:xfrm>
            <a:off x="8382000" y="1447800"/>
            <a:ext cx="762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38200" y="381000"/>
            <a:ext cx="35512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Для события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получаем:</a:t>
            </a:r>
            <a:endParaRPr lang="ru-RU" sz="2400" b="1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676400"/>
          <a:ext cx="6095999" cy="259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0857"/>
                <a:gridCol w="870857"/>
                <a:gridCol w="870857"/>
                <a:gridCol w="870857"/>
                <a:gridCol w="870857"/>
                <a:gridCol w="870857"/>
                <a:gridCol w="8708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  <a:r>
                        <a:rPr lang="ru-RU" dirty="0" smtClean="0"/>
                        <a:t>        </a:t>
                      </a:r>
                      <a:r>
                        <a:rPr lang="en-US" dirty="0" smtClean="0"/>
                        <a:t> II</a:t>
                      </a:r>
                      <a:endParaRPr lang="ru-RU" dirty="0"/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24000" y="4495800"/>
            <a:ext cx="1157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=11:  </a:t>
            </a: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962400" y="4343400"/>
          <a:ext cx="1863725" cy="838200"/>
        </p:xfrm>
        <a:graphic>
          <a:graphicData uri="http://schemas.openxmlformats.org/presentationml/2006/ole">
            <p:oleObj spid="_x0000_s18503" name="Формула" r:id="rId3" imgW="939392" imgH="393529" progId="Equation.3">
              <p:embed/>
            </p:oleObj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5486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981200" y="5334000"/>
          <a:ext cx="1143000" cy="838200"/>
        </p:xfrm>
        <a:graphic>
          <a:graphicData uri="http://schemas.openxmlformats.org/presentationml/2006/ole">
            <p:oleObj spid="_x0000_s18505" name="Формула" r:id="rId4" imgW="812447" imgH="393529" progId="Equation.3">
              <p:embed/>
            </p:oleObj>
          </a:graphicData>
        </a:graphic>
      </p:graphicFrame>
      <p:pic>
        <p:nvPicPr>
          <p:cNvPr id="18506" name="Рисунок 7" descr="822086743.jpg"/>
          <p:cNvPicPr>
            <a:picLocks noChangeAspect="1"/>
          </p:cNvPicPr>
          <p:nvPr/>
        </p:nvPicPr>
        <p:blipFill>
          <a:blip r:embed="rId5" cstate="print"/>
          <a:srcRect l="14857" t="10001" r="12791" b="11600"/>
          <a:stretch>
            <a:fillRect/>
          </a:stretch>
        </p:blipFill>
        <p:spPr bwMode="auto">
          <a:xfrm>
            <a:off x="8153400" y="0"/>
            <a:ext cx="990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33400" y="228600"/>
            <a:ext cx="7848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Монета брошена 2 раза. Какова вероятность события: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- выпадет одновременно два герба?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2192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Сколько всего возможно результатов опыта?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3276600"/>
            <a:ext cx="8077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Таким образом, всего возможно результатов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n=4,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нас интересующий результат возможен только один раз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m=1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поэтому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429000" y="4495800"/>
          <a:ext cx="2209800" cy="914400"/>
        </p:xfrm>
        <a:graphic>
          <a:graphicData uri="http://schemas.openxmlformats.org/presentationml/2006/ole">
            <p:oleObj spid="_x0000_s19461" name="Формула" r:id="rId3" imgW="965200" imgH="393700" progId="Equation.3">
              <p:embed/>
            </p:oleObj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2819400" y="2590800"/>
            <a:ext cx="690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ГГ, </a:t>
            </a:r>
            <a:endParaRPr lang="ru-RU" sz="240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659188" y="2590800"/>
            <a:ext cx="6080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ГР,</a:t>
            </a:r>
            <a:endParaRPr lang="ru-RU" sz="2400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419600" y="2590800"/>
            <a:ext cx="615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РГ,</a:t>
            </a:r>
            <a:endParaRPr lang="ru-RU" sz="2400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5334000" y="2590800"/>
            <a:ext cx="5603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РР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838200" y="5715000"/>
            <a:ext cx="220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0,25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381000"/>
            <a:ext cx="8534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Набирая номер телефона вы забыли последнюю цифру и набрали её наугад. Какова вероятность того, что набрана нужная вам цифра?</a:t>
            </a:r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3400" y="1676400"/>
            <a:ext cx="1752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29000" y="2362200"/>
            <a:ext cx="990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n=10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9600" y="2362200"/>
            <a:ext cx="335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Сколько всего цифр?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2895600"/>
            <a:ext cx="7162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Вы забыли только последнюю цифру, значит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34290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Тогда, </a:t>
            </a:r>
          </a:p>
        </p:txBody>
      </p:sp>
      <p:graphicFrame>
        <p:nvGraphicFramePr>
          <p:cNvPr id="20488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0488" name="Формула" r:id="rId3" imgW="114151" imgH="215619" progId="Equation.3">
              <p:embed/>
            </p:oleObj>
          </a:graphicData>
        </a:graphic>
      </p:graphicFrame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38400" y="3429000"/>
          <a:ext cx="3160713" cy="762000"/>
        </p:xfrm>
        <a:graphic>
          <a:graphicData uri="http://schemas.openxmlformats.org/presentationml/2006/ole">
            <p:oleObj spid="_x0000_s20489" name="Формула" r:id="rId4" imgW="1548728" imgH="393529" progId="Equation.3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19200" y="49530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0,1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229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 Black" pitchFamily="34" charset="0"/>
              </a:rPr>
              <a:t>В современном мире автоматизации производства теория вероятности(Т.В) необходима специалистам для решения задач, связанных с выявлением возможного хода процессов, на которые влияют случайные факторы(например, ОТК: сколько бракованных изделий будет изготовлено). Возникла Т.В. в 17 веке в переписке Б. Паскаля и П.Ферма, где они производили анализ азартных игр. Советские и русские ученые также принимали участие в развитии этого раздела математики: П.Л. Чебышев, А.А. Марков, А.М. Ляпунов, А.Н. Колмогоров.</a:t>
            </a:r>
          </a:p>
          <a:p>
            <a:endParaRPr lang="ru-RU"/>
          </a:p>
        </p:txBody>
      </p:sp>
      <p:pic>
        <p:nvPicPr>
          <p:cNvPr id="3075" name="Рисунок 2" descr="паскаль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Рисунок 3" descr="ферма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962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4" descr="чебышев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3962400"/>
            <a:ext cx="114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Рисунок 8" descr="KOLMOGOR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962400"/>
            <a:ext cx="1219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Рисунок 10" descr="lljapunov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24500" y="3962400"/>
            <a:ext cx="1181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Рисунок 11" descr="марков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29100" y="3962400"/>
            <a:ext cx="11811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Рисунок 13" descr="1.jpg"/>
          <p:cNvPicPr>
            <a:picLocks noChangeAspect="1"/>
          </p:cNvPicPr>
          <p:nvPr/>
        </p:nvPicPr>
        <p:blipFill>
          <a:blip r:embed="rId9" cstate="print"/>
          <a:srcRect l="5556" t="2101" r="5556" b="3645"/>
          <a:stretch>
            <a:fillRect/>
          </a:stretch>
        </p:blipFill>
        <p:spPr bwMode="auto">
          <a:xfrm>
            <a:off x="8305800" y="457200"/>
            <a:ext cx="838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57200" y="2286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Из слова «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математика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 выбирается наугад одна буква. Какова вероятность того, что это будет буква «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»?</a:t>
            </a:r>
            <a:endParaRPr lang="ru-RU"/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33400" y="1066800"/>
            <a:ext cx="14716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676400"/>
            <a:ext cx="8458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количество букв в слове, а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количество нужной нам буквы «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400300" y="2438400"/>
          <a:ext cx="3238500" cy="762000"/>
        </p:xfrm>
        <a:graphic>
          <a:graphicData uri="http://schemas.openxmlformats.org/presentationml/2006/ole">
            <p:oleObj spid="_x0000_s21509" name="Формула" r:id="rId3" imgW="1586811" imgH="393529" progId="Equation.3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85800" y="5257800"/>
            <a:ext cx="1889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8305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В коробке имеется 3 кубика: чёрный, красный и белый. Вытаскивая кубики наугад, мы ставим их последовательно друг за другом. Какова вероятность того, что в  результате получится последовательность: красный, чёрный, белый?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2286000"/>
            <a:ext cx="8305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Сколько всего возможно результатов опыта?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Ч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черный кубик, 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красный кубик,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Б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– белый кубик, тогда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752600" y="3505200"/>
            <a:ext cx="5181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Times New Roman" pitchFamily="18" charset="0"/>
                <a:cs typeface="Times New Roman" pitchFamily="18" charset="0"/>
              </a:rPr>
              <a:t>ЧКБ, ЧБК, БЧК, БКЧ, КЧБ, КБЧ.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04800" y="1752600"/>
            <a:ext cx="14954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Решение</a:t>
            </a:r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553200" y="2209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=6</a:t>
            </a:r>
          </a:p>
        </p:txBody>
      </p:sp>
      <p:graphicFrame>
        <p:nvGraphicFramePr>
          <p:cNvPr id="55297" name="Object 1"/>
          <p:cNvGraphicFramePr>
            <a:graphicFrameLocks noChangeAspect="1"/>
          </p:cNvGraphicFramePr>
          <p:nvPr/>
        </p:nvGraphicFramePr>
        <p:xfrm>
          <a:off x="3124200" y="4343400"/>
          <a:ext cx="2384425" cy="762000"/>
        </p:xfrm>
        <a:graphic>
          <a:graphicData uri="http://schemas.openxmlformats.org/presentationml/2006/ole">
            <p:oleObj spid="_x0000_s22535" name="Формула" r:id="rId4" imgW="1167893" imgH="393529" progId="Equation.3">
              <p:embed/>
            </p:oleObj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1000" y="55626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graphicFrame>
        <p:nvGraphicFramePr>
          <p:cNvPr id="16" name="Объект 15">
            <a:hlinkClick r:id="rId5" action="ppaction://hlinksldjump"/>
          </p:cNvPr>
          <p:cNvGraphicFramePr>
            <a:graphicFrameLocks noChangeAspect="1"/>
          </p:cNvGraphicFramePr>
          <p:nvPr/>
        </p:nvGraphicFramePr>
        <p:xfrm>
          <a:off x="1524000" y="5410200"/>
          <a:ext cx="381000" cy="762000"/>
        </p:xfrm>
        <a:graphic>
          <a:graphicData uri="http://schemas.openxmlformats.org/presentationml/2006/ole">
            <p:oleObj spid="_x0000_s22537" name="Формула" r:id="rId6" imgW="152334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5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  <p:bldP spid="10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вая фигурная скобка 2"/>
          <p:cNvSpPr/>
          <p:nvPr/>
        </p:nvSpPr>
        <p:spPr>
          <a:xfrm rot="16200000">
            <a:off x="1143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381000" y="838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1143000" y="838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Куб 5"/>
          <p:cNvSpPr/>
          <p:nvPr/>
        </p:nvSpPr>
        <p:spPr>
          <a:xfrm>
            <a:off x="1981200" y="838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38100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30480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38100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Куб 10"/>
          <p:cNvSpPr/>
          <p:nvPr/>
        </p:nvSpPr>
        <p:spPr>
          <a:xfrm>
            <a:off x="45720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Куб 11"/>
          <p:cNvSpPr/>
          <p:nvPr/>
        </p:nvSpPr>
        <p:spPr>
          <a:xfrm>
            <a:off x="5943600" y="914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705600" y="685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уб 13"/>
          <p:cNvSpPr/>
          <p:nvPr/>
        </p:nvSpPr>
        <p:spPr>
          <a:xfrm>
            <a:off x="6705600" y="914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Куб 14"/>
          <p:cNvSpPr/>
          <p:nvPr/>
        </p:nvSpPr>
        <p:spPr>
          <a:xfrm>
            <a:off x="7467600" y="914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 rot="16200000">
            <a:off x="1143000" y="37338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Куб 16"/>
          <p:cNvSpPr/>
          <p:nvPr/>
        </p:nvSpPr>
        <p:spPr>
          <a:xfrm>
            <a:off x="3810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11430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Куб 18"/>
          <p:cNvSpPr/>
          <p:nvPr/>
        </p:nvSpPr>
        <p:spPr>
          <a:xfrm>
            <a:off x="19050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Левая фигурная скобка 19"/>
          <p:cNvSpPr/>
          <p:nvPr/>
        </p:nvSpPr>
        <p:spPr>
          <a:xfrm rot="16200000">
            <a:off x="39624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Куб 20"/>
          <p:cNvSpPr/>
          <p:nvPr/>
        </p:nvSpPr>
        <p:spPr>
          <a:xfrm>
            <a:off x="3124200" y="39624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Куб 21"/>
          <p:cNvSpPr/>
          <p:nvPr/>
        </p:nvSpPr>
        <p:spPr>
          <a:xfrm>
            <a:off x="3962400" y="39624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Куб 22"/>
          <p:cNvSpPr/>
          <p:nvPr/>
        </p:nvSpPr>
        <p:spPr>
          <a:xfrm>
            <a:off x="4724400" y="39624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Левая фигурная скобка 23">
            <a:hlinkClick r:id="rId2" action="ppaction://hlinksldjump"/>
          </p:cNvPr>
          <p:cNvSpPr/>
          <p:nvPr/>
        </p:nvSpPr>
        <p:spPr>
          <a:xfrm rot="16200000">
            <a:off x="6781800" y="3657600"/>
            <a:ext cx="685800" cy="25146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Куб 24"/>
          <p:cNvSpPr/>
          <p:nvPr/>
        </p:nvSpPr>
        <p:spPr>
          <a:xfrm>
            <a:off x="6019800" y="3886200"/>
            <a:ext cx="609600" cy="685800"/>
          </a:xfrm>
          <a:prstGeom prst="cub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6781800" y="3886200"/>
            <a:ext cx="609600" cy="685800"/>
          </a:xfrm>
          <a:prstGeom prst="cub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Куб 26"/>
          <p:cNvSpPr/>
          <p:nvPr/>
        </p:nvSpPr>
        <p:spPr>
          <a:xfrm>
            <a:off x="7543800" y="3886200"/>
            <a:ext cx="609600" cy="685800"/>
          </a:xfrm>
          <a:prstGeom prst="cub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228600"/>
            <a:ext cx="8610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В мешке 50 деталей, из них 5 окрашено. Наугад вынимают одну деталь. Найти вероятность того, что данная деталь окрашена.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09600" y="1066800"/>
            <a:ext cx="7924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Сколько всего возможно результатов опыта? Сколько можно вынуть деталей и окрашенных, и неокрашенных?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971800" y="1981200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  <a:cs typeface="Times New Roman" pitchFamily="18" charset="0"/>
              </a:rPr>
              <a:t>n=50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0" y="2438400"/>
            <a:ext cx="7696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Из них можно вынуть только 5 окрашенных деталей, поэтому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352800" y="2971800"/>
            <a:ext cx="182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i="1">
                <a:latin typeface="Times New Roman" pitchFamily="18" charset="0"/>
                <a:cs typeface="Times New Roman" pitchFamily="18" charset="0"/>
              </a:rPr>
              <a:t>m=5</a:t>
            </a:r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85800" y="3581400"/>
            <a:ext cx="3657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Таким образом, получаем: </a:t>
            </a: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3124200" y="3962400"/>
          <a:ext cx="3048000" cy="762000"/>
        </p:xfrm>
        <a:graphic>
          <a:graphicData uri="http://schemas.openxmlformats.org/presentationml/2006/ole">
            <p:oleObj spid="_x0000_s24584" name="Формула" r:id="rId3" imgW="1562100" imgH="393700" progId="Equation.3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90600" y="5105400"/>
            <a:ext cx="335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Ответ:     0,1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4800" y="304800"/>
            <a:ext cx="8610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9.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Из урны, в которой находится 4 белых, 9 чёрных и 7 красных шаров, наугад вынимают один шар. Какова вероятность событий: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появление белого шара;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появление чёрного шара;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появление красного шара; 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- появление зелёного шара?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1000" y="1600200"/>
            <a:ext cx="807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Количество всех возможных результатов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n=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+9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+7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=2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Опытов, в результате которых может быть вынут белый шар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4.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2336800" y="2895600"/>
          <a:ext cx="2933700" cy="609600"/>
        </p:xfrm>
        <a:graphic>
          <a:graphicData uri="http://schemas.openxmlformats.org/presentationml/2006/ole">
            <p:oleObj spid="_x0000_s25604" name="Формула" r:id="rId3" imgW="1497950" imgH="393529" progId="Equation.3">
              <p:embed/>
            </p:oleObj>
          </a:graphicData>
        </a:graphic>
      </p:graphicFrame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28600" y="3581400"/>
            <a:ext cx="8001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Опытов, в результате которых может быть вынут черный шар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9.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2763838" y="3962400"/>
          <a:ext cx="2435225" cy="609600"/>
        </p:xfrm>
        <a:graphic>
          <a:graphicData uri="http://schemas.openxmlformats.org/presentationml/2006/ole">
            <p:oleObj spid="_x0000_s25606" name="Формула" r:id="rId4" imgW="1244600" imgH="393700" progId="Equation.3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304800" y="4572000"/>
            <a:ext cx="8534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Опытов, в результате которых может быть вынут красный шар </a:t>
            </a:r>
            <a:r>
              <a:rPr lang="en-US" sz="2000" i="1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7.</a:t>
            </a:r>
            <a:endParaRPr lang="en-US" sz="2000" i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884488" y="5029200"/>
          <a:ext cx="2459037" cy="609600"/>
        </p:xfrm>
        <a:graphic>
          <a:graphicData uri="http://schemas.openxmlformats.org/presentationml/2006/ole">
            <p:oleObj spid="_x0000_s25608" name="Формула" r:id="rId5" imgW="1256755" imgH="393529" progId="Equation.3">
              <p:embed/>
            </p:oleObj>
          </a:graphicData>
        </a:graphic>
      </p:graphicFrame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381000" y="556260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Опытов, в результате которых может быть вынут зеленый шар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P(D)=0</a:t>
            </a:r>
            <a:r>
              <a:rPr lang="ru-RU" i="1">
                <a:latin typeface="Times New Roman" pitchFamily="18" charset="0"/>
                <a:cs typeface="Times New Roman" pitchFamily="18" charset="0"/>
              </a:rPr>
              <a:t>.</a:t>
            </a:r>
            <a:endParaRPr lang="en-US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533400" y="6172200"/>
            <a:ext cx="5181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600200" y="5943600"/>
          <a:ext cx="1524000" cy="685800"/>
        </p:xfrm>
        <a:graphic>
          <a:graphicData uri="http://schemas.openxmlformats.org/presentationml/2006/ole">
            <p:oleObj spid="_x0000_s25611" name="Формула" r:id="rId6" imgW="12954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09600" y="228600"/>
            <a:ext cx="80010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Две грани симметричного кубика окрашены в синий цвет, три – в зелёный,  и одна – в красный. Кубик подбрасывают один раз. Какова вероятность того, что верхняя грань кубика окажется зелёной?</a:t>
            </a:r>
          </a:p>
          <a:p>
            <a:endParaRPr lang="ru-RU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85800" y="1828800"/>
            <a:ext cx="78486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Сколько всего возможно результатов опыта?</a:t>
            </a:r>
            <a:endParaRPr lang="ru-RU" sz="240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04800" y="2667000"/>
            <a:ext cx="8839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  <a:cs typeface="Times New Roman" pitchFamily="18" charset="0"/>
              </a:rPr>
              <a:t>У кубика всего 6 граней, поэтому возможно 6 результатов опыта: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n=6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3505200"/>
            <a:ext cx="7924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Как найти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Для этого нужно посчитать грани кубика, интересующего нас цвета, т.е.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m=3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4343400"/>
            <a:ext cx="838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 вероятность того, что верхняя грань кубика окажется зеленой будет равна: 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2895600" y="5257800"/>
          <a:ext cx="3048000" cy="838200"/>
        </p:xfrm>
        <a:graphic>
          <a:graphicData uri="http://schemas.openxmlformats.org/presentationml/2006/ole">
            <p:oleObj spid="_x0000_s26631" name="Формула" r:id="rId3" imgW="1435100" imgH="393700" progId="Equation.3">
              <p:embed/>
            </p:oleObj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85800" y="624840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 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0,5</a:t>
            </a:r>
          </a:p>
        </p:txBody>
      </p:sp>
      <p:pic>
        <p:nvPicPr>
          <p:cNvPr id="9" name="Рисунок 8" descr="untitled.bmp"/>
          <p:cNvPicPr>
            <a:picLocks noChangeAspect="1"/>
          </p:cNvPicPr>
          <p:nvPr/>
        </p:nvPicPr>
        <p:blipFill>
          <a:blip r:embed="rId4" cstate="print"/>
          <a:srcRect l="24667" t="8492" r="19333" b="8492"/>
          <a:stretch>
            <a:fillRect/>
          </a:stretch>
        </p:blipFill>
        <p:spPr bwMode="auto">
          <a:xfrm>
            <a:off x="6781800" y="5181600"/>
            <a:ext cx="1600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" y="2274888"/>
            <a:ext cx="8153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Цифры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1,2,3,…, 9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выписанные на отдельные карточки, складывают в ящик и тщательно перемешивают. Наугад вынимают одну карточку. Найти вероятность того, что число, написанное на этой карточке: а) чётное; б) нечётное; в) однозначное; г) двухзначное.</a:t>
            </a:r>
          </a:p>
          <a:p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7651" name="Объект 7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27651" name="Формула" r:id="rId3" imgW="114151" imgH="21561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228600"/>
            <a:ext cx="8229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 u="sng">
                <a:latin typeface="Times New Roman" pitchFamily="18" charset="0"/>
                <a:cs typeface="Times New Roman" pitchFamily="18" charset="0"/>
              </a:rPr>
              <a:t>Решение:</a:t>
            </a:r>
          </a:p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Общее количество опытов – это количество карточек, которые будут сделаны по условию задачи: </a:t>
            </a:r>
          </a:p>
          <a:p>
            <a:endParaRPr lang="ru-RU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943600" y="990600"/>
            <a:ext cx="762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n=9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5240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а) Чётные числа от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2, 4, 6, 8 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29200" y="1524000"/>
            <a:ext cx="152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04800" y="2133600"/>
            <a:ext cx="1981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Тогда, </a:t>
            </a:r>
          </a:p>
        </p:txBody>
      </p:sp>
      <p:graphicFrame>
        <p:nvGraphicFramePr>
          <p:cNvPr id="58370" name="Object 2"/>
          <p:cNvGraphicFramePr>
            <a:graphicFrameLocks noChangeAspect="1"/>
          </p:cNvGraphicFramePr>
          <p:nvPr/>
        </p:nvGraphicFramePr>
        <p:xfrm>
          <a:off x="1219200" y="2133600"/>
          <a:ext cx="2287588" cy="609600"/>
        </p:xfrm>
        <a:graphic>
          <a:graphicData uri="http://schemas.openxmlformats.org/presentationml/2006/ole">
            <p:oleObj spid="_x0000_s28679" name="Формула" r:id="rId3" imgW="1167893" imgH="393529" progId="Equation.3">
              <p:embed/>
            </p:oleObj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2590800"/>
            <a:ext cx="5257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б) Нечётные числа − 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1, 3, 5, 7, 9,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0" y="25908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m=5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257800" y="2590800"/>
            <a:ext cx="1295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Тогда,</a:t>
            </a:r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248400" y="2514600"/>
          <a:ext cx="2287588" cy="609600"/>
        </p:xfrm>
        <a:graphic>
          <a:graphicData uri="http://schemas.openxmlformats.org/presentationml/2006/ole">
            <p:oleObj spid="_x0000_s28683" name="Формула" r:id="rId4" imgW="1167893" imgH="393529" progId="Equation.3">
              <p:embed/>
            </p:oleObj>
          </a:graphicData>
        </a:graphic>
      </p:graphicFrame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0" y="3124200"/>
            <a:ext cx="9144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в) Все числа от1 до 9 однозначные, т.к. состоят из одного знака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0" y="3733800"/>
            <a:ext cx="91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 New Roman" pitchFamily="18" charset="0"/>
                <a:cs typeface="Times New Roman" pitchFamily="18" charset="0"/>
              </a:rPr>
              <a:t>m=9,</a:t>
            </a:r>
            <a:endParaRPr lang="ru-RU" sz="2400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762000" y="3733800"/>
            <a:ext cx="950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тогда,</a:t>
            </a:r>
            <a:endParaRPr lang="ru-RU" sz="240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/>
        </p:nvGraphicFramePr>
        <p:xfrm>
          <a:off x="1752600" y="3657600"/>
          <a:ext cx="2287588" cy="609600"/>
        </p:xfrm>
        <a:graphic>
          <a:graphicData uri="http://schemas.openxmlformats.org/presentationml/2006/ole">
            <p:oleObj spid="_x0000_s28687" name="Формула" r:id="rId5" imgW="1167893" imgH="393529" progId="Equation.3">
              <p:embed/>
            </p:oleObj>
          </a:graphicData>
        </a:graphic>
      </p:graphicFrame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2400" y="4262438"/>
            <a:ext cx="82296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г) Соответственно, двухзначных чисел среди них нет и </a:t>
            </a:r>
            <a:r>
              <a:rPr lang="en-US" sz="2400" i="1">
                <a:latin typeface="Times New Roman" pitchFamily="18" charset="0"/>
                <a:cs typeface="Times New Roman" pitchFamily="18" charset="0"/>
              </a:rPr>
              <a:t>m=0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и</a:t>
            </a:r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04800" y="4800600"/>
          <a:ext cx="2784475" cy="609600"/>
        </p:xfrm>
        <a:graphic>
          <a:graphicData uri="http://schemas.openxmlformats.org/presentationml/2006/ole">
            <p:oleObj spid="_x0000_s28689" name="Формула" r:id="rId6" imgW="1422400" imgH="393700" progId="Equation.3">
              <p:embed/>
            </p:oleObj>
          </a:graphicData>
        </a:graphic>
      </p:graphicFrame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5791200"/>
            <a:ext cx="1143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Ответ: </a:t>
            </a:r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501775" y="5702300"/>
          <a:ext cx="1493838" cy="698500"/>
        </p:xfrm>
        <a:graphic>
          <a:graphicData uri="http://schemas.openxmlformats.org/presentationml/2006/ole">
            <p:oleObj spid="_x0000_s28691" name="Формула" r:id="rId7" imgW="1244600" imgH="3937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8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914400"/>
            <a:ext cx="8153400" cy="48625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bg1"/>
                </a:solidFill>
                <a:latin typeface="Segoe Script" pitchFamily="34" charset="0"/>
                <a:cs typeface="Times New Roman" pitchFamily="18" charset="0"/>
              </a:rPr>
              <a:t>Дома: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Монета бросается 3 раза подряд. Найти вероятность событий: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число выпадений герба больше числа выпадений решки;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выпадает два герба;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результаты всех бросаний одинаковы.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 урны, в которой находится 3 белых, 4 чёрных и 5 красных шаров, наудачу вынимается один шар. Какова вероятность событий: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белого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– появление чёрного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жёлтого шара; </a:t>
            </a: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появление красного шара.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2514600"/>
            <a:ext cx="8501045" cy="156966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Script" pitchFamily="34" charset="0"/>
              </a:rPr>
              <a:t>Спасибо</a:t>
            </a: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 </a:t>
            </a: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Script" pitchFamily="34" charset="0"/>
              </a:rPr>
              <a:t>за внимание!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Segoe Script" pitchFamily="34" charset="0"/>
              </a:rPr>
              <a:t>До свидания!</a:t>
            </a:r>
            <a:endParaRPr lang="ru-RU" sz="4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1524000"/>
          <a:ext cx="8305800" cy="1962912"/>
        </p:xfrm>
        <a:graphic>
          <a:graphicData uri="http://schemas.openxmlformats.org/drawingml/2006/table">
            <a:tbl>
              <a:tblPr/>
              <a:tblGrid>
                <a:gridCol w="2362199"/>
                <a:gridCol w="594360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2800" i="1" baseline="-250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Под </a:t>
                      </a: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случайным событием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понимается всякое явление, о котором имеет смысл говорить, что оно происходит или не происходит.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01" name="Rectangle 1"/>
          <p:cNvSpPr>
            <a:spLocks noChangeArrowheads="1"/>
          </p:cNvSpPr>
          <p:nvPr/>
        </p:nvSpPr>
        <p:spPr bwMode="auto">
          <a:xfrm>
            <a:off x="228600" y="5791200"/>
            <a:ext cx="8716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Событиями являются результаты различных опытов, измерений, наблюдений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102" name="Рисунок 4" descr="buch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0"/>
            <a:ext cx="9144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28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Примеры:</a:t>
            </a:r>
          </a:p>
          <a:p>
            <a:endParaRPr lang="ru-RU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 typeface="Calibri" pitchFamily="34" charset="0"/>
              <a:buAutoNum type="arabicParenR"/>
            </a:pPr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ящика с разноцветными шарами наугад вынимают черный шар.</a:t>
            </a:r>
            <a:endParaRPr lang="ru-RU" sz="2800">
              <a:latin typeface="Arial" pitchFamily="34" charset="0"/>
            </a:endParaRPr>
          </a:p>
          <a:p>
            <a:pPr eaLnBrk="0" hangingPunct="0">
              <a:buFont typeface="Calibri" pitchFamily="34" charset="0"/>
              <a:buAutoNum type="arabicParenR"/>
            </a:pPr>
            <a:r>
              <a:rPr lang="ru-RU" sz="2800">
                <a:latin typeface="Times New Roman" pitchFamily="18" charset="0"/>
                <a:ea typeface="Calibri" pitchFamily="34" charset="0"/>
                <a:cs typeface="Calibri" pitchFamily="34" charset="0"/>
              </a:rPr>
              <a:t>При бросании игральной кости выпала цифра 7.</a:t>
            </a:r>
            <a:endParaRPr lang="ru-RU" sz="2800">
              <a:latin typeface="Arial" pitchFamily="34" charset="0"/>
            </a:endParaRPr>
          </a:p>
          <a:p>
            <a:pPr eaLnBrk="0" hangingPunct="0">
              <a:buFont typeface="Calibri" pitchFamily="34" charset="0"/>
              <a:buAutoNum type="arabicParenR"/>
            </a:pPr>
            <a:r>
              <a:rPr lang="ru-RU" sz="2800">
                <a:latin typeface="Times New Roman" pitchFamily="18" charset="0"/>
                <a:ea typeface="Calibri" pitchFamily="34" charset="0"/>
                <a:cs typeface="Calibri" pitchFamily="34" charset="0"/>
              </a:rPr>
              <a:t>При телефонном вызове абонент оказался занят.</a:t>
            </a:r>
            <a:endParaRPr lang="ru-RU" sz="2800">
              <a:latin typeface="Arial" pitchFamily="34" charset="0"/>
            </a:endParaRPr>
          </a:p>
          <a:p>
            <a:pPr eaLnBrk="0" hangingPunct="0">
              <a:buFont typeface="Calibri" pitchFamily="34" charset="0"/>
              <a:buAutoNum type="arabicParenR"/>
            </a:pPr>
            <a:r>
              <a:rPr lang="ru-RU" sz="2800">
                <a:latin typeface="Times New Roman" pitchFamily="18" charset="0"/>
                <a:ea typeface="Calibri" pitchFamily="34" charset="0"/>
                <a:cs typeface="Calibri" pitchFamily="34" charset="0"/>
              </a:rPr>
              <a:t>Вы вытащили черный шар.</a:t>
            </a:r>
            <a:endParaRPr lang="ru-RU" sz="2800">
              <a:latin typeface="Arial" pitchFamily="34" charset="0"/>
            </a:endParaRPr>
          </a:p>
        </p:txBody>
      </p:sp>
      <p:pic>
        <p:nvPicPr>
          <p:cNvPr id="5123" name="Рисунок 2" descr="buch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04800" y="762000"/>
          <a:ext cx="8305799" cy="3925824"/>
        </p:xfrm>
        <a:graphic>
          <a:graphicData uri="http://schemas.openxmlformats.org/drawingml/2006/table">
            <a:tbl>
              <a:tblPr/>
              <a:tblGrid>
                <a:gridCol w="2382570"/>
                <a:gridCol w="592322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2800" i="1" baseline="-250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Достоверным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назовем событие которое обязательно произойдет при выполнении определенного количества условий(4 пример).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ru-RU" sz="2800" i="1" baseline="-250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ru-RU" sz="2800" i="1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Невозможным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назовем событие которое не происходит при выполнении определенного количества условий(2 пример).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151" name="Rectangle 1"/>
          <p:cNvSpPr>
            <a:spLocks noChangeArrowheads="1"/>
          </p:cNvSpPr>
          <p:nvPr/>
        </p:nvSpPr>
        <p:spPr bwMode="auto">
          <a:xfrm>
            <a:off x="304800" y="5486400"/>
            <a:ext cx="8580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Случайные события обозначаются большими латинскими буквами </a:t>
            </a:r>
            <a:r>
              <a:rPr 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</a:t>
            </a:r>
            <a:r>
              <a:rPr 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en-US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lang="ru-RU" sz="2000" b="1" i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2000" b="1" i="1">
                <a:ea typeface="Calibri" pitchFamily="34" charset="0"/>
                <a:cs typeface="Times New Roman" pitchFamily="18" charset="0"/>
              </a:rPr>
              <a:t>…</a:t>
            </a:r>
            <a:endParaRPr lang="ru-RU" sz="20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152" name="Рисунок 3" descr="buch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57200" y="1524000"/>
          <a:ext cx="8110026" cy="3276600"/>
        </p:xfrm>
        <a:graphic>
          <a:graphicData uri="http://schemas.openxmlformats.org/drawingml/2006/table">
            <a:tbl>
              <a:tblPr/>
              <a:tblGrid>
                <a:gridCol w="2382139"/>
                <a:gridCol w="5727887"/>
              </a:tblGrid>
              <a:tr h="3276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Определение</a:t>
                      </a:r>
                      <a:r>
                        <a:rPr lang="en-US" sz="2800" i="1" baseline="-250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ru-RU" sz="2800" i="1" dirty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Два события называются </a:t>
                      </a: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несовместными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, если появление одного из них исключает появление другого. В противном случае события называются 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  <a:sym typeface="Symbol"/>
                        </a:rPr>
                        <a:t>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2800" b="1" i="1" dirty="0">
                          <a:latin typeface="Times New Roman"/>
                          <a:ea typeface="Calibri"/>
                          <a:cs typeface="Times New Roman"/>
                        </a:rPr>
                        <a:t>совместными.</a:t>
                      </a:r>
                      <a:r>
                        <a:rPr lang="ru-RU" sz="28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2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3" name="Рисунок 2" descr="buch-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393700"/>
            <a:ext cx="8686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u="sng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Примеры:</a:t>
            </a:r>
          </a:p>
          <a:p>
            <a:r>
              <a:rPr lang="ru-RU" sz="28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1) При подбрасывании монеты появление цифры исключает одновременное появление герба:</a:t>
            </a:r>
            <a:endParaRPr lang="ru-RU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280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3057525"/>
            <a:ext cx="7772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2) Есть билет лотереи «Русское лото»:</a:t>
            </a:r>
          </a:p>
        </p:txBody>
      </p:sp>
      <p:grpSp>
        <p:nvGrpSpPr>
          <p:cNvPr id="8196" name="Группа 10"/>
          <p:cNvGrpSpPr>
            <a:grpSpLocks/>
          </p:cNvGrpSpPr>
          <p:nvPr/>
        </p:nvGrpSpPr>
        <p:grpSpPr bwMode="auto">
          <a:xfrm>
            <a:off x="990600" y="1981200"/>
            <a:ext cx="6934200" cy="2743200"/>
            <a:chOff x="990600" y="1524000"/>
            <a:chExt cx="6934200" cy="2743200"/>
          </a:xfrm>
        </p:grpSpPr>
        <p:graphicFrame>
          <p:nvGraphicFramePr>
            <p:cNvPr id="8199" name="Объект 7"/>
            <p:cNvGraphicFramePr>
              <a:graphicFrameLocks noChangeAspect="1"/>
            </p:cNvGraphicFramePr>
            <p:nvPr/>
          </p:nvGraphicFramePr>
          <p:xfrm>
            <a:off x="990600" y="1524000"/>
            <a:ext cx="6629400" cy="1143000"/>
          </p:xfrm>
          <a:graphic>
            <a:graphicData uri="http://schemas.openxmlformats.org/presentationml/2006/ole">
              <p:oleObj spid="_x0000_s8199" name="Формула" r:id="rId3" imgW="3657600" imgH="635000" progId="Equation.3">
                <p:embed/>
              </p:oleObj>
            </a:graphicData>
          </a:graphic>
        </p:graphicFrame>
        <p:graphicFrame>
          <p:nvGraphicFramePr>
            <p:cNvPr id="8200" name="Объект 9"/>
            <p:cNvGraphicFramePr>
              <a:graphicFrameLocks noChangeAspect="1"/>
            </p:cNvGraphicFramePr>
            <p:nvPr/>
          </p:nvGraphicFramePr>
          <p:xfrm>
            <a:off x="990600" y="3111500"/>
            <a:ext cx="6934200" cy="1155700"/>
          </p:xfrm>
          <a:graphic>
            <a:graphicData uri="http://schemas.openxmlformats.org/presentationml/2006/ole">
              <p:oleObj spid="_x0000_s8200" name="Формула" r:id="rId4" imgW="3886200" imgH="635000" progId="Equation.3">
                <p:embed/>
              </p:oleObj>
            </a:graphicData>
          </a:graphic>
        </p:graphicFrame>
      </p:grpSp>
      <p:pic>
        <p:nvPicPr>
          <p:cNvPr id="8197" name="Рисунок 6" descr="buch-1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7600" y="0"/>
            <a:ext cx="100012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8" descr="s08143.jpg"/>
          <p:cNvPicPr>
            <a:picLocks noChangeAspect="1"/>
          </p:cNvPicPr>
          <p:nvPr/>
        </p:nvPicPr>
        <p:blipFill>
          <a:blip r:embed="rId6" cstate="print"/>
          <a:srcRect l="32001" t="3999" b="6000"/>
          <a:stretch>
            <a:fillRect/>
          </a:stretch>
        </p:blipFill>
        <p:spPr bwMode="auto">
          <a:xfrm>
            <a:off x="6934200" y="4267200"/>
            <a:ext cx="2209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9"/>
          <p:cNvGrpSpPr>
            <a:grpSpLocks/>
          </p:cNvGrpSpPr>
          <p:nvPr/>
        </p:nvGrpSpPr>
        <p:grpSpPr bwMode="auto">
          <a:xfrm>
            <a:off x="381000" y="304800"/>
            <a:ext cx="8229600" cy="5540375"/>
            <a:chOff x="381000" y="304800"/>
            <a:chExt cx="8229600" cy="5539978"/>
          </a:xfrm>
        </p:grpSpPr>
        <p:sp>
          <p:nvSpPr>
            <p:cNvPr id="9221" name="TextBox 6"/>
            <p:cNvSpPr txBox="1">
              <a:spLocks noChangeArrowheads="1"/>
            </p:cNvSpPr>
            <p:nvPr/>
          </p:nvSpPr>
          <p:spPr bwMode="auto">
            <a:xfrm>
              <a:off x="381000" y="304800"/>
              <a:ext cx="8229600" cy="55399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Оказывается, что при многократном  повторении опыта частота события принимает значения, близкие к некоторому постоянному числу. Например, при многократном бросании игральной кости частота выпадения каждого из чисел очков от 1 до 6 колеблется около числа </a:t>
              </a:r>
            </a:p>
            <a:p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Многократно проводились опыты бросания однородной монеты, в которых подсчитывали число появления «герба», и каждый раз, когда число опытов достаточно велико, частота события «выпадения герба» незначительно отличалась от  для наглядности рассмотрим таблицу результатов, полученных в 18 веке французским естествоиспытателем 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Жоржем Луи Леклерк Бюффоном</a:t>
              </a:r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(1707 – 1788) и в начале 20 века – английским статистиком </a:t>
              </a:r>
              <a:r>
                <a:rPr lang="ru-RU" sz="2400" i="1">
                  <a:latin typeface="Times New Roman" pitchFamily="18" charset="0"/>
                  <a:cs typeface="Times New Roman" pitchFamily="18" charset="0"/>
                </a:rPr>
                <a:t>Карлом Пирсоном</a:t>
              </a:r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(1857 </a:t>
              </a:r>
              <a:r>
                <a:rPr lang="ru-RU"/>
                <a:t>– </a:t>
              </a:r>
              <a:r>
                <a:rPr lang="ru-RU" sz="2400">
                  <a:latin typeface="Times New Roman" pitchFamily="18" charset="0"/>
                  <a:cs typeface="Times New Roman" pitchFamily="18" charset="0"/>
                </a:rPr>
                <a:t>1936).</a:t>
              </a:r>
            </a:p>
            <a:p>
              <a:endParaRPr lang="ru-RU"/>
            </a:p>
          </p:txBody>
        </p:sp>
        <p:graphicFrame>
          <p:nvGraphicFramePr>
            <p:cNvPr id="9222" name="Объект 7"/>
            <p:cNvGraphicFramePr>
              <a:graphicFrameLocks noChangeAspect="1"/>
            </p:cNvGraphicFramePr>
            <p:nvPr/>
          </p:nvGraphicFramePr>
          <p:xfrm>
            <a:off x="4800600" y="1752600"/>
            <a:ext cx="304800" cy="609600"/>
          </p:xfrm>
          <a:graphic>
            <a:graphicData uri="http://schemas.openxmlformats.org/presentationml/2006/ole">
              <p:oleObj spid="_x0000_s9222" name="Формула" r:id="rId3" imgW="152334" imgH="393529" progId="Equation.3">
                <p:embed/>
              </p:oleObj>
            </a:graphicData>
          </a:graphic>
        </p:graphicFrame>
        <p:graphicFrame>
          <p:nvGraphicFramePr>
            <p:cNvPr id="9223" name="Объект 8"/>
            <p:cNvGraphicFramePr>
              <a:graphicFrameLocks noChangeAspect="1"/>
            </p:cNvGraphicFramePr>
            <p:nvPr/>
          </p:nvGraphicFramePr>
          <p:xfrm>
            <a:off x="8077200" y="3200400"/>
            <a:ext cx="228600" cy="546100"/>
          </p:xfrm>
          <a:graphic>
            <a:graphicData uri="http://schemas.openxmlformats.org/presentationml/2006/ole">
              <p:oleObj spid="_x0000_s9223" name="Формула" r:id="rId4" imgW="152334" imgH="393529" progId="Equation.3">
                <p:embed/>
              </p:oleObj>
            </a:graphicData>
          </a:graphic>
        </p:graphicFrame>
      </p:grpSp>
      <p:pic>
        <p:nvPicPr>
          <p:cNvPr id="6" name="Рисунок 5" descr="buff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19400" y="5181600"/>
            <a:ext cx="1447800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ирсон.jpg"/>
          <p:cNvPicPr>
            <a:picLocks noChangeAspect="1"/>
          </p:cNvPicPr>
          <p:nvPr/>
        </p:nvPicPr>
        <p:blipFill>
          <a:blip r:embed="rId6" cstate="print"/>
          <a:srcRect r="14228" b="13190"/>
          <a:stretch>
            <a:fillRect/>
          </a:stretch>
        </p:blipFill>
        <p:spPr>
          <a:xfrm>
            <a:off x="4953000" y="5181600"/>
            <a:ext cx="1476375" cy="16764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28600" y="762000"/>
          <a:ext cx="8610600" cy="4025901"/>
        </p:xfrm>
        <a:graphic>
          <a:graphicData uri="http://schemas.openxmlformats.org/drawingml/2006/table">
            <a:tbl>
              <a:tblPr/>
              <a:tblGrid>
                <a:gridCol w="2514600"/>
                <a:gridCol w="1790700"/>
                <a:gridCol w="2152650"/>
                <a:gridCol w="2152650"/>
              </a:tblGrid>
              <a:tr h="212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Экспериментатор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бросаний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выпадений герба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Частота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Ж. Бюффон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4040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2048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0,5080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6014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0,5016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9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К. Пирсон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24000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12012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0,5006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269" name="Рисунок 2" descr="26497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5029200"/>
            <a:ext cx="1981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1441</Words>
  <Application>Microsoft Office PowerPoint</Application>
  <PresentationFormat>Экран (4:3)</PresentationFormat>
  <Paragraphs>196</Paragraphs>
  <Slides>29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Calibri</vt:lpstr>
      <vt:lpstr>Arial</vt:lpstr>
      <vt:lpstr>Segoe Script</vt:lpstr>
      <vt:lpstr>Arial Black</vt:lpstr>
      <vt:lpstr>Times New Roman</vt:lpstr>
      <vt:lpstr>Symbol</vt:lpstr>
      <vt:lpstr>Office Theme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теории вероятности</dc:title>
  <dc:creator>Екатерина Ивановна</dc:creator>
  <cp:lastModifiedBy>Ольга Ивановна</cp:lastModifiedBy>
  <cp:revision>31</cp:revision>
  <dcterms:created xsi:type="dcterms:W3CDTF">2009-03-27T16:03:17Z</dcterms:created>
  <dcterms:modified xsi:type="dcterms:W3CDTF">2013-03-23T06:24:34Z</dcterms:modified>
</cp:coreProperties>
</file>