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6" r:id="rId13"/>
    <p:sldId id="267" r:id="rId14"/>
    <p:sldId id="268" r:id="rId1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1pPr>
    <a:lvl2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2pPr>
    <a:lvl3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3pPr>
    <a:lvl4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4pPr>
    <a:lvl5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5pPr>
    <a:lvl6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6pPr>
    <a:lvl7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7pPr>
    <a:lvl8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8pPr>
    <a:lvl9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venir Next Medium"/>
          <a:ea typeface="Avenir Next Medium"/>
          <a:cs typeface="Avenir Next Medium"/>
        </a:font>
        <a:schemeClr val="accent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1">
              <a:hueOff val="178262"/>
              <a:satOff val="-8651"/>
              <a:lumOff val="-7254"/>
              <a:alpha val="29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6">
              <a:alpha val="25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01D73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-239254"/>
              <a:lumOff val="-1399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EB9B">
              <a:alpha val="26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889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47882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>
              <a:alpha val="75000"/>
            </a:srgbClr>
          </a:solidFill>
        </a:fill>
      </a:tcStyle>
    </a:wholeTbl>
    <a:band2H>
      <a:tcTxStyle/>
      <a:tcStyle>
        <a:tcBdr/>
        <a:fill>
          <a:solidFill>
            <a:srgbClr val="686A6A">
              <a:alpha val="85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222222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222222"/>
              </a:solidFill>
              <a:prstDash val="solid"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86A6A">
              <a:alpha val="85000"/>
            </a:srgbClr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22222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12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4" name="Shape 16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8194097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Заголовок и подзаголовок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Линия"/>
          <p:cNvSpPr/>
          <p:nvPr/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r>
              <a:t>Текст заголовка</a:t>
            </a:r>
          </a:p>
        </p:txBody>
      </p:sp>
      <p:sp>
        <p:nvSpPr>
          <p:cNvPr id="14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5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Текст"/>
          <p:cNvSpPr txBox="1">
            <a:spLocks noGrp="1"/>
          </p:cNvSpPr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Текст</a:t>
            </a:r>
          </a:p>
        </p:txBody>
      </p:sp>
      <p:sp>
        <p:nvSpPr>
          <p:cNvPr id="103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0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Фото — 3 шт.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6503154" y="0"/>
            <a:ext cx="6502401" cy="4864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2" name="Изображение"/>
          <p:cNvSpPr>
            <a:spLocks noGrp="1"/>
          </p:cNvSpPr>
          <p:nvPr>
            <p:ph type="pic" sz="half" idx="14"/>
          </p:nvPr>
        </p:nvSpPr>
        <p:spPr>
          <a:xfrm>
            <a:off x="6502400" y="4902200"/>
            <a:ext cx="6502400" cy="4864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3" name="Изображение"/>
          <p:cNvSpPr>
            <a:spLocks noGrp="1"/>
          </p:cNvSpPr>
          <p:nvPr>
            <p:ph type="pic" idx="15"/>
          </p:nvPr>
        </p:nvSpPr>
        <p:spPr>
          <a:xfrm>
            <a:off x="0" y="0"/>
            <a:ext cx="6468534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Прямоугольный комментарий"/>
          <p:cNvSpPr/>
          <p:nvPr/>
        </p:nvSpPr>
        <p:spPr>
          <a:xfrm>
            <a:off x="469900" y="2362200"/>
            <a:ext cx="12065000" cy="52292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24" y="0"/>
                </a:moveTo>
                <a:cubicBezTo>
                  <a:pt x="100" y="0"/>
                  <a:pt x="0" y="232"/>
                  <a:pt x="0" y="516"/>
                </a:cubicBezTo>
                <a:lnTo>
                  <a:pt x="0" y="18789"/>
                </a:lnTo>
                <a:cubicBezTo>
                  <a:pt x="0" y="19073"/>
                  <a:pt x="100" y="19305"/>
                  <a:pt x="224" y="19305"/>
                </a:cubicBezTo>
                <a:lnTo>
                  <a:pt x="17228" y="19305"/>
                </a:lnTo>
                <a:lnTo>
                  <a:pt x="17850" y="21600"/>
                </a:lnTo>
                <a:lnTo>
                  <a:pt x="18471" y="19305"/>
                </a:lnTo>
                <a:lnTo>
                  <a:pt x="21376" y="19305"/>
                </a:lnTo>
                <a:cubicBezTo>
                  <a:pt x="21500" y="19305"/>
                  <a:pt x="21600" y="19073"/>
                  <a:pt x="21600" y="18789"/>
                </a:cubicBezTo>
                <a:lnTo>
                  <a:pt x="21600" y="516"/>
                </a:lnTo>
                <a:cubicBezTo>
                  <a:pt x="21600" y="232"/>
                  <a:pt x="21500" y="0"/>
                  <a:pt x="21376" y="0"/>
                </a:cubicBezTo>
                <a:lnTo>
                  <a:pt x="224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280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pPr>
            <a:endParaRPr/>
          </a:p>
        </p:txBody>
      </p:sp>
      <p:sp>
        <p:nvSpPr>
          <p:cNvPr id="122" name="Введите цитату…"/>
          <p:cNvSpPr txBox="1">
            <a:spLocks noGrp="1"/>
          </p:cNvSpPr>
          <p:nvPr>
            <p:ph type="body" sz="quarter" idx="13"/>
          </p:nvPr>
        </p:nvSpPr>
        <p:spPr>
          <a:xfrm>
            <a:off x="889000" y="2908300"/>
            <a:ext cx="11226800" cy="1297944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940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r>
              <a:t>Введите цитату…</a:t>
            </a:r>
          </a:p>
        </p:txBody>
      </p:sp>
      <p:sp>
        <p:nvSpPr>
          <p:cNvPr id="123" name="Иван Арсентьев"/>
          <p:cNvSpPr txBox="1">
            <a:spLocks noGrp="1"/>
          </p:cNvSpPr>
          <p:nvPr>
            <p:ph type="body" sz="quarter" idx="14"/>
          </p:nvPr>
        </p:nvSpPr>
        <p:spPr>
          <a:xfrm>
            <a:off x="406400" y="7789333"/>
            <a:ext cx="12192000" cy="863604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r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6000"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r>
              <a:t>Иван Арсентьев</a:t>
            </a:r>
          </a:p>
        </p:txBody>
      </p:sp>
      <p:sp>
        <p:nvSpPr>
          <p:cNvPr id="124" name="Текст"/>
          <p:cNvSpPr txBox="1">
            <a:spLocks noGrp="1"/>
          </p:cNvSpPr>
          <p:nvPr>
            <p:ph type="body" sz="quarter" idx="15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Текст</a:t>
            </a:r>
          </a:p>
        </p:txBody>
      </p:sp>
      <p:sp>
        <p:nvSpPr>
          <p:cNvPr id="12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Цитата, альт.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Введите цитату…"/>
          <p:cNvSpPr txBox="1">
            <a:spLocks noGrp="1"/>
          </p:cNvSpPr>
          <p:nvPr>
            <p:ph type="body" sz="quarter" idx="13"/>
          </p:nvPr>
        </p:nvSpPr>
        <p:spPr>
          <a:xfrm>
            <a:off x="5892800" y="2641600"/>
            <a:ext cx="6705600" cy="25019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940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r>
              <a:t>Введите цитату…</a:t>
            </a:r>
          </a:p>
        </p:txBody>
      </p:sp>
      <p:sp>
        <p:nvSpPr>
          <p:cNvPr id="133" name="Изображение"/>
          <p:cNvSpPr>
            <a:spLocks noGrp="1"/>
          </p:cNvSpPr>
          <p:nvPr>
            <p:ph type="pic" idx="14"/>
          </p:nvPr>
        </p:nvSpPr>
        <p:spPr>
          <a:xfrm>
            <a:off x="0" y="0"/>
            <a:ext cx="5486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4" name="Иван Арсентьев"/>
          <p:cNvSpPr txBox="1">
            <a:spLocks noGrp="1"/>
          </p:cNvSpPr>
          <p:nvPr>
            <p:ph type="body" sz="quarter" idx="15"/>
          </p:nvPr>
        </p:nvSpPr>
        <p:spPr>
          <a:xfrm>
            <a:off x="5892800" y="7789333"/>
            <a:ext cx="6705600" cy="863604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defTabSz="457200">
              <a:spcBef>
                <a:spcPts val="0"/>
              </a:spcBef>
              <a:buClrTx/>
              <a:buSzTx/>
              <a:buFontTx/>
              <a:buNone/>
              <a:defRPr sz="6000">
                <a:solidFill>
                  <a:srgbClr val="232323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r>
              <a:t>Иван Арсентьев</a:t>
            </a:r>
          </a:p>
        </p:txBody>
      </p:sp>
      <p:sp>
        <p:nvSpPr>
          <p:cNvPr id="13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Фото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Изображение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Пустой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Пустой — альтернативны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Фото — горизонтально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Изображение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3" name="Линия"/>
          <p:cNvSpPr>
            <a:spLocks noGrp="1"/>
          </p:cNvSpPr>
          <p:nvPr>
            <p:ph type="body" sz="quarter" idx="14"/>
          </p:nvPr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ClrTx/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4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r>
              <a:t>Текст заголовка</a:t>
            </a:r>
          </a:p>
        </p:txBody>
      </p:sp>
      <p:sp>
        <p:nvSpPr>
          <p:cNvPr id="25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6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и подзаголовок, альт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Линия"/>
          <p:cNvSpPr/>
          <p:nvPr/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4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r>
              <a:t>Текст заголовка</a:t>
            </a:r>
          </a:p>
        </p:txBody>
      </p:sp>
      <p:sp>
        <p:nvSpPr>
          <p:cNvPr id="35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6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2161859" y="419100"/>
            <a:ext cx="406898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 — по центру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06400" y="4038600"/>
            <a:ext cx="12192000" cy="45212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r>
              <a:t>Текст заголовка</a:t>
            </a:r>
          </a:p>
        </p:txBody>
      </p:sp>
      <p:sp>
        <p:nvSpPr>
          <p:cNvPr id="4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Фото — вертикально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Линия"/>
          <p:cNvSpPr/>
          <p:nvPr/>
        </p:nvSpPr>
        <p:spPr>
          <a:xfrm flipV="1">
            <a:off x="5892800" y="6141012"/>
            <a:ext cx="6705600" cy="145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2" name="Изображение"/>
          <p:cNvSpPr>
            <a:spLocks noGrp="1"/>
          </p:cNvSpPr>
          <p:nvPr>
            <p:ph type="pic" idx="13"/>
          </p:nvPr>
        </p:nvSpPr>
        <p:spPr>
          <a:xfrm>
            <a:off x="0" y="0"/>
            <a:ext cx="5486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3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5892800" y="6426200"/>
            <a:ext cx="67056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r>
              <a:t>Текст заголовка</a:t>
            </a:r>
          </a:p>
        </p:txBody>
      </p:sp>
      <p:sp>
        <p:nvSpPr>
          <p:cNvPr id="54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5892800" y="4267200"/>
            <a:ext cx="67056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5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с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Текст"/>
          <p:cNvSpPr txBox="1">
            <a:spLocks noGrp="1"/>
          </p:cNvSpPr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Текст</a:t>
            </a:r>
          </a:p>
        </p:txBody>
      </p:sp>
      <p:sp>
        <p:nvSpPr>
          <p:cNvPr id="63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6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Текст"/>
          <p:cNvSpPr txBox="1">
            <a:spLocks noGrp="1"/>
          </p:cNvSpPr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Текст</a:t>
            </a:r>
          </a:p>
        </p:txBody>
      </p:sp>
      <p:sp>
        <p:nvSpPr>
          <p:cNvPr id="72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73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, альт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Текст"/>
          <p:cNvSpPr txBox="1">
            <a:spLocks noGrp="1"/>
          </p:cNvSpPr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Текст</a:t>
            </a:r>
          </a:p>
        </p:txBody>
      </p:sp>
      <p:sp>
        <p:nvSpPr>
          <p:cNvPr id="82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83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Текст"/>
          <p:cNvSpPr txBox="1">
            <a:spLocks noGrp="1"/>
          </p:cNvSpPr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Текст</a:t>
            </a:r>
          </a:p>
        </p:txBody>
      </p:sp>
      <p:sp>
        <p:nvSpPr>
          <p:cNvPr id="92" name="Изображение"/>
          <p:cNvSpPr>
            <a:spLocks noGrp="1"/>
          </p:cNvSpPr>
          <p:nvPr>
            <p:ph type="pic" sz="half" idx="14"/>
          </p:nvPr>
        </p:nvSpPr>
        <p:spPr>
          <a:xfrm>
            <a:off x="7112000" y="1536700"/>
            <a:ext cx="5486400" cy="7797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3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06400" y="1536700"/>
            <a:ext cx="6299200" cy="723900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94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406400" y="2743200"/>
            <a:ext cx="6299200" cy="610870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  <a:defRPr sz="2800"/>
            </a:lvl1pPr>
            <a:lvl2pPr>
              <a:buClr>
                <a:schemeClr val="accent1"/>
              </a:buClr>
              <a:buChar char="▸"/>
              <a:defRPr sz="2800"/>
            </a:lvl2pPr>
            <a:lvl3pPr>
              <a:buClr>
                <a:schemeClr val="accent1"/>
              </a:buClr>
              <a:buChar char="▸"/>
              <a:defRPr sz="2800"/>
            </a:lvl3pPr>
            <a:lvl4pPr>
              <a:buClr>
                <a:schemeClr val="accent1"/>
              </a:buClr>
              <a:buChar char="▸"/>
              <a:defRPr sz="2800"/>
            </a:lvl4pPr>
            <a:lvl5pPr>
              <a:buClr>
                <a:schemeClr val="accent1"/>
              </a:buClr>
              <a:buChar char="▸"/>
              <a:defRPr sz="2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Линия"/>
          <p:cNvSpPr/>
          <p:nvPr/>
        </p:nvSpPr>
        <p:spPr>
          <a:xfrm flipV="1">
            <a:off x="406400" y="993160"/>
            <a:ext cx="12192000" cy="263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06400" y="1536700"/>
            <a:ext cx="12192000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4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06400" y="2743200"/>
            <a:ext cx="12192000" cy="6108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2186622" y="431800"/>
            <a:ext cx="406897" cy="4572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lnSpc>
                <a:spcPct val="80000"/>
              </a:lnSpc>
              <a:spcBef>
                <a:spcPts val="0"/>
              </a:spcBef>
              <a:defRPr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ransition spd="med"/>
  <p:txStyles>
    <p:titleStyle>
      <a:lvl1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1pPr>
      <a:lvl2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2pPr>
      <a:lvl3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3pPr>
      <a:lvl4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4pPr>
      <a:lvl5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5pPr>
      <a:lvl6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6pPr>
      <a:lvl7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7pPr>
      <a:lvl8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8pPr>
      <a:lvl9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9pPr>
    </p:titleStyle>
    <p:bodyStyle>
      <a:lvl1pPr marL="444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1pPr>
      <a:lvl2pPr marL="889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2pPr>
      <a:lvl3pPr marL="1333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3pPr>
      <a:lvl4pPr marL="1778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4pPr>
      <a:lvl5pPr marL="2222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5pPr>
      <a:lvl6pPr marL="2667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6pPr>
      <a:lvl7pPr marL="3111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7pPr>
      <a:lvl8pPr marL="3556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8pPr>
      <a:lvl9pPr marL="4000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9pPr>
    </p:bodyStyle>
    <p:otherStyle>
      <a:lvl1pPr marL="0" marR="0" indent="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1pPr>
      <a:lvl2pPr marL="0" marR="0" indent="2286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2pPr>
      <a:lvl3pPr marL="0" marR="0" indent="4572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3pPr>
      <a:lvl4pPr marL="0" marR="0" indent="6858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4pPr>
      <a:lvl5pPr marL="0" marR="0" indent="9144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5pPr>
      <a:lvl6pPr marL="0" marR="0" indent="11430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6pPr>
      <a:lvl7pPr marL="0" marR="0" indent="13716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7pPr>
      <a:lvl8pPr marL="0" marR="0" indent="16002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8pPr>
      <a:lvl9pPr marL="0" marR="0" indent="18288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121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Предметная…"/>
          <p:cNvSpPr txBox="1">
            <a:spLocks noGrp="1"/>
          </p:cNvSpPr>
          <p:nvPr>
            <p:ph type="ctrTitle"/>
          </p:nvPr>
        </p:nvSpPr>
        <p:spPr>
          <a:xfrm>
            <a:off x="406400" y="929878"/>
            <a:ext cx="12192000" cy="8037513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350520">
              <a:defRPr sz="10200"/>
            </a:pPr>
            <a:r>
              <a:rPr sz="9600" dirty="0" err="1"/>
              <a:t>Предметная</a:t>
            </a:r>
            <a:r>
              <a:rPr sz="9600" dirty="0"/>
              <a:t> </a:t>
            </a:r>
          </a:p>
          <a:p>
            <a:pPr defTabSz="350520">
              <a:defRPr sz="10200"/>
            </a:pPr>
            <a:r>
              <a:rPr sz="9600" dirty="0" err="1"/>
              <a:t>область</a:t>
            </a:r>
            <a:r>
              <a:rPr sz="9600" dirty="0"/>
              <a:t>  </a:t>
            </a:r>
            <a:r>
              <a:rPr sz="9600" dirty="0" err="1"/>
              <a:t>родной</a:t>
            </a:r>
            <a:r>
              <a:rPr sz="9600" dirty="0"/>
              <a:t> (</a:t>
            </a:r>
            <a:r>
              <a:rPr sz="9600" dirty="0" err="1"/>
              <a:t>русский</a:t>
            </a:r>
            <a:r>
              <a:rPr sz="9600" dirty="0"/>
              <a:t>) </a:t>
            </a:r>
            <a:r>
              <a:rPr sz="9600" dirty="0" err="1"/>
              <a:t>язык</a:t>
            </a:r>
            <a:r>
              <a:rPr sz="9600" dirty="0"/>
              <a:t> и </a:t>
            </a:r>
            <a:r>
              <a:rPr sz="9600" dirty="0" err="1"/>
              <a:t>родная</a:t>
            </a:r>
            <a:r>
              <a:rPr sz="9600" dirty="0"/>
              <a:t> (</a:t>
            </a:r>
            <a:r>
              <a:rPr sz="9600" dirty="0" err="1"/>
              <a:t>русская</a:t>
            </a:r>
            <a:r>
              <a:rPr sz="9600" dirty="0"/>
              <a:t>) </a:t>
            </a:r>
            <a:r>
              <a:rPr sz="9600" dirty="0" err="1"/>
              <a:t>литература</a:t>
            </a:r>
            <a:r>
              <a:rPr sz="9600" dirty="0"/>
              <a:t>.</a:t>
            </a:r>
          </a:p>
          <a:p>
            <a:pPr defTabSz="350520">
              <a:defRPr sz="10200"/>
            </a:pPr>
            <a:r>
              <a:rPr sz="6700" dirty="0" err="1"/>
              <a:t>задачи</a:t>
            </a:r>
            <a:r>
              <a:rPr sz="6700" dirty="0"/>
              <a:t>, </a:t>
            </a:r>
            <a:r>
              <a:rPr sz="6700" dirty="0" err="1"/>
              <a:t>проблемы</a:t>
            </a:r>
            <a:r>
              <a:rPr sz="6700" dirty="0"/>
              <a:t>, </a:t>
            </a:r>
            <a:r>
              <a:rPr sz="6700" dirty="0" err="1"/>
              <a:t>перспективы</a:t>
            </a:r>
            <a:endParaRPr sz="6700"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574350" y="617434"/>
            <a:ext cx="11798041" cy="1136721"/>
          </a:xfrm>
        </p:spPr>
        <p:txBody>
          <a:bodyPr/>
          <a:lstStyle/>
          <a:p>
            <a:r>
              <a:rPr lang="ru-RU" sz="2800" dirty="0">
                <a:solidFill>
                  <a:srgbClr val="FF0000"/>
                </a:solidFill>
              </a:rPr>
              <a:t>Программа учебного предмета «Родная литература» предназначена для изучения в 5-9 классах и рассчитана на 17 часов в год.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017163"/>
              </p:ext>
            </p:extLst>
          </p:nvPr>
        </p:nvGraphicFramePr>
        <p:xfrm>
          <a:off x="709127" y="2743198"/>
          <a:ext cx="11457990" cy="6049946"/>
        </p:xfrm>
        <a:graphic>
          <a:graphicData uri="http://schemas.openxmlformats.org/drawingml/2006/table">
            <a:tbl>
              <a:tblPr firstRow="1" firstCol="1" bandRow="1"/>
              <a:tblGrid>
                <a:gridCol w="3819330"/>
                <a:gridCol w="3819330"/>
                <a:gridCol w="3819330"/>
              </a:tblGrid>
              <a:tr h="845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Helvetica Neue"/>
                          <a:cs typeface="Helvetica Neue"/>
                        </a:rPr>
                        <a:t>Класс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Helvetica Neue"/>
                          <a:cs typeface="Helvetica Neue"/>
                        </a:rPr>
                        <a:t>Количество часов в неделю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Helvetica Neue"/>
                          <a:cs typeface="Helvetica Neue"/>
                        </a:rPr>
                        <a:t>Количество часов в год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Helvetica Neue"/>
                          <a:cs typeface="Helvetica Neue"/>
                        </a:rPr>
                        <a:t>5</a:t>
                      </a:r>
                      <a:endParaRPr lang="ru-RU" sz="360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Helvetica Neue"/>
                          <a:cs typeface="Helvetica Neue"/>
                        </a:rPr>
                        <a:t>0,5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Helvetica Neue"/>
                          <a:cs typeface="Helvetica Neue"/>
                        </a:rPr>
                        <a:t>17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845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Helvetica Neue"/>
                          <a:cs typeface="Helvetica Neue"/>
                        </a:rPr>
                        <a:t>6</a:t>
                      </a:r>
                      <a:endParaRPr lang="ru-RU" sz="360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Helvetica Neue"/>
                          <a:cs typeface="Helvetica Neue"/>
                        </a:rPr>
                        <a:t>0,5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Helvetica Neue"/>
                          <a:cs typeface="Helvetica Neue"/>
                        </a:rPr>
                        <a:t>17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Helvetica Neue"/>
                          <a:cs typeface="Helvetica Neue"/>
                        </a:rPr>
                        <a:t>7</a:t>
                      </a:r>
                      <a:endParaRPr lang="ru-RU" sz="360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Helvetica Neue"/>
                          <a:cs typeface="Helvetica Neue"/>
                        </a:rPr>
                        <a:t>0,5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Helvetica Neue"/>
                          <a:cs typeface="Helvetica Neue"/>
                        </a:rPr>
                        <a:t>17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845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Helvetica Neue"/>
                          <a:cs typeface="Helvetica Neue"/>
                        </a:rPr>
                        <a:t>8</a:t>
                      </a:r>
                      <a:endParaRPr lang="ru-RU" sz="360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Helvetica Neue"/>
                          <a:cs typeface="Helvetica Neue"/>
                        </a:rPr>
                        <a:t>0,5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Helvetica Neue"/>
                          <a:cs typeface="Helvetica Neue"/>
                        </a:rPr>
                        <a:t>17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Helvetica Neue"/>
                          <a:cs typeface="Helvetica Neue"/>
                        </a:rPr>
                        <a:t>9</a:t>
                      </a:r>
                      <a:endParaRPr lang="ru-RU" sz="360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Helvetica Neue"/>
                          <a:cs typeface="Helvetica Neue"/>
                        </a:rPr>
                        <a:t>0,5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Helvetica Neue"/>
                          <a:cs typeface="Helvetica Neue"/>
                        </a:rPr>
                        <a:t>17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845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Helvetica Neue"/>
                          <a:cs typeface="Helvetica Neue"/>
                        </a:rPr>
                        <a:t>Итого</a:t>
                      </a:r>
                      <a:endParaRPr lang="ru-RU" sz="360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Helvetica Neue"/>
                          <a:cs typeface="Helvetica Neue"/>
                        </a:rPr>
                        <a:t>2,5</a:t>
                      </a:r>
                      <a:endParaRPr lang="ru-RU" sz="360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Helvetica Neue"/>
                          <a:cs typeface="Helvetica Neue"/>
                        </a:rPr>
                        <a:t>85</a:t>
                      </a:r>
                      <a:endParaRPr lang="ru-RU" sz="3600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2720368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4. Тематическое планирование с указанием часов, отводимых на изучение каждой темы"/>
          <p:cNvSpPr txBox="1">
            <a:spLocks noGrp="1"/>
          </p:cNvSpPr>
          <p:nvPr>
            <p:ph type="body" idx="13"/>
          </p:nvPr>
        </p:nvSpPr>
        <p:spPr>
          <a:xfrm>
            <a:off x="406400" y="546099"/>
            <a:ext cx="12024122" cy="368301"/>
          </a:xfrm>
          <a:prstGeom prst="rect">
            <a:avLst/>
          </a:prstGeom>
        </p:spPr>
        <p:txBody>
          <a:bodyPr/>
          <a:lstStyle>
            <a:lvl1pPr algn="ctr">
              <a:defRPr sz="1800" spc="90">
                <a:solidFill>
                  <a:srgbClr val="FF2600"/>
                </a:solidFill>
              </a:defRPr>
            </a:lvl1pPr>
          </a:lstStyle>
          <a:p>
            <a:r>
              <a:t>4. Тематическое планирование с указанием часов, отводимых на изучение каждой темы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612074"/>
              </p:ext>
            </p:extLst>
          </p:nvPr>
        </p:nvGraphicFramePr>
        <p:xfrm>
          <a:off x="406400" y="1082351"/>
          <a:ext cx="12191999" cy="8384179"/>
        </p:xfrm>
        <a:graphic>
          <a:graphicData uri="http://schemas.openxmlformats.org/drawingml/2006/table">
            <a:tbl>
              <a:tblPr firstRow="1" firstCol="1" bandRow="1"/>
              <a:tblGrid>
                <a:gridCol w="3415432"/>
                <a:gridCol w="1354525"/>
                <a:gridCol w="7422042"/>
              </a:tblGrid>
              <a:tr h="5038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Helvetica Neue"/>
                          <a:cs typeface="Helvetica Neue"/>
                        </a:rPr>
                        <a:t>Раздел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Helvetica Neue"/>
                          <a:cs typeface="Helvetica Neue"/>
                        </a:rPr>
                        <a:t>Кол-во часов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Helvetica Neue"/>
                          <a:cs typeface="Helvetica Neue"/>
                        </a:rPr>
                        <a:t>Характеристика основных видов учебной деятельности обучающихся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369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Helvetica Neue"/>
                          <a:cs typeface="Helvetica Neue"/>
                        </a:rPr>
                        <a:t>5 класс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13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Введение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Helvetica Neue"/>
                          <a:cs typeface="Helvetica Neue"/>
                        </a:rPr>
                        <a:t>1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Актуализируют знания о слове как средстве создания образа.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3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Русский фольклор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Helvetica Neue"/>
                          <a:cs typeface="Helvetica Neue"/>
                        </a:rPr>
                        <a:t>2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Знакомятся со сказкой героического содержания; Учатся анализировать произведения устного народного творчества.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6313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Древнерусская литература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Helvetica Neue"/>
                          <a:cs typeface="Helvetica Neue"/>
                        </a:rPr>
                        <a:t>1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Знакомятся с каноном жития.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3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Литература XIX века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Helvetica Neue"/>
                          <a:cs typeface="Helvetica Neue"/>
                        </a:rPr>
                        <a:t>3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Актуализируют знания о басне. Нравственная проблематика басен. Знакомятся с понятием «литературная сказка».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6313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Поэзия ХIХ века о родной природе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Helvetica Neue"/>
                          <a:cs typeface="Helvetica Neue"/>
                        </a:rPr>
                        <a:t>2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Учатся анализировать стихотворения о природе.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3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Литература XX века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Helvetica Neue"/>
                          <a:cs typeface="Helvetica Neue"/>
                        </a:rPr>
                        <a:t>4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Знакомятся с литературным процессом ХХ века. Учатся анализировать тексты писателей  I половины ХХ века.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11692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Родная природа в произведениях поэтов </a:t>
                      </a:r>
                      <a:r>
                        <a:rPr lang="da-DK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XX 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века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Helvetica Neue"/>
                          <a:cs typeface="Helvetica Neue"/>
                        </a:rPr>
                        <a:t>3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Знакомятся с особенностями создания образа родной природы в стихотворениях поэтов ХХ века. Учатся сопоставлять их с уже изученными лирическими произведениями.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3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Творчество поэтов и писателей Забайкальского края</a:t>
                      </a:r>
                      <a:endParaRPr lang="ru-RU" sz="2000" b="1">
                        <a:solidFill>
                          <a:srgbClr val="000000"/>
                        </a:solidFill>
                        <a:effectLst/>
                        <a:latin typeface="Helvetica Neue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Helvetica Neue"/>
                          <a:cs typeface="Helvetica Neue"/>
                        </a:rPr>
                        <a:t>1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Знакомятся с творчеством забайкальских авторов.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8166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всего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Helvetica Neue"/>
                          <a:cs typeface="Helvetica Neue"/>
                        </a:rPr>
                        <a:t>17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4. календарно-тематическое планирование"/>
          <p:cNvSpPr txBox="1">
            <a:spLocks noGrp="1"/>
          </p:cNvSpPr>
          <p:nvPr>
            <p:ph type="body" idx="13"/>
          </p:nvPr>
        </p:nvSpPr>
        <p:spPr>
          <a:xfrm>
            <a:off x="667657" y="158620"/>
            <a:ext cx="111760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dirty="0">
                <a:solidFill>
                  <a:srgbClr val="FF2600"/>
                </a:solidFill>
              </a:rPr>
              <a:t>4. </a:t>
            </a:r>
            <a:r>
              <a:rPr dirty="0" err="1">
                <a:solidFill>
                  <a:srgbClr val="FF2600"/>
                </a:solidFill>
              </a:rPr>
              <a:t>календарно-тематическое</a:t>
            </a:r>
            <a:r>
              <a:rPr dirty="0"/>
              <a:t> </a:t>
            </a:r>
            <a:r>
              <a:rPr dirty="0" err="1">
                <a:solidFill>
                  <a:srgbClr val="FF2600"/>
                </a:solidFill>
              </a:rPr>
              <a:t>планирование</a:t>
            </a:r>
            <a:endParaRPr dirty="0">
              <a:solidFill>
                <a:srgbClr val="FF26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372407"/>
              </p:ext>
            </p:extLst>
          </p:nvPr>
        </p:nvGraphicFramePr>
        <p:xfrm>
          <a:off x="186612" y="858416"/>
          <a:ext cx="12596327" cy="8759154"/>
        </p:xfrm>
        <a:graphic>
          <a:graphicData uri="http://schemas.openxmlformats.org/drawingml/2006/table">
            <a:tbl>
              <a:tblPr firstRow="1" firstCol="1" bandRow="1"/>
              <a:tblGrid>
                <a:gridCol w="1063317"/>
                <a:gridCol w="3889677"/>
                <a:gridCol w="5886832"/>
                <a:gridCol w="1756501"/>
              </a:tblGrid>
              <a:tr h="5342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№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п/п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3496" marR="43496" marT="43496" marB="4349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Тема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3496" marR="43496" marT="43496" marB="4349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Круг рассматриваемых вопросов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3496" marR="43496" marT="43496" marB="4349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Кол-во часов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3496" marR="43496" marT="43496" marB="4349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90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5 класс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3496" marR="43496" marT="43496" marB="4349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43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Helvetica Neue"/>
                          <a:cs typeface="Helvetica Neue"/>
                        </a:rPr>
                        <a:t>1</a:t>
                      </a:r>
                      <a:endParaRPr lang="ru-RU" sz="2400" b="1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43496" marR="43496" marT="43496" marB="4349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Введение</a:t>
                      </a:r>
                      <a:endParaRPr lang="ru-RU" sz="2400" b="1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3496" marR="43496" marT="43496" marB="4349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Слово как средство создания образа.</a:t>
                      </a:r>
                      <a:endParaRPr lang="ru-RU" sz="2400" b="1">
                        <a:solidFill>
                          <a:srgbClr val="000000"/>
                        </a:solidFill>
                        <a:effectLst/>
                        <a:latin typeface="Helvetica Neue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3496" marR="43496" marT="43496" marB="4349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Helvetica Neue"/>
                          <a:cs typeface="Helvetica Neue"/>
                        </a:rPr>
                        <a:t>1</a:t>
                      </a:r>
                      <a:endParaRPr lang="ru-RU" sz="2400" b="1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43496" marR="43496" marT="43496" marB="4349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9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Helvetica Neue"/>
                          <a:cs typeface="Helvetica Neue"/>
                        </a:rPr>
                        <a:t>2</a:t>
                      </a:r>
                      <a:endParaRPr lang="ru-RU" sz="2400" b="1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43496" marR="43496" marT="43496" marB="4349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Русский фольклор</a:t>
                      </a:r>
                      <a:endParaRPr lang="ru-RU" sz="2400" b="1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3496" marR="43496" marT="43496" marB="4349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i="1" u="sng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«Иван — крестьянский сын и чудо-юдо».</a:t>
                      </a: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Волшебная богатырская сказка героического содержания. Тема мирного труда и защиты родной земли. Иван - крестьянский сын как выразитель основной мысли сказки. Нравственное превосходство главного героя. Герои сказки в оценке автора-народа. Особенности сюжета.</a:t>
                      </a:r>
                      <a:endParaRPr lang="ru-RU" sz="2400" b="1">
                        <a:solidFill>
                          <a:srgbClr val="000000"/>
                        </a:solidFill>
                        <a:effectLst/>
                        <a:latin typeface="Helvetica Neue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3496" marR="43496" marT="43496" marB="4349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Helvetica Neue"/>
                          <a:cs typeface="Helvetica Neue"/>
                        </a:rPr>
                        <a:t>1</a:t>
                      </a:r>
                      <a:endParaRPr lang="ru-RU" sz="2400" b="1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43496" marR="43496" marT="43496" marB="4349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8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Helvetica Neue"/>
                          <a:cs typeface="Helvetica Neue"/>
                        </a:rPr>
                        <a:t>3</a:t>
                      </a:r>
                      <a:endParaRPr lang="ru-RU" sz="2400" b="1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43496" marR="43496" marT="43496" marB="4349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Русский фольклор</a:t>
                      </a:r>
                      <a:endParaRPr lang="ru-RU" sz="2400" b="1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3496" marR="43496" marT="43496" marB="4349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i="1" u="sng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«Журавль и цапля», «Солдатская шинель»</a:t>
                      </a: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- народные представления о справедливости, добре и зле в сказках о животных и бытовых сказках.</a:t>
                      </a:r>
                      <a:endParaRPr lang="ru-RU" sz="2400" b="1">
                        <a:solidFill>
                          <a:srgbClr val="000000"/>
                        </a:solidFill>
                        <a:effectLst/>
                        <a:latin typeface="Helvetica Neue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3496" marR="43496" marT="43496" marB="4349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Helvetica Neue"/>
                          <a:cs typeface="Helvetica Neue"/>
                        </a:rPr>
                        <a:t>1</a:t>
                      </a:r>
                      <a:endParaRPr lang="ru-RU" sz="2400" b="1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43496" marR="43496" marT="43496" marB="4349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9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Helvetica Neue"/>
                          <a:cs typeface="Helvetica Neue"/>
                        </a:rPr>
                        <a:t>4</a:t>
                      </a:r>
                      <a:endParaRPr lang="ru-RU" sz="2400" b="1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43496" marR="43496" marT="43496" marB="4349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Древнерусская литература</a:t>
                      </a:r>
                      <a:endParaRPr lang="ru-RU" sz="2400" b="1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3496" marR="43496" marT="43496" marB="4349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i="1" u="sng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«Сказание о Борисе и Глебе».</a:t>
                      </a:r>
                      <a:r>
                        <a:rPr lang="ru-RU" sz="24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Житийный канон.</a:t>
                      </a:r>
                      <a:r>
                        <a:rPr lang="ru-RU" sz="24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Тема добра и зла в произведениях древнерусской литературы. </a:t>
                      </a:r>
                      <a:endParaRPr lang="ru-RU" sz="2400" b="1">
                        <a:solidFill>
                          <a:srgbClr val="000000"/>
                        </a:solidFill>
                        <a:effectLst/>
                        <a:latin typeface="Helvetica Neue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3496" marR="43496" marT="43496" marB="4349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Helvetica Neue"/>
                          <a:cs typeface="Helvetica Neue"/>
                        </a:rPr>
                        <a:t>1</a:t>
                      </a:r>
                      <a:endParaRPr lang="ru-RU" sz="2400" b="1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43496" marR="43496" marT="43496" marB="4349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0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Helvetica Neue"/>
                          <a:cs typeface="Helvetica Neue"/>
                        </a:rPr>
                        <a:t>5</a:t>
                      </a:r>
                      <a:endParaRPr lang="ru-RU" sz="2400" b="1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43496" marR="43496" marT="43496" marB="4349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Литература XIX века. Русские басни.</a:t>
                      </a:r>
                      <a:endParaRPr lang="ru-RU" sz="2400" b="1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3496" marR="43496" marT="43496" marB="4349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i="1" u="sng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Л.Н. Толстой.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Басни «Два товарища», «Лгун», «Отец и сыновья». Сведения о писателе. Нравственная проблематика басен, злободневность. Пороки, недостатки, ум, глупость, хитрость, невежество, самонадеянность. Основные темы басен. Приёмы создания характеров и ситуаций. Мораль.</a:t>
                      </a:r>
                      <a:endParaRPr lang="ru-RU" sz="2400" b="1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43496" marR="43496" marT="43496" marB="4349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Helvetica Neue"/>
                          <a:cs typeface="Helvetica Neue"/>
                        </a:rPr>
                        <a:t>1</a:t>
                      </a:r>
                      <a:endParaRPr lang="ru-RU" sz="2400" b="1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43496" marR="43496" marT="43496" marB="4349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5. Примерные темы проектных и исследовательских работ"/>
          <p:cNvSpPr txBox="1"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FF2600"/>
                </a:solidFill>
              </a:defRPr>
            </a:lvl1pPr>
          </a:lstStyle>
          <a:p>
            <a:r>
              <a:t>5. Примерные темы проектных и исследовательских работ</a:t>
            </a:r>
          </a:p>
        </p:txBody>
      </p:sp>
      <p:sp>
        <p:nvSpPr>
          <p:cNvPr id="199" name="5–6 класс:…"/>
          <p:cNvSpPr txBox="1">
            <a:spLocks noGrp="1"/>
          </p:cNvSpPr>
          <p:nvPr>
            <p:ph type="body" idx="1"/>
          </p:nvPr>
        </p:nvSpPr>
        <p:spPr>
          <a:xfrm>
            <a:off x="495300" y="1231403"/>
            <a:ext cx="12192001" cy="776223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algn="ctr" defTabSz="420623">
              <a:spcBef>
                <a:spcPts val="0"/>
              </a:spcBef>
              <a:buClrTx/>
              <a:buSzTx/>
              <a:buFontTx/>
              <a:buNone/>
              <a:defRPr sz="1288" b="1">
                <a:solidFill>
                  <a:srgbClr val="25252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>
              <a:solidFill>
                <a:srgbClr val="000000"/>
              </a:solidFill>
            </a:endParaRPr>
          </a:p>
          <a:p>
            <a:pPr marL="0" indent="0" algn="just" defTabSz="420623">
              <a:spcBef>
                <a:spcPts val="0"/>
              </a:spcBef>
              <a:buClrTx/>
              <a:buSzTx/>
              <a:buFontTx/>
              <a:buNone/>
              <a:defRPr sz="2300" i="1" u="sng">
                <a:solidFill>
                  <a:srgbClr val="25252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5–6 </a:t>
            </a:r>
            <a:r>
              <a:rPr dirty="0" err="1"/>
              <a:t>класс</a:t>
            </a:r>
            <a:r>
              <a:rPr dirty="0"/>
              <a:t>:</a:t>
            </a:r>
          </a:p>
          <a:p>
            <a:pPr marL="0" indent="358031" defTabSz="420623">
              <a:spcBef>
                <a:spcPts val="0"/>
              </a:spcBef>
              <a:buClr>
                <a:srgbClr val="767676"/>
              </a:buClr>
              <a:buSzTx/>
              <a:buFont typeface="PT Sans"/>
              <a:buNone/>
              <a:defRPr sz="2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Книги</a:t>
            </a:r>
            <a:r>
              <a:rPr dirty="0"/>
              <a:t> </a:t>
            </a:r>
            <a:r>
              <a:rPr dirty="0" err="1"/>
              <a:t>вчера</a:t>
            </a:r>
            <a:r>
              <a:rPr dirty="0"/>
              <a:t>, </a:t>
            </a:r>
            <a:r>
              <a:rPr dirty="0" err="1"/>
              <a:t>сегодня</a:t>
            </a:r>
            <a:r>
              <a:rPr dirty="0"/>
              <a:t>, </a:t>
            </a:r>
            <a:r>
              <a:rPr dirty="0" err="1"/>
              <a:t>завтра</a:t>
            </a:r>
            <a:r>
              <a:rPr dirty="0"/>
              <a:t>.</a:t>
            </a:r>
          </a:p>
          <a:p>
            <a:pPr marL="0" indent="358031" defTabSz="420623">
              <a:spcBef>
                <a:spcPts val="0"/>
              </a:spcBef>
              <a:buClr>
                <a:srgbClr val="767676"/>
              </a:buClr>
              <a:buSzTx/>
              <a:buFont typeface="PT Sans"/>
              <a:buNone/>
              <a:defRPr sz="2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Литература</a:t>
            </a:r>
            <a:r>
              <a:rPr dirty="0"/>
              <a:t> и </a:t>
            </a:r>
            <a:r>
              <a:rPr dirty="0" err="1"/>
              <a:t>мой</a:t>
            </a:r>
            <a:r>
              <a:rPr dirty="0"/>
              <a:t> </a:t>
            </a:r>
            <a:r>
              <a:rPr dirty="0" err="1"/>
              <a:t>край</a:t>
            </a:r>
            <a:r>
              <a:rPr dirty="0"/>
              <a:t>.</a:t>
            </a:r>
          </a:p>
          <a:p>
            <a:pPr marL="0" indent="358031" defTabSz="420623">
              <a:spcBef>
                <a:spcPts val="0"/>
              </a:spcBef>
              <a:buClr>
                <a:srgbClr val="767676"/>
              </a:buClr>
              <a:buSzTx/>
              <a:buFont typeface="PT Sans"/>
              <a:buNone/>
              <a:defRPr sz="2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Мои</a:t>
            </a:r>
            <a:r>
              <a:rPr dirty="0"/>
              <a:t> </a:t>
            </a:r>
            <a:r>
              <a:rPr dirty="0" err="1"/>
              <a:t>ровесники</a:t>
            </a:r>
            <a:r>
              <a:rPr dirty="0"/>
              <a:t> в </a:t>
            </a:r>
            <a:r>
              <a:rPr dirty="0" err="1"/>
              <a:t>литературных</a:t>
            </a:r>
            <a:r>
              <a:rPr dirty="0"/>
              <a:t> </a:t>
            </a:r>
            <a:r>
              <a:rPr dirty="0" err="1"/>
              <a:t>произведениях</a:t>
            </a:r>
            <a:r>
              <a:rPr dirty="0"/>
              <a:t>.</a:t>
            </a:r>
          </a:p>
          <a:p>
            <a:pPr marL="0" indent="358031" defTabSz="420623">
              <a:spcBef>
                <a:spcPts val="0"/>
              </a:spcBef>
              <a:buClr>
                <a:srgbClr val="767676"/>
              </a:buClr>
              <a:buSzTx/>
              <a:buFont typeface="PT Sans"/>
              <a:buNone/>
              <a:defRPr sz="2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Знаменитые</a:t>
            </a:r>
            <a:r>
              <a:rPr dirty="0"/>
              <a:t> </a:t>
            </a:r>
            <a:r>
              <a:rPr dirty="0" err="1"/>
              <a:t>поэты</a:t>
            </a:r>
            <a:r>
              <a:rPr dirty="0"/>
              <a:t> и </a:t>
            </a:r>
            <a:r>
              <a:rPr dirty="0" err="1"/>
              <a:t>писатели</a:t>
            </a:r>
            <a:r>
              <a:rPr dirty="0"/>
              <a:t> </a:t>
            </a:r>
            <a:r>
              <a:rPr dirty="0" err="1"/>
              <a:t>моего</a:t>
            </a:r>
            <a:r>
              <a:rPr dirty="0"/>
              <a:t> </a:t>
            </a:r>
            <a:r>
              <a:rPr dirty="0" err="1"/>
              <a:t>города</a:t>
            </a:r>
            <a:r>
              <a:rPr dirty="0"/>
              <a:t>.</a:t>
            </a:r>
          </a:p>
          <a:p>
            <a:pPr marL="0" indent="358031" defTabSz="420623">
              <a:spcBef>
                <a:spcPts val="0"/>
              </a:spcBef>
              <a:buClr>
                <a:srgbClr val="767676"/>
              </a:buClr>
              <a:buSzTx/>
              <a:buFont typeface="PT Sans"/>
              <a:buNone/>
              <a:defRPr sz="2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Новаторство</a:t>
            </a:r>
            <a:r>
              <a:rPr dirty="0"/>
              <a:t> А.П. </a:t>
            </a:r>
            <a:r>
              <a:rPr dirty="0" err="1"/>
              <a:t>Чехова</a:t>
            </a:r>
            <a:r>
              <a:rPr dirty="0"/>
              <a:t> и </a:t>
            </a:r>
            <a:r>
              <a:rPr dirty="0" err="1"/>
              <a:t>значение</a:t>
            </a:r>
            <a:r>
              <a:rPr dirty="0"/>
              <a:t> </a:t>
            </a:r>
            <a:r>
              <a:rPr dirty="0" err="1"/>
              <a:t>его</a:t>
            </a:r>
            <a:r>
              <a:rPr dirty="0"/>
              <a:t> </a:t>
            </a:r>
            <a:r>
              <a:rPr dirty="0" err="1"/>
              <a:t>творчества</a:t>
            </a:r>
            <a:r>
              <a:rPr dirty="0"/>
              <a:t>.</a:t>
            </a:r>
          </a:p>
          <a:p>
            <a:pPr marL="0" indent="358031" defTabSz="420623">
              <a:spcBef>
                <a:spcPts val="0"/>
              </a:spcBef>
              <a:buClr>
                <a:srgbClr val="767676"/>
              </a:buClr>
              <a:buSzTx/>
              <a:buFont typeface="PT Sans"/>
              <a:buNone/>
              <a:defRPr sz="2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Что</a:t>
            </a:r>
            <a:r>
              <a:rPr dirty="0"/>
              <a:t> </a:t>
            </a:r>
            <a:r>
              <a:rPr dirty="0" err="1"/>
              <a:t>читают</a:t>
            </a:r>
            <a:r>
              <a:rPr dirty="0"/>
              <a:t> </a:t>
            </a:r>
            <a:r>
              <a:rPr dirty="0" err="1"/>
              <a:t>мои</a:t>
            </a:r>
            <a:r>
              <a:rPr dirty="0"/>
              <a:t> </a:t>
            </a:r>
            <a:r>
              <a:rPr dirty="0" err="1"/>
              <a:t>одноклассники</a:t>
            </a:r>
            <a:r>
              <a:rPr dirty="0"/>
              <a:t>?</a:t>
            </a:r>
          </a:p>
          <a:p>
            <a:pPr marL="0" indent="358031" defTabSz="420623">
              <a:spcBef>
                <a:spcPts val="0"/>
              </a:spcBef>
              <a:buClr>
                <a:srgbClr val="767676"/>
              </a:buClr>
              <a:buSzTx/>
              <a:buFont typeface="PT Sans"/>
              <a:buNone/>
              <a:defRPr sz="2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marL="0" indent="0" defTabSz="420623">
              <a:spcBef>
                <a:spcPts val="0"/>
              </a:spcBef>
              <a:buClrTx/>
              <a:buSzTx/>
              <a:buFontTx/>
              <a:buNone/>
              <a:defRPr sz="2300" i="1" u="sng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7-8 </a:t>
            </a:r>
            <a:r>
              <a:rPr dirty="0" err="1"/>
              <a:t>класс</a:t>
            </a:r>
            <a:r>
              <a:rPr dirty="0"/>
              <a:t>:</a:t>
            </a:r>
          </a:p>
          <a:p>
            <a:pPr marL="0" indent="358031" defTabSz="420623">
              <a:spcBef>
                <a:spcPts val="0"/>
              </a:spcBef>
              <a:buClr>
                <a:srgbClr val="767676"/>
              </a:buClr>
              <a:buSzTx/>
              <a:buFont typeface="PT Sans"/>
              <a:buNone/>
              <a:defRPr sz="2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Говорящие</a:t>
            </a:r>
            <a:r>
              <a:rPr dirty="0"/>
              <a:t> </a:t>
            </a:r>
            <a:r>
              <a:rPr dirty="0" err="1"/>
              <a:t>фамилии</a:t>
            </a:r>
            <a:r>
              <a:rPr dirty="0"/>
              <a:t> в </a:t>
            </a:r>
            <a:r>
              <a:rPr dirty="0" err="1"/>
              <a:t>произведениях</a:t>
            </a:r>
            <a:r>
              <a:rPr dirty="0"/>
              <a:t> </a:t>
            </a:r>
            <a:r>
              <a:rPr dirty="0" err="1"/>
              <a:t>писателей</a:t>
            </a:r>
            <a:r>
              <a:rPr dirty="0"/>
              <a:t>.</a:t>
            </a:r>
          </a:p>
          <a:p>
            <a:pPr marL="0" indent="358031" defTabSz="420623">
              <a:spcBef>
                <a:spcPts val="0"/>
              </a:spcBef>
              <a:buClr>
                <a:srgbClr val="767676"/>
              </a:buClr>
              <a:buSzTx/>
              <a:buFont typeface="PT Sans"/>
              <a:buNone/>
              <a:defRPr sz="2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Литературные</a:t>
            </a:r>
            <a:r>
              <a:rPr dirty="0"/>
              <a:t> </a:t>
            </a:r>
            <a:r>
              <a:rPr dirty="0" err="1"/>
              <a:t>премии</a:t>
            </a:r>
            <a:r>
              <a:rPr dirty="0"/>
              <a:t>.</a:t>
            </a:r>
          </a:p>
          <a:p>
            <a:pPr marL="0" indent="358031" defTabSz="420623">
              <a:spcBef>
                <a:spcPts val="0"/>
              </a:spcBef>
              <a:buClr>
                <a:srgbClr val="767676"/>
              </a:buClr>
              <a:buSzTx/>
              <a:buFont typeface="PT Sans"/>
              <a:buNone/>
              <a:defRPr sz="2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Памятники</a:t>
            </a:r>
            <a:r>
              <a:rPr dirty="0"/>
              <a:t> </a:t>
            </a:r>
            <a:r>
              <a:rPr dirty="0" err="1"/>
              <a:t>литературным</a:t>
            </a:r>
            <a:r>
              <a:rPr dirty="0"/>
              <a:t> </a:t>
            </a:r>
            <a:r>
              <a:rPr dirty="0" err="1"/>
              <a:t>героям</a:t>
            </a:r>
            <a:r>
              <a:rPr dirty="0"/>
              <a:t>.</a:t>
            </a:r>
          </a:p>
          <a:p>
            <a:pPr marL="0" indent="358031" defTabSz="420623">
              <a:spcBef>
                <a:spcPts val="0"/>
              </a:spcBef>
              <a:buClr>
                <a:srgbClr val="767676"/>
              </a:buClr>
              <a:buSzTx/>
              <a:buFont typeface="PT Sans"/>
              <a:buNone/>
              <a:defRPr sz="2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Символика</a:t>
            </a:r>
            <a:r>
              <a:rPr dirty="0"/>
              <a:t> </a:t>
            </a:r>
            <a:r>
              <a:rPr dirty="0" err="1"/>
              <a:t>яблока</a:t>
            </a:r>
            <a:r>
              <a:rPr dirty="0"/>
              <a:t> в </a:t>
            </a:r>
            <a:r>
              <a:rPr dirty="0" err="1"/>
              <a:t>русской</a:t>
            </a:r>
            <a:r>
              <a:rPr dirty="0"/>
              <a:t> </a:t>
            </a:r>
            <a:r>
              <a:rPr dirty="0" err="1"/>
              <a:t>литературе</a:t>
            </a:r>
            <a:r>
              <a:rPr dirty="0"/>
              <a:t>.</a:t>
            </a:r>
          </a:p>
          <a:p>
            <a:pPr marL="0" indent="358031" defTabSz="420623">
              <a:spcBef>
                <a:spcPts val="0"/>
              </a:spcBef>
              <a:buClr>
                <a:srgbClr val="767676"/>
              </a:buClr>
              <a:buSzTx/>
              <a:buFont typeface="PT Sans"/>
              <a:buNone/>
              <a:defRPr sz="2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Образы</a:t>
            </a:r>
            <a:r>
              <a:rPr dirty="0"/>
              <a:t> </a:t>
            </a:r>
            <a:r>
              <a:rPr dirty="0" err="1"/>
              <a:t>растений</a:t>
            </a:r>
            <a:r>
              <a:rPr dirty="0"/>
              <a:t> и </a:t>
            </a:r>
            <a:r>
              <a:rPr dirty="0" err="1"/>
              <a:t>цветов</a:t>
            </a:r>
            <a:r>
              <a:rPr dirty="0"/>
              <a:t> в </a:t>
            </a:r>
            <a:r>
              <a:rPr dirty="0" err="1"/>
              <a:t>литературе</a:t>
            </a:r>
            <a:r>
              <a:rPr dirty="0"/>
              <a:t>.</a:t>
            </a:r>
          </a:p>
          <a:p>
            <a:pPr marL="0" indent="358031" defTabSz="420623">
              <a:spcBef>
                <a:spcPts val="0"/>
              </a:spcBef>
              <a:buClr>
                <a:srgbClr val="767676"/>
              </a:buClr>
              <a:buSzTx/>
              <a:buFont typeface="PT Sans"/>
              <a:buNone/>
              <a:defRPr sz="2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Песни</a:t>
            </a:r>
            <a:r>
              <a:rPr dirty="0"/>
              <a:t> </a:t>
            </a:r>
            <a:r>
              <a:rPr dirty="0" err="1"/>
              <a:t>Б.Окуджавы</a:t>
            </a:r>
            <a:r>
              <a:rPr dirty="0"/>
              <a:t> о </a:t>
            </a:r>
            <a:r>
              <a:rPr dirty="0" err="1"/>
              <a:t>Великой</a:t>
            </a:r>
            <a:r>
              <a:rPr dirty="0"/>
              <a:t> </a:t>
            </a:r>
            <a:r>
              <a:rPr dirty="0" err="1"/>
              <a:t>Отечественной</a:t>
            </a:r>
            <a:r>
              <a:rPr dirty="0"/>
              <a:t> </a:t>
            </a:r>
            <a:r>
              <a:rPr dirty="0" err="1"/>
              <a:t>войне</a:t>
            </a:r>
            <a:r>
              <a:rPr dirty="0"/>
              <a:t>.</a:t>
            </a:r>
          </a:p>
          <a:p>
            <a:pPr marL="0" indent="358031" defTabSz="420623">
              <a:spcBef>
                <a:spcPts val="0"/>
              </a:spcBef>
              <a:buClr>
                <a:srgbClr val="767676"/>
              </a:buClr>
              <a:buSzTx/>
              <a:buFont typeface="PT Sans"/>
              <a:buNone/>
              <a:defRPr sz="2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Что</a:t>
            </a:r>
            <a:r>
              <a:rPr dirty="0"/>
              <a:t> </a:t>
            </a:r>
            <a:r>
              <a:rPr dirty="0" err="1"/>
              <a:t>читают</a:t>
            </a:r>
            <a:r>
              <a:rPr dirty="0"/>
              <a:t> </a:t>
            </a:r>
            <a:r>
              <a:rPr dirty="0" err="1"/>
              <a:t>мои</a:t>
            </a:r>
            <a:r>
              <a:rPr dirty="0"/>
              <a:t> </a:t>
            </a:r>
            <a:r>
              <a:rPr dirty="0" err="1"/>
              <a:t>одноклассники</a:t>
            </a:r>
            <a:r>
              <a:rPr dirty="0"/>
              <a:t>?</a:t>
            </a:r>
          </a:p>
          <a:p>
            <a:pPr marL="0" indent="358031" defTabSz="420623">
              <a:spcBef>
                <a:spcPts val="0"/>
              </a:spcBef>
              <a:buClr>
                <a:srgbClr val="767676"/>
              </a:buClr>
              <a:buSzTx/>
              <a:buFont typeface="PT Sans"/>
              <a:buNone/>
              <a:defRPr sz="2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marL="0" indent="0" defTabSz="420623">
              <a:spcBef>
                <a:spcPts val="0"/>
              </a:spcBef>
              <a:buClrTx/>
              <a:buSzTx/>
              <a:buFontTx/>
              <a:buNone/>
              <a:defRPr sz="2300" i="1" u="sng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8–9 </a:t>
            </a:r>
            <a:r>
              <a:rPr dirty="0" err="1"/>
              <a:t>классы</a:t>
            </a:r>
            <a:r>
              <a:rPr dirty="0"/>
              <a:t>:</a:t>
            </a:r>
          </a:p>
          <a:p>
            <a:pPr marL="0" indent="358031" defTabSz="420623">
              <a:spcBef>
                <a:spcPts val="0"/>
              </a:spcBef>
              <a:buClr>
                <a:srgbClr val="767676"/>
              </a:buClr>
              <a:buSzTx/>
              <a:buFont typeface="PT Sans"/>
              <a:buNone/>
              <a:defRPr sz="2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Штампы</a:t>
            </a:r>
            <a:r>
              <a:rPr dirty="0"/>
              <a:t> и </a:t>
            </a:r>
            <a:r>
              <a:rPr dirty="0" err="1"/>
              <a:t>стереотипы</a:t>
            </a:r>
            <a:r>
              <a:rPr dirty="0"/>
              <a:t> в </a:t>
            </a:r>
            <a:r>
              <a:rPr dirty="0" err="1"/>
              <a:t>современной</a:t>
            </a:r>
            <a:r>
              <a:rPr dirty="0"/>
              <a:t> </a:t>
            </a:r>
            <a:r>
              <a:rPr dirty="0" err="1"/>
              <a:t>публичной</a:t>
            </a:r>
            <a:r>
              <a:rPr dirty="0"/>
              <a:t> </a:t>
            </a:r>
            <a:r>
              <a:rPr dirty="0" err="1"/>
              <a:t>речи</a:t>
            </a:r>
            <a:r>
              <a:rPr dirty="0"/>
              <a:t>.</a:t>
            </a:r>
          </a:p>
          <a:p>
            <a:pPr marL="0" indent="358031" defTabSz="420623">
              <a:spcBef>
                <a:spcPts val="0"/>
              </a:spcBef>
              <a:buClr>
                <a:srgbClr val="767676"/>
              </a:buClr>
              <a:buSzTx/>
              <a:buFont typeface="PT Sans"/>
              <a:buNone/>
              <a:defRPr sz="2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Мудрость</a:t>
            </a:r>
            <a:r>
              <a:rPr dirty="0"/>
              <a:t> </a:t>
            </a:r>
            <a:r>
              <a:rPr dirty="0" err="1"/>
              <a:t>слова</a:t>
            </a:r>
            <a:r>
              <a:rPr dirty="0"/>
              <a:t>.</a:t>
            </a:r>
          </a:p>
          <a:p>
            <a:pPr marL="0" indent="358031" defTabSz="420623">
              <a:spcBef>
                <a:spcPts val="0"/>
              </a:spcBef>
              <a:buClr>
                <a:srgbClr val="767676"/>
              </a:buClr>
              <a:buSzTx/>
              <a:buFont typeface="PT Sans"/>
              <a:buNone/>
              <a:defRPr sz="2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Мой</a:t>
            </a:r>
            <a:r>
              <a:rPr dirty="0"/>
              <a:t> </a:t>
            </a:r>
            <a:r>
              <a:rPr dirty="0" err="1"/>
              <a:t>Высоцкий</a:t>
            </a:r>
            <a:r>
              <a:rPr dirty="0"/>
              <a:t>.</a:t>
            </a:r>
          </a:p>
          <a:p>
            <a:pPr marL="0" indent="358031" defTabSz="420623">
              <a:spcBef>
                <a:spcPts val="0"/>
              </a:spcBef>
              <a:buClr>
                <a:srgbClr val="767676"/>
              </a:buClr>
              <a:buSzTx/>
              <a:buFont typeface="PT Sans"/>
              <a:buNone/>
              <a:defRPr sz="2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Что</a:t>
            </a:r>
            <a:r>
              <a:rPr dirty="0"/>
              <a:t> </a:t>
            </a:r>
            <a:r>
              <a:rPr dirty="0" err="1"/>
              <a:t>читают</a:t>
            </a:r>
            <a:r>
              <a:rPr dirty="0"/>
              <a:t> в </a:t>
            </a:r>
            <a:r>
              <a:rPr dirty="0" err="1"/>
              <a:t>моем</a:t>
            </a:r>
            <a:r>
              <a:rPr dirty="0"/>
              <a:t> </a:t>
            </a:r>
            <a:r>
              <a:rPr dirty="0" err="1"/>
              <a:t>классе</a:t>
            </a:r>
            <a:r>
              <a:rPr dirty="0"/>
              <a:t>?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6. творчество поэтов и писателей Забайкальского края"/>
          <p:cNvSpPr txBox="1"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FF2600"/>
                </a:solidFill>
              </a:defRPr>
            </a:lvl1pPr>
          </a:lstStyle>
          <a:p>
            <a:r>
              <a:t>6. творчество поэтов и писателей Забайкальского края</a:t>
            </a:r>
          </a:p>
        </p:txBody>
      </p:sp>
      <p:sp>
        <p:nvSpPr>
          <p:cNvPr id="202" name="Балябин Василий Иванович. Проза: Забайкальцы. Голубая Аргунь;…"/>
          <p:cNvSpPr txBox="1">
            <a:spLocks noGrp="1"/>
          </p:cNvSpPr>
          <p:nvPr>
            <p:ph type="body" idx="1"/>
          </p:nvPr>
        </p:nvSpPr>
        <p:spPr>
          <a:xfrm>
            <a:off x="406400" y="1400026"/>
            <a:ext cx="12192000" cy="7710538"/>
          </a:xfrm>
          <a:prstGeom prst="rect">
            <a:avLst/>
          </a:prstGeom>
        </p:spPr>
        <p:txBody>
          <a:bodyPr/>
          <a:lstStyle/>
          <a:p>
            <a:pPr marL="0" indent="523800" algn="just" defTabSz="443484">
              <a:spcBef>
                <a:spcPts val="0"/>
              </a:spcBef>
              <a:buClrTx/>
              <a:buSzTx/>
              <a:buFontTx/>
              <a:buNone/>
              <a:defRPr sz="2425" i="1" u="sng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Балябин Василий Иванович</a:t>
            </a:r>
            <a:r>
              <a:rPr i="0" u="none"/>
              <a:t>. Проза: Забайкальцы. Голубая Аргунь;</a:t>
            </a:r>
          </a:p>
          <a:p>
            <a:pPr marL="0" indent="523800" algn="just" defTabSz="443484">
              <a:spcBef>
                <a:spcPts val="0"/>
              </a:spcBef>
              <a:buClrTx/>
              <a:buSzTx/>
              <a:buFontTx/>
              <a:buNone/>
              <a:defRPr sz="2425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i="1" u="sng"/>
              <a:t>Вишняков Михаил Евсеевич</a:t>
            </a:r>
            <a:r>
              <a:rPr i="1"/>
              <a:t>. </a:t>
            </a:r>
            <a:r>
              <a:t>Проза: Как самовар в Забайкалье появился. Тропой юности Чингисхана. Русские шали. Солнце и Тьма. Поэзия: сб. стихотворений «Тропинка детства» и др.;</a:t>
            </a:r>
          </a:p>
          <a:p>
            <a:pPr marL="0" indent="523800" algn="just" defTabSz="443484">
              <a:spcBef>
                <a:spcPts val="0"/>
              </a:spcBef>
              <a:buClrTx/>
              <a:buSzTx/>
              <a:buFontTx/>
              <a:buNone/>
              <a:defRPr sz="2425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i="1" u="sng"/>
              <a:t>Вьюнов Вячеслав Александрович</a:t>
            </a:r>
            <a:r>
              <a:rPr i="1"/>
              <a:t>.</a:t>
            </a:r>
            <a:r>
              <a:t> Проза: сборники произведений «Блики», «Я, наверное, слишком русский». Поэзия: Мир такими богатствами полон. Этот век из стекла и бетона. Россия. Даурия и др.;</a:t>
            </a:r>
          </a:p>
          <a:p>
            <a:pPr marL="0" indent="523800" algn="just" defTabSz="443484">
              <a:spcBef>
                <a:spcPts val="0"/>
              </a:spcBef>
              <a:buClrTx/>
              <a:buSzTx/>
              <a:buFontTx/>
              <a:buNone/>
              <a:defRPr sz="2425" i="1" u="sng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Граубин Георгий Рудольфович</a:t>
            </a:r>
            <a:r>
              <a:rPr i="0" u="none"/>
              <a:t>.  Проза: На берегах таинственной Силькари. Веселые страницы. Были, небылицы. Полустанок. Почему осенью - листопад? Приглашение в гости. Поэзия: БАМ. Я живу на самой длинной долготе. Мамины руки. Луна Ленительный падеж и др.;</a:t>
            </a:r>
          </a:p>
          <a:p>
            <a:pPr marL="0" indent="523800" algn="just" defTabSz="443484">
              <a:spcBef>
                <a:spcPts val="0"/>
              </a:spcBef>
              <a:buClrTx/>
              <a:buSzTx/>
              <a:buFontTx/>
              <a:buNone/>
              <a:defRPr sz="2425" i="1" u="sng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Димов Олег Афанасьевич</a:t>
            </a:r>
            <a:r>
              <a:rPr i="0" u="none"/>
              <a:t>. Проза: Сказ о Федоре, Дарье и Забайкалье, в котором они живут. Сборники произведений: После крещения. Православные рассказы. Дети длинных ветров и др.</a:t>
            </a:r>
          </a:p>
          <a:p>
            <a:pPr marL="0" indent="523800" algn="just" defTabSz="443484">
              <a:spcBef>
                <a:spcPts val="0"/>
              </a:spcBef>
              <a:buClrTx/>
              <a:buSzTx/>
              <a:buFontTx/>
              <a:buNone/>
              <a:defRPr sz="2425" i="1" u="sng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Донец Геннадий Семёнович</a:t>
            </a:r>
            <a:r>
              <a:rPr i="0" u="none"/>
              <a:t>. Проза: Ехнецов кончает войну. Алданцы.</a:t>
            </a:r>
          </a:p>
          <a:p>
            <a:pPr marL="0" indent="523800" algn="just" defTabSz="443484">
              <a:spcBef>
                <a:spcPts val="0"/>
              </a:spcBef>
              <a:buClrTx/>
              <a:buSzTx/>
              <a:buFontTx/>
              <a:buNone/>
              <a:defRPr sz="2425" i="1" u="sng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Куренной Евгений Евстафьевич</a:t>
            </a:r>
            <a:r>
              <a:rPr i="0" u="none"/>
              <a:t>. Проза: Подорожье : Повести и рассказы</a:t>
            </a:r>
            <a:r>
              <a:rPr u="none"/>
              <a:t>. </a:t>
            </a:r>
            <a:r>
              <a:rPr i="0" u="none"/>
              <a:t>Кедровкины кладовки: таежные были-небыли. </a:t>
            </a:r>
          </a:p>
          <a:p>
            <a:pPr marL="0" indent="523800" defTabSz="443484">
              <a:spcBef>
                <a:spcPts val="0"/>
              </a:spcBef>
              <a:buClrTx/>
              <a:buSzTx/>
              <a:buFontTx/>
              <a:buNone/>
              <a:defRPr sz="2425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i="1" u="sng"/>
              <a:t>Лавринайтис Виктор Брониславович</a:t>
            </a:r>
            <a:r>
              <a:t>. Падь Золотая.</a:t>
            </a:r>
          </a:p>
          <a:p>
            <a:pPr marL="0" indent="523800" defTabSz="443484">
              <a:spcBef>
                <a:spcPts val="0"/>
              </a:spcBef>
              <a:buClrTx/>
              <a:buSzTx/>
              <a:buFontTx/>
              <a:buNone/>
              <a:defRPr sz="2425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i="1" u="sng"/>
              <a:t>Борис Константинович Макаров</a:t>
            </a:r>
            <a:r>
              <a:t>. Поэзия: материнский наказ. Жить на свете все же стоит. Простите нас! Боярышник. Когда полыхают пожары. В толпе. Цветет черемуха и др. 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Нормативная основа для составления программы по родной (русской) литературы"/>
          <p:cNvSpPr txBox="1">
            <a:spLocks noGrp="1"/>
          </p:cNvSpPr>
          <p:nvPr>
            <p:ph type="body" idx="13"/>
          </p:nvPr>
        </p:nvSpPr>
        <p:spPr>
          <a:xfrm>
            <a:off x="406400" y="172720"/>
            <a:ext cx="11176000" cy="74168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2600"/>
                </a:solidFill>
              </a:defRPr>
            </a:lvl1pPr>
          </a:lstStyle>
          <a:p>
            <a:r>
              <a:t>Нормативная основа для составления программы по родной (русской) литературы</a:t>
            </a:r>
          </a:p>
        </p:txBody>
      </p:sp>
      <p:sp>
        <p:nvSpPr>
          <p:cNvPr id="169" name="Нормативную правовую основу для разработки настоящей Примерной программы по учебному предмету «Родная (русская) литература» для 5-9 классов составляют следующие документы:…"/>
          <p:cNvSpPr txBox="1">
            <a:spLocks noGrp="1"/>
          </p:cNvSpPr>
          <p:nvPr>
            <p:ph type="body" idx="1"/>
          </p:nvPr>
        </p:nvSpPr>
        <p:spPr>
          <a:xfrm>
            <a:off x="406400" y="1699418"/>
            <a:ext cx="12192000" cy="7152482"/>
          </a:xfrm>
          <a:prstGeom prst="rect">
            <a:avLst/>
          </a:prstGeom>
        </p:spPr>
        <p:txBody>
          <a:bodyPr/>
          <a:lstStyle/>
          <a:p>
            <a:pPr marL="0" indent="539999" algn="just" defTabSz="457200">
              <a:spcBef>
                <a:spcPts val="0"/>
              </a:spcBef>
              <a:buClrTx/>
              <a:buSzTx/>
              <a:buFontTx/>
              <a:buNone/>
              <a:defRPr sz="2500">
                <a:solidFill>
                  <a:srgbClr val="25252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Нормативную правовую основу для разработки настоящей Примерной программы по учебному предмету «Родная (русская) литература» для 5-9 классов составляют следующие документы:</a:t>
            </a:r>
          </a:p>
          <a:p>
            <a:pPr marL="0" indent="539999" algn="just" defTabSz="457200">
              <a:spcBef>
                <a:spcPts val="0"/>
              </a:spcBef>
              <a:buClrTx/>
              <a:buSzTx/>
              <a:buFontTx/>
              <a:buNone/>
              <a:defRPr sz="2500">
                <a:solidFill>
                  <a:srgbClr val="25252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>
              <a:solidFill>
                <a:srgbClr val="000000"/>
              </a:solidFill>
            </a:endParaRPr>
          </a:p>
          <a:p>
            <a:pPr marL="0" indent="539999" algn="just" defTabSz="457200">
              <a:spcBef>
                <a:spcPts val="0"/>
              </a:spcBef>
              <a:buClrTx/>
              <a:buSzTx/>
              <a:buFontTx/>
              <a:buNone/>
              <a:defRPr sz="2500">
                <a:solidFill>
                  <a:srgbClr val="25252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solidFill>
                  <a:srgbClr val="000000"/>
                </a:solidFill>
              </a:rPr>
              <a:t>– </a:t>
            </a:r>
            <a:r>
              <a:t>Федеральный закон от 29 декабря 2012 г. № 273-ФЗ «Об образовании в Российской Федерации»;</a:t>
            </a:r>
          </a:p>
          <a:p>
            <a:pPr marL="0" indent="539999" algn="just" defTabSz="457200">
              <a:spcBef>
                <a:spcPts val="0"/>
              </a:spcBef>
              <a:buClrTx/>
              <a:buSzTx/>
              <a:buFontTx/>
              <a:buNone/>
              <a:defRPr sz="2500">
                <a:solidFill>
                  <a:srgbClr val="25252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>
              <a:solidFill>
                <a:srgbClr val="000000"/>
              </a:solidFill>
            </a:endParaRPr>
          </a:p>
          <a:p>
            <a:pPr marL="0" indent="539999" algn="just" defTabSz="457200">
              <a:spcBef>
                <a:spcPts val="0"/>
              </a:spcBef>
              <a:buClrTx/>
              <a:buSzTx/>
              <a:buFontTx/>
              <a:buNone/>
              <a:defRPr sz="2500">
                <a:solidFill>
                  <a:srgbClr val="25252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solidFill>
                  <a:srgbClr val="000000"/>
                </a:solidFill>
              </a:rPr>
              <a:t>– П</a:t>
            </a:r>
            <a:r>
              <a:t>риказ Министерства образования и науки Российской Федерации от 17 декабря 2010 г. № 1897 «Об утверждении федерального государственного образовательного стандарта основного общего образования» (в редакции приказа Минобрнауки России от 31.12.2015 г. № 1577);</a:t>
            </a:r>
          </a:p>
          <a:p>
            <a:pPr marL="0" indent="539999" algn="just" defTabSz="457200">
              <a:spcBef>
                <a:spcPts val="0"/>
              </a:spcBef>
              <a:buClrTx/>
              <a:buSzTx/>
              <a:buFontTx/>
              <a:buNone/>
              <a:defRPr sz="2500">
                <a:solidFill>
                  <a:srgbClr val="25252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>
              <a:solidFill>
                <a:srgbClr val="000000"/>
              </a:solidFill>
            </a:endParaRPr>
          </a:p>
          <a:p>
            <a:pPr marL="0" indent="539999" algn="just" defTabSz="457200">
              <a:spcBef>
                <a:spcPts val="0"/>
              </a:spcBef>
              <a:buClrTx/>
              <a:buSzTx/>
              <a:buFontTx/>
              <a:buNone/>
              <a:defRPr sz="2500">
                <a:solidFill>
                  <a:srgbClr val="25252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solidFill>
                  <a:srgbClr val="000000"/>
                </a:solidFill>
              </a:rPr>
              <a:t>– </a:t>
            </a:r>
            <a:r>
              <a:t>«Концепция преподавания русского языка и литературы», утвержденной распоряжением Правительства Российской Федерации от 09.04.2016 г. № 637-р;</a:t>
            </a:r>
          </a:p>
          <a:p>
            <a:pPr marL="0" indent="539999" algn="just" defTabSz="457200">
              <a:spcBef>
                <a:spcPts val="0"/>
              </a:spcBef>
              <a:buClrTx/>
              <a:buSzTx/>
              <a:buFontTx/>
              <a:buNone/>
              <a:defRPr sz="2500">
                <a:solidFill>
                  <a:srgbClr val="25252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>
              <a:solidFill>
                <a:srgbClr val="000000"/>
              </a:solidFill>
            </a:endParaRPr>
          </a:p>
          <a:p>
            <a:pPr marL="0" indent="539999" algn="just" defTabSz="457200">
              <a:spcBef>
                <a:spcPts val="0"/>
              </a:spcBef>
              <a:buClrTx/>
              <a:buSzTx/>
              <a:buFontTx/>
              <a:buNone/>
              <a:defRPr sz="2500">
                <a:solidFill>
                  <a:srgbClr val="25252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solidFill>
                  <a:srgbClr val="000000"/>
                </a:solidFill>
              </a:rPr>
              <a:t>– </a:t>
            </a:r>
            <a:r>
              <a:t>«Концепция программы поддержки детского и юношеского чтения в Российской Федерации», утвержденной Правительством Российской Федерации от 03.06.2017 № 1155. 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1. пояснительная записка. Цель и задачи введения новой предметной области"/>
          <p:cNvSpPr txBox="1">
            <a:spLocks noGrp="1"/>
          </p:cNvSpPr>
          <p:nvPr>
            <p:ph type="body" idx="13"/>
          </p:nvPr>
        </p:nvSpPr>
        <p:spPr>
          <a:xfrm>
            <a:off x="406400" y="495300"/>
            <a:ext cx="11924011" cy="419101"/>
          </a:xfrm>
          <a:prstGeom prst="rect">
            <a:avLst/>
          </a:prstGeom>
        </p:spPr>
        <p:txBody>
          <a:bodyPr/>
          <a:lstStyle>
            <a:lvl1pPr>
              <a:defRPr sz="2100" spc="105">
                <a:solidFill>
                  <a:srgbClr val="FF2600"/>
                </a:solidFill>
              </a:defRPr>
            </a:lvl1pPr>
          </a:lstStyle>
          <a:p>
            <a:r>
              <a:t>1. пояснительная записка. Цель и задачи введения новой предметной области</a:t>
            </a:r>
          </a:p>
        </p:txBody>
      </p:sp>
      <p:sp>
        <p:nvSpPr>
          <p:cNvPr id="172" name="Цель программы: воспитание уважительного и бережного отношение к родной (русской) литературе как величайшей духовной, нравственной и культурной ценности русского народа.…"/>
          <p:cNvSpPr txBox="1">
            <a:spLocks noGrp="1"/>
          </p:cNvSpPr>
          <p:nvPr>
            <p:ph type="body" idx="1"/>
          </p:nvPr>
        </p:nvSpPr>
        <p:spPr>
          <a:xfrm>
            <a:off x="406400" y="1380628"/>
            <a:ext cx="12192000" cy="7987458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0" indent="539999" algn="just" defTabSz="457200">
              <a:spcBef>
                <a:spcPts val="0"/>
              </a:spcBef>
              <a:buClrTx/>
              <a:buSzTx/>
              <a:buFontTx/>
              <a:buNone/>
              <a:defRPr sz="2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 i="1"/>
              <a:t>Цель программы:</a:t>
            </a:r>
            <a:r>
              <a:t> воспитание уважительного и бережного отношение к родной (русской) литературе как величайшей духовной, нравственной и культурной ценности русского народа.</a:t>
            </a:r>
          </a:p>
          <a:p>
            <a:pPr marL="0" indent="539999" algn="just" defTabSz="457200">
              <a:spcBef>
                <a:spcPts val="0"/>
              </a:spcBef>
              <a:buClrTx/>
              <a:buSzTx/>
              <a:buFontTx/>
              <a:buNone/>
              <a:defRPr sz="2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0" indent="539999" algn="just" defTabSz="457200">
              <a:spcBef>
                <a:spcPts val="0"/>
              </a:spcBef>
              <a:buClrTx/>
              <a:buSzTx/>
              <a:buFontTx/>
              <a:buNone/>
              <a:defRPr sz="2500" b="1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Задачи:</a:t>
            </a:r>
          </a:p>
          <a:p>
            <a:pPr marL="0" indent="539999" algn="just" defTabSz="457200">
              <a:spcBef>
                <a:spcPts val="0"/>
              </a:spcBef>
              <a:buClrTx/>
              <a:buSzTx/>
              <a:buFontTx/>
              <a:buNone/>
              <a:defRPr sz="2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– формирование способности понимать и эстетически воспринимать произведения родной (русской) литературы;</a:t>
            </a:r>
          </a:p>
          <a:p>
            <a:pPr marL="0" indent="539999" algn="just" defTabSz="457200">
              <a:spcBef>
                <a:spcPts val="0"/>
              </a:spcBef>
              <a:buClrTx/>
              <a:buSzTx/>
              <a:buFontTx/>
              <a:buNone/>
              <a:defRPr sz="2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– обогащение духовного мира учащихся путем приобщения их к нравственным ценностям и художественному многообразию родной (русской) литературы, к отдельным ее произведениям, к произведениям писателей и поэтов Забайкальского края;</a:t>
            </a:r>
          </a:p>
          <a:p>
            <a:pPr marL="0" indent="539999" algn="just" defTabSz="457200">
              <a:spcBef>
                <a:spcPts val="0"/>
              </a:spcBef>
              <a:buClrTx/>
              <a:buSzTx/>
              <a:buFontTx/>
              <a:buNone/>
              <a:defRPr sz="2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–  приобщение к литературному наследию русского народа;</a:t>
            </a:r>
          </a:p>
          <a:p>
            <a:pPr marL="0" indent="539999" algn="just" defTabSz="457200">
              <a:spcBef>
                <a:spcPts val="0"/>
              </a:spcBef>
              <a:buClrTx/>
              <a:buSzTx/>
              <a:buFontTx/>
              <a:buNone/>
              <a:defRPr sz="2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– формирование ощущения причастности к свершениям и традициям своего народа, осознание исторической преемственности поколений, собственной ответственности за сохранение культуры народа;</a:t>
            </a:r>
          </a:p>
          <a:p>
            <a:pPr marL="0" indent="539999" algn="just" defTabSz="457200">
              <a:spcBef>
                <a:spcPts val="0"/>
              </a:spcBef>
              <a:buClrTx/>
              <a:buSzTx/>
              <a:buFontTx/>
              <a:buNone/>
              <a:defRPr sz="2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– формирование умения актуализировать в художественных текстах родной (русской) литературы личностно значимые образы, темы и проблемы, учитывать исторический, историко-культурный контекст и контекст творчества писателя в процессе анализа художественного литературного произведения;</a:t>
            </a:r>
          </a:p>
          <a:p>
            <a:pPr marL="0" indent="539999" algn="just" defTabSz="457200">
              <a:spcBef>
                <a:spcPts val="0"/>
              </a:spcBef>
              <a:buClrTx/>
              <a:buSzTx/>
              <a:buFontTx/>
              <a:buNone/>
              <a:defRPr sz="2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–  обогащение активного и потенциального словарного запаса, развитие у обучающихся культуры владения родным языком во всей полноте его функциональных возможностей в соответствии с нормами устной и письменной речи, правилами речевого этикета.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1. пояснительная записка. Содержание программы"/>
          <p:cNvSpPr txBox="1"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FF2600"/>
                </a:solidFill>
              </a:defRPr>
            </a:lvl1pPr>
          </a:lstStyle>
          <a:p>
            <a:r>
              <a:t>1. пояснительная записка. Содержание программы</a:t>
            </a:r>
          </a:p>
        </p:txBody>
      </p:sp>
      <p:sp>
        <p:nvSpPr>
          <p:cNvPr id="175" name="Содержание программы каждого класса включает в себя произведения (или фрагменты из произведений) родной литературы, помогающие школьнику осмыслить её непреходящую историко-культурную и нравственно-ценностную роль.…"/>
          <p:cNvSpPr txBox="1">
            <a:spLocks noGrp="1"/>
          </p:cNvSpPr>
          <p:nvPr>
            <p:ph type="body" idx="1"/>
          </p:nvPr>
        </p:nvSpPr>
        <p:spPr>
          <a:xfrm>
            <a:off x="406400" y="1351285"/>
            <a:ext cx="12192000" cy="8179371"/>
          </a:xfrm>
          <a:prstGeom prst="rect">
            <a:avLst/>
          </a:prstGeom>
        </p:spPr>
        <p:txBody>
          <a:bodyPr/>
          <a:lstStyle/>
          <a:p>
            <a:pPr marL="0" indent="539999" algn="just" defTabSz="457200">
              <a:spcBef>
                <a:spcPts val="0"/>
              </a:spcBef>
              <a:buClrTx/>
              <a:buSzTx/>
              <a:buFontTx/>
              <a:buNone/>
              <a:defRPr sz="2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/>
              <a:t>Содержание программы</a:t>
            </a:r>
            <a:r>
              <a:t> каждого класса включает в себя произведения (или фрагменты из произведений) родной литературы, помогающие школьнику осмыслить её непреходящую историко-культурную и нравственно-ценностную роль.</a:t>
            </a:r>
          </a:p>
          <a:p>
            <a:pPr marL="0" indent="539999" algn="just" defTabSz="457200">
              <a:spcBef>
                <a:spcPts val="0"/>
              </a:spcBef>
              <a:buClrTx/>
              <a:buSzTx/>
              <a:buFontTx/>
              <a:buNone/>
              <a:defRPr sz="2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0" indent="539999" algn="just" defTabSz="457200">
              <a:spcBef>
                <a:spcPts val="0"/>
              </a:spcBef>
              <a:buClrTx/>
              <a:buSzTx/>
              <a:buFontTx/>
              <a:buNone/>
              <a:defRPr sz="2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Основополагающими критериями отбора художественных произведений для изучения в курсе родной (русской) литературы являются: высокая художественная ценность, гуманистическая направленность, позитивное влияние на личность ученика, соответствие задачам его развития и возрастным особенностям, культурно-исторические традиции.</a:t>
            </a:r>
          </a:p>
          <a:p>
            <a:pPr marL="0" indent="539999" algn="just" defTabSz="457200">
              <a:spcBef>
                <a:spcPts val="0"/>
              </a:spcBef>
              <a:buClrTx/>
              <a:buSzTx/>
              <a:buFontTx/>
              <a:buNone/>
              <a:defRPr sz="2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0" indent="539999" algn="just" defTabSz="457200">
              <a:spcBef>
                <a:spcPts val="0"/>
              </a:spcBef>
              <a:buClrTx/>
              <a:buSzTx/>
              <a:buFontTx/>
              <a:buNone/>
              <a:defRPr sz="2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Примерная программа включает в себя следующие разделы:</a:t>
            </a:r>
          </a:p>
          <a:p>
            <a:pPr marL="0" indent="539999" algn="just" defTabSz="457200">
              <a:spcBef>
                <a:spcPts val="0"/>
              </a:spcBef>
              <a:buClrTx/>
              <a:buSzTx/>
              <a:buFontTx/>
              <a:buNone/>
              <a:defRPr sz="2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– устное народное творчество;</a:t>
            </a:r>
          </a:p>
          <a:p>
            <a:pPr marL="0" indent="539999" algn="just" defTabSz="457200">
              <a:spcBef>
                <a:spcPts val="0"/>
              </a:spcBef>
              <a:buClrTx/>
              <a:buSzTx/>
              <a:buFontTx/>
              <a:buNone/>
              <a:defRPr sz="2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– древнерусская литература;</a:t>
            </a:r>
          </a:p>
          <a:p>
            <a:pPr marL="0" indent="539999" algn="just" defTabSz="457200">
              <a:spcBef>
                <a:spcPts val="0"/>
              </a:spcBef>
              <a:buClrTx/>
              <a:buSzTx/>
              <a:buFontTx/>
              <a:buNone/>
              <a:defRPr sz="2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– русская литература XVIII в.;</a:t>
            </a:r>
          </a:p>
          <a:p>
            <a:pPr marL="0" indent="539999" algn="just" defTabSz="457200">
              <a:spcBef>
                <a:spcPts val="0"/>
              </a:spcBef>
              <a:buClrTx/>
              <a:buSzTx/>
              <a:buFontTx/>
              <a:buNone/>
              <a:defRPr sz="2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– русская литература первой половины XIX в.;</a:t>
            </a:r>
          </a:p>
          <a:p>
            <a:pPr marL="0" indent="539999" algn="just" defTabSz="457200">
              <a:spcBef>
                <a:spcPts val="0"/>
              </a:spcBef>
              <a:buClrTx/>
              <a:buSzTx/>
              <a:buFontTx/>
              <a:buNone/>
              <a:defRPr sz="2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– русская литература второй половины XIX в.;</a:t>
            </a:r>
          </a:p>
          <a:p>
            <a:pPr marL="0" indent="539999" algn="just" defTabSz="457200">
              <a:spcBef>
                <a:spcPts val="0"/>
              </a:spcBef>
              <a:buClrTx/>
              <a:buSzTx/>
              <a:buFontTx/>
              <a:buNone/>
              <a:defRPr sz="2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– русская литература первой половины XX в.;</a:t>
            </a:r>
          </a:p>
          <a:p>
            <a:pPr marL="0" indent="539999" algn="just" defTabSz="457200">
              <a:spcBef>
                <a:spcPts val="0"/>
              </a:spcBef>
              <a:buClrTx/>
              <a:buSzTx/>
              <a:buFontTx/>
              <a:buNone/>
              <a:defRPr sz="2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– русская литература второй половины XX в.;</a:t>
            </a:r>
          </a:p>
          <a:p>
            <a:pPr marL="0" indent="539999" algn="just" defTabSz="457200">
              <a:spcBef>
                <a:spcPts val="0"/>
              </a:spcBef>
              <a:buClrTx/>
              <a:buSzTx/>
              <a:buFontTx/>
              <a:buNone/>
              <a:defRPr sz="2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– современная русская литература;</a:t>
            </a:r>
          </a:p>
          <a:p>
            <a:pPr marL="0" indent="539999" algn="just" defTabSz="457200">
              <a:spcBef>
                <a:spcPts val="0"/>
              </a:spcBef>
              <a:buClrTx/>
              <a:buSzTx/>
              <a:buFontTx/>
              <a:buNone/>
              <a:defRPr sz="2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– творчество поэтов и писателей Забайкальского края;</a:t>
            </a:r>
          </a:p>
          <a:p>
            <a:pPr marL="0" indent="539999" algn="just" defTabSz="457200">
              <a:spcBef>
                <a:spcPts val="0"/>
              </a:spcBef>
              <a:buClrTx/>
              <a:buSzTx/>
              <a:buFontTx/>
              <a:buNone/>
              <a:defRPr sz="2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– контроль уровня литературного образования.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1. пояснительная записка. Место учебного курса родная (русская) литература"/>
          <p:cNvSpPr txBox="1">
            <a:spLocks noGrp="1"/>
          </p:cNvSpPr>
          <p:nvPr>
            <p:ph type="body" idx="13"/>
          </p:nvPr>
        </p:nvSpPr>
        <p:spPr>
          <a:xfrm>
            <a:off x="406400" y="495299"/>
            <a:ext cx="12038757" cy="419101"/>
          </a:xfrm>
          <a:prstGeom prst="rect">
            <a:avLst/>
          </a:prstGeom>
        </p:spPr>
        <p:txBody>
          <a:bodyPr/>
          <a:lstStyle>
            <a:lvl1pPr algn="ctr">
              <a:defRPr sz="2100" spc="105">
                <a:solidFill>
                  <a:srgbClr val="FF2600"/>
                </a:solidFill>
              </a:defRPr>
            </a:lvl1pPr>
          </a:lstStyle>
          <a:p>
            <a:r>
              <a:t>1. пояснительная записка. Место учебного курса родная (русская) литература</a:t>
            </a:r>
          </a:p>
        </p:txBody>
      </p:sp>
      <p:sp>
        <p:nvSpPr>
          <p:cNvPr id="178" name="Программа учебного предмета «Родная литература» предназначена для изучения в 5-9 классах и рассчитана на 17 часов в год.…"/>
          <p:cNvSpPr txBox="1">
            <a:spLocks noGrp="1"/>
          </p:cNvSpPr>
          <p:nvPr>
            <p:ph type="body" idx="1"/>
          </p:nvPr>
        </p:nvSpPr>
        <p:spPr>
          <a:xfrm>
            <a:off x="406400" y="1561653"/>
            <a:ext cx="12192000" cy="7290247"/>
          </a:xfrm>
          <a:prstGeom prst="rect">
            <a:avLst/>
          </a:prstGeom>
        </p:spPr>
        <p:txBody>
          <a:bodyPr/>
          <a:lstStyle/>
          <a:p>
            <a:pPr marL="0" indent="539999" algn="just" defTabSz="457200">
              <a:spcBef>
                <a:spcPts val="0"/>
              </a:spcBef>
              <a:buClrTx/>
              <a:buSzTx/>
              <a:buFontTx/>
              <a:buNone/>
              <a:defRPr sz="2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Программа учебного предмета «Родная литература» предназначена для изучения в 5-9 классах и рассчитана на 17 часов в год.</a:t>
            </a:r>
          </a:p>
          <a:p>
            <a:pPr marL="0" indent="539999" algn="just" defTabSz="457200">
              <a:spcBef>
                <a:spcPts val="0"/>
              </a:spcBef>
              <a:buClrTx/>
              <a:buSzTx/>
              <a:buFontTx/>
              <a:buNone/>
              <a:defRPr sz="2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0" indent="539999" algn="just" defTabSz="457200">
              <a:spcBef>
                <a:spcPts val="0"/>
              </a:spcBef>
              <a:buClrTx/>
              <a:buSzTx/>
              <a:buFontTx/>
              <a:buNone/>
              <a:defRPr sz="2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Представленная Примерная программа предусматривает часы на выполнение практической части программы.</a:t>
            </a:r>
          </a:p>
          <a:p>
            <a:pPr marL="0" indent="539999" algn="just" defTabSz="457200">
              <a:spcBef>
                <a:spcPts val="0"/>
              </a:spcBef>
              <a:buClrTx/>
              <a:buSzTx/>
              <a:buFontTx/>
              <a:buNone/>
              <a:defRPr sz="2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Контрольные работы: в V-IX классах - 2 сочинения.</a:t>
            </a:r>
          </a:p>
          <a:p>
            <a:pPr marL="0" indent="539999" algn="just" defTabSz="457200">
              <a:spcBef>
                <a:spcPts val="0"/>
              </a:spcBef>
              <a:buClrTx/>
              <a:buSzTx/>
              <a:buFontTx/>
              <a:buNone/>
              <a:defRPr sz="2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Форма организации образовательного процесса - классно-урочная: традиционные уроки (усвоение новых знаний, закрепление изученного, повторительно-обобщающий урок, комбинированный урок, урок контроля знаний, урок развития речи); нестандартные уроки: зачёт, семинар.</a:t>
            </a:r>
          </a:p>
          <a:p>
            <a:pPr marL="0" indent="539999" algn="just" defTabSz="457200">
              <a:spcBef>
                <a:spcPts val="0"/>
              </a:spcBef>
              <a:buClrTx/>
              <a:buSzTx/>
              <a:buFontTx/>
              <a:buNone/>
              <a:defRPr sz="2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Виды и формы контроля:</a:t>
            </a:r>
          </a:p>
          <a:p>
            <a:pPr marL="0" indent="539999" algn="just" defTabSz="457200">
              <a:spcBef>
                <a:spcPts val="0"/>
              </a:spcBef>
              <a:buClrTx/>
              <a:buSzTx/>
              <a:buFontTx/>
              <a:buNone/>
              <a:defRPr sz="2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– тест;</a:t>
            </a:r>
          </a:p>
          <a:p>
            <a:pPr marL="0" indent="539999" algn="just" defTabSz="457200">
              <a:spcBef>
                <a:spcPts val="0"/>
              </a:spcBef>
              <a:buClrTx/>
              <a:buSzTx/>
              <a:buFontTx/>
              <a:buNone/>
              <a:defRPr sz="2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– письменный ответ на вопрос;</a:t>
            </a:r>
          </a:p>
          <a:p>
            <a:pPr marL="0" indent="539999" algn="just" defTabSz="457200">
              <a:spcBef>
                <a:spcPts val="0"/>
              </a:spcBef>
              <a:buClrTx/>
              <a:buSzTx/>
              <a:buFontTx/>
              <a:buNone/>
              <a:defRPr sz="2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– сочинение на литературоведческую тему;</a:t>
            </a:r>
          </a:p>
          <a:p>
            <a:pPr marL="0" indent="539999" algn="just" defTabSz="457200">
              <a:spcBef>
                <a:spcPts val="0"/>
              </a:spcBef>
              <a:buClrTx/>
              <a:buSzTx/>
              <a:buFontTx/>
              <a:buNone/>
              <a:defRPr sz="2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– проект.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2. планируемые результаты освоения учебного курса родная (русская) литература"/>
          <p:cNvSpPr txBox="1">
            <a:spLocks noGrp="1"/>
          </p:cNvSpPr>
          <p:nvPr>
            <p:ph type="body" idx="13"/>
          </p:nvPr>
        </p:nvSpPr>
        <p:spPr>
          <a:xfrm>
            <a:off x="404465" y="476249"/>
            <a:ext cx="12409835" cy="406401"/>
          </a:xfrm>
          <a:prstGeom prst="rect">
            <a:avLst/>
          </a:prstGeom>
        </p:spPr>
        <p:txBody>
          <a:bodyPr/>
          <a:lstStyle>
            <a:lvl1pPr algn="ctr">
              <a:defRPr sz="2000" spc="100">
                <a:solidFill>
                  <a:srgbClr val="FF2600"/>
                </a:solidFill>
              </a:defRPr>
            </a:lvl1pPr>
          </a:lstStyle>
          <a:p>
            <a:r>
              <a:t>2. планируемые результаты освоения учебного курса родная (русская) литература</a:t>
            </a:r>
          </a:p>
        </p:txBody>
      </p:sp>
      <p:sp>
        <p:nvSpPr>
          <p:cNvPr id="181" name="Личностные результаты:…"/>
          <p:cNvSpPr txBox="1">
            <a:spLocks noGrp="1"/>
          </p:cNvSpPr>
          <p:nvPr>
            <p:ph type="body" idx="1"/>
          </p:nvPr>
        </p:nvSpPr>
        <p:spPr>
          <a:xfrm>
            <a:off x="406400" y="1231900"/>
            <a:ext cx="12192000" cy="76200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algn="just" defTabSz="379475">
              <a:spcBef>
                <a:spcPts val="0"/>
              </a:spcBef>
              <a:buClrTx/>
              <a:buSzTx/>
              <a:buFontTx/>
              <a:buNone/>
              <a:defRPr sz="2075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Личностные результаты:</a:t>
            </a:r>
            <a:endParaRPr i="0"/>
          </a:p>
          <a:p>
            <a:pPr marL="0" indent="674623" algn="just" defTabSz="379475">
              <a:spcBef>
                <a:spcPts val="0"/>
              </a:spcBef>
              <a:buClrTx/>
              <a:buSzTx/>
              <a:buFontTx/>
              <a:buNone/>
              <a:defRPr sz="2075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– воспитание российской гражданской идентичности: патриотизма, любви и уважения к Отечеству, чувства гордости за свою Родину, прошлое и настоящее многонационального народа России; осознание своей этнической принадлежности, знание истории, языка, культуры своего народа, своего края, основ культурного наследия народов России и человечества;– осознание себя представителями своего народа и гражданами Российского государства;</a:t>
            </a:r>
          </a:p>
          <a:p>
            <a:pPr marL="0" indent="674623" algn="just" defTabSz="379475">
              <a:spcBef>
                <a:spcPts val="0"/>
              </a:spcBef>
              <a:buClrTx/>
              <a:buSzTx/>
              <a:buFontTx/>
              <a:buNone/>
              <a:defRPr sz="2075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0" indent="674623" algn="just" defTabSz="379475">
              <a:spcBef>
                <a:spcPts val="0"/>
              </a:spcBef>
              <a:buClrTx/>
              <a:buSzTx/>
              <a:buFontTx/>
              <a:buNone/>
              <a:defRPr sz="2075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– формирование осознанного, уважительного и доброжелательного отношения к другому человеку, его мнению, мировоззрению, культуре, языку, вере, гражданской позиции, к истории, культуре, религии, традициям, языкам, ценностям народов России;</a:t>
            </a:r>
          </a:p>
          <a:p>
            <a:pPr marL="0" indent="674623" algn="just" defTabSz="379475">
              <a:spcBef>
                <a:spcPts val="0"/>
              </a:spcBef>
              <a:buClrTx/>
              <a:buSzTx/>
              <a:buFontTx/>
              <a:buNone/>
              <a:defRPr sz="2075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0" indent="674623" algn="just" defTabSz="379475">
              <a:spcBef>
                <a:spcPts val="0"/>
              </a:spcBef>
              <a:buClrTx/>
              <a:buSzTx/>
              <a:buFontTx/>
              <a:buNone/>
              <a:defRPr sz="2075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– развитие морального сознания и компетентности в решении моральных проблем на основе личностного выбора, формирование нравственных чувств и нравственного поведения, осознанного и ответственного отношения к собственным поступкам;</a:t>
            </a:r>
          </a:p>
          <a:p>
            <a:pPr marL="0" indent="674623" algn="just" defTabSz="379475">
              <a:spcBef>
                <a:spcPts val="0"/>
              </a:spcBef>
              <a:buClrTx/>
              <a:buSzTx/>
              <a:buFontTx/>
              <a:buNone/>
              <a:defRPr sz="2075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0" indent="674623" algn="just" defTabSz="379475">
              <a:spcBef>
                <a:spcPts val="0"/>
              </a:spcBef>
              <a:buClrTx/>
              <a:buSzTx/>
              <a:buFontTx/>
              <a:buNone/>
              <a:defRPr sz="2075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– осознание значения семьи в жизни человека и общества, принятие ценности семейной жизни, уважительное и заботливое отношение к членам своей семьи;</a:t>
            </a:r>
          </a:p>
          <a:p>
            <a:pPr marL="0" indent="674623" algn="just" defTabSz="379475">
              <a:spcBef>
                <a:spcPts val="0"/>
              </a:spcBef>
              <a:buClrTx/>
              <a:buSzTx/>
              <a:buFontTx/>
              <a:buNone/>
              <a:defRPr sz="2075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0" indent="674623" algn="just" defTabSz="379475">
              <a:spcBef>
                <a:spcPts val="0"/>
              </a:spcBef>
              <a:buClrTx/>
              <a:buSzTx/>
              <a:buFontTx/>
              <a:buNone/>
              <a:defRPr sz="2075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– развитие чувства прекрасного – умение чувствовать красоту и выразительность русской речи, стремиться к совершенствованию собственной речи;</a:t>
            </a:r>
          </a:p>
          <a:p>
            <a:pPr marL="0" indent="674623" algn="just" defTabSz="379475">
              <a:spcBef>
                <a:spcPts val="0"/>
              </a:spcBef>
              <a:buClrTx/>
              <a:buSzTx/>
              <a:buFontTx/>
              <a:buNone/>
              <a:defRPr sz="2075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0" indent="674623" algn="just" defTabSz="379475">
              <a:spcBef>
                <a:spcPts val="0"/>
              </a:spcBef>
              <a:buClrTx/>
              <a:buSzTx/>
              <a:buFontTx/>
              <a:buNone/>
              <a:defRPr sz="2075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– устойчивый познавательный интерес к чтению, к ведению диалога с автором текста;</a:t>
            </a:r>
          </a:p>
          <a:p>
            <a:pPr marL="0" indent="674623" algn="just" defTabSz="379475">
              <a:spcBef>
                <a:spcPts val="0"/>
              </a:spcBef>
              <a:buClrTx/>
              <a:buSzTx/>
              <a:buFontTx/>
              <a:buNone/>
              <a:defRPr sz="2075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0" indent="674623" algn="just" defTabSz="379475">
              <a:spcBef>
                <a:spcPts val="0"/>
              </a:spcBef>
              <a:buClrTx/>
              <a:buSzTx/>
              <a:buFontTx/>
              <a:buNone/>
              <a:defRPr sz="2075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– формирование потребности в самовыражении через слово.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2. планируемые результаты освоения учебного курса родная (русская) литература"/>
          <p:cNvSpPr txBox="1">
            <a:spLocks noGrp="1"/>
          </p:cNvSpPr>
          <p:nvPr>
            <p:ph type="body" idx="13"/>
          </p:nvPr>
        </p:nvSpPr>
        <p:spPr>
          <a:xfrm>
            <a:off x="444500" y="495300"/>
            <a:ext cx="11796366" cy="381001"/>
          </a:xfrm>
          <a:prstGeom prst="rect">
            <a:avLst/>
          </a:prstGeom>
        </p:spPr>
        <p:txBody>
          <a:bodyPr/>
          <a:lstStyle>
            <a:lvl1pPr algn="ctr">
              <a:defRPr sz="1900" spc="95">
                <a:solidFill>
                  <a:srgbClr val="FF2600"/>
                </a:solidFill>
              </a:defRPr>
            </a:lvl1pPr>
          </a:lstStyle>
          <a:p>
            <a:r>
              <a:t>2. планируемые результаты освоения учебного курса родная (русская) литература</a:t>
            </a:r>
          </a:p>
        </p:txBody>
      </p:sp>
      <p:sp>
        <p:nvSpPr>
          <p:cNvPr id="184" name="Метапредметные результаты:…"/>
          <p:cNvSpPr txBox="1">
            <a:spLocks noGrp="1"/>
          </p:cNvSpPr>
          <p:nvPr>
            <p:ph type="body" idx="1"/>
          </p:nvPr>
        </p:nvSpPr>
        <p:spPr>
          <a:xfrm>
            <a:off x="406400" y="1072183"/>
            <a:ext cx="12192000" cy="841377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defTabSz="237743">
              <a:spcBef>
                <a:spcPts val="0"/>
              </a:spcBef>
              <a:buClrTx/>
              <a:buSzTx/>
              <a:buFontTx/>
              <a:buNone/>
              <a:defRPr sz="1611" i="1">
                <a:solidFill>
                  <a:srgbClr val="25252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Метапредметные</a:t>
            </a:r>
            <a:r>
              <a:rPr dirty="0"/>
              <a:t> </a:t>
            </a:r>
            <a:r>
              <a:rPr dirty="0" err="1"/>
              <a:t>результаты</a:t>
            </a:r>
            <a:r>
              <a:rPr dirty="0"/>
              <a:t>:</a:t>
            </a:r>
          </a:p>
          <a:p>
            <a:pPr marL="0" indent="0" algn="just" defTabSz="237743">
              <a:spcBef>
                <a:spcPts val="0"/>
              </a:spcBef>
              <a:buClrTx/>
              <a:buSzTx/>
              <a:buFontTx/>
              <a:buNone/>
              <a:defRPr sz="1611" u="sng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Регулятивные</a:t>
            </a:r>
            <a:r>
              <a:rPr dirty="0"/>
              <a:t> УУД:</a:t>
            </a:r>
          </a:p>
          <a:p>
            <a:pPr marL="0" indent="0" algn="just" defTabSz="237743">
              <a:spcBef>
                <a:spcPts val="0"/>
              </a:spcBef>
              <a:buClrTx/>
              <a:buSzTx/>
              <a:buFontTx/>
              <a:buNone/>
              <a:defRPr sz="161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– </a:t>
            </a:r>
            <a:r>
              <a:rPr dirty="0" err="1"/>
              <a:t>формулировать</a:t>
            </a:r>
            <a:r>
              <a:rPr dirty="0"/>
              <a:t> в </a:t>
            </a:r>
            <a:r>
              <a:rPr dirty="0" err="1"/>
              <a:t>сотрудничестве</a:t>
            </a:r>
            <a:r>
              <a:rPr dirty="0"/>
              <a:t> с </a:t>
            </a:r>
            <a:r>
              <a:rPr dirty="0" err="1"/>
              <a:t>учителем</a:t>
            </a:r>
            <a:r>
              <a:rPr dirty="0"/>
              <a:t> </a:t>
            </a:r>
            <a:r>
              <a:rPr dirty="0" err="1"/>
              <a:t>проблему</a:t>
            </a:r>
            <a:r>
              <a:rPr dirty="0"/>
              <a:t> и </a:t>
            </a:r>
            <a:r>
              <a:rPr dirty="0" err="1"/>
              <a:t>цели</a:t>
            </a:r>
            <a:r>
              <a:rPr dirty="0"/>
              <a:t> </a:t>
            </a:r>
            <a:r>
              <a:rPr dirty="0" err="1"/>
              <a:t>урока</a:t>
            </a:r>
            <a:r>
              <a:rPr dirty="0"/>
              <a:t>; </a:t>
            </a:r>
            <a:r>
              <a:rPr dirty="0" err="1"/>
              <a:t>способствовать</a:t>
            </a:r>
            <a:r>
              <a:rPr dirty="0"/>
              <a:t> к </a:t>
            </a:r>
            <a:r>
              <a:rPr dirty="0" err="1"/>
              <a:t>целеполаганию</a:t>
            </a:r>
            <a:r>
              <a:rPr dirty="0"/>
              <a:t>, </a:t>
            </a:r>
            <a:r>
              <a:rPr dirty="0" err="1"/>
              <a:t>включая</a:t>
            </a:r>
            <a:r>
              <a:rPr dirty="0"/>
              <a:t> </a:t>
            </a:r>
            <a:r>
              <a:rPr dirty="0" err="1"/>
              <a:t>постановку</a:t>
            </a:r>
            <a:r>
              <a:rPr dirty="0"/>
              <a:t> </a:t>
            </a:r>
            <a:r>
              <a:rPr dirty="0" err="1"/>
              <a:t>новых</a:t>
            </a:r>
            <a:r>
              <a:rPr dirty="0"/>
              <a:t> </a:t>
            </a:r>
            <a:r>
              <a:rPr dirty="0" err="1"/>
              <a:t>целей</a:t>
            </a:r>
            <a:r>
              <a:rPr dirty="0"/>
              <a:t>;</a:t>
            </a:r>
          </a:p>
          <a:p>
            <a:pPr marL="0" indent="0" algn="just" defTabSz="237743">
              <a:spcBef>
                <a:spcPts val="0"/>
              </a:spcBef>
              <a:buClrTx/>
              <a:buSzTx/>
              <a:buFontTx/>
              <a:buNone/>
              <a:defRPr sz="161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– </a:t>
            </a:r>
            <a:r>
              <a:rPr dirty="0" err="1"/>
              <a:t>анализировать</a:t>
            </a:r>
            <a:r>
              <a:rPr dirty="0"/>
              <a:t> в </a:t>
            </a:r>
            <a:r>
              <a:rPr dirty="0" err="1"/>
              <a:t>обсуждении</a:t>
            </a:r>
            <a:r>
              <a:rPr dirty="0"/>
              <a:t> с </a:t>
            </a:r>
            <a:r>
              <a:rPr dirty="0" err="1"/>
              <a:t>учителем</a:t>
            </a:r>
            <a:r>
              <a:rPr dirty="0"/>
              <a:t> </a:t>
            </a:r>
            <a:r>
              <a:rPr dirty="0" err="1"/>
              <a:t>условия</a:t>
            </a:r>
            <a:r>
              <a:rPr dirty="0"/>
              <a:t> и </a:t>
            </a:r>
            <a:r>
              <a:rPr dirty="0" err="1"/>
              <a:t>пути</a:t>
            </a:r>
            <a:r>
              <a:rPr dirty="0"/>
              <a:t> </a:t>
            </a:r>
            <a:r>
              <a:rPr dirty="0" err="1"/>
              <a:t>достижения</a:t>
            </a:r>
            <a:r>
              <a:rPr dirty="0"/>
              <a:t> </a:t>
            </a:r>
            <a:r>
              <a:rPr dirty="0" err="1"/>
              <a:t>цели</a:t>
            </a:r>
            <a:r>
              <a:rPr dirty="0"/>
              <a:t>;</a:t>
            </a:r>
          </a:p>
          <a:p>
            <a:pPr marL="0" indent="0" algn="just" defTabSz="237743">
              <a:spcBef>
                <a:spcPts val="0"/>
              </a:spcBef>
              <a:buClrTx/>
              <a:buSzTx/>
              <a:buFontTx/>
              <a:buNone/>
              <a:defRPr sz="161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совместно</a:t>
            </a:r>
            <a:r>
              <a:rPr dirty="0"/>
              <a:t> с </a:t>
            </a:r>
            <a:r>
              <a:rPr dirty="0" err="1"/>
              <a:t>учителем</a:t>
            </a:r>
            <a:r>
              <a:rPr dirty="0"/>
              <a:t> </a:t>
            </a:r>
            <a:r>
              <a:rPr dirty="0" err="1"/>
              <a:t>составлять</a:t>
            </a:r>
            <a:r>
              <a:rPr dirty="0"/>
              <a:t> </a:t>
            </a:r>
            <a:r>
              <a:rPr dirty="0" err="1"/>
              <a:t>план</a:t>
            </a:r>
            <a:r>
              <a:rPr dirty="0"/>
              <a:t> </a:t>
            </a:r>
            <a:r>
              <a:rPr dirty="0" err="1"/>
              <a:t>решения</a:t>
            </a:r>
            <a:r>
              <a:rPr dirty="0"/>
              <a:t> </a:t>
            </a:r>
            <a:r>
              <a:rPr dirty="0" err="1"/>
              <a:t>учебной</a:t>
            </a:r>
            <a:r>
              <a:rPr dirty="0"/>
              <a:t> </a:t>
            </a:r>
            <a:r>
              <a:rPr dirty="0" err="1"/>
              <a:t>проблемы</a:t>
            </a:r>
            <a:r>
              <a:rPr dirty="0"/>
              <a:t>; </a:t>
            </a:r>
          </a:p>
          <a:p>
            <a:pPr marL="0" indent="0" algn="just" defTabSz="237743">
              <a:spcBef>
                <a:spcPts val="0"/>
              </a:spcBef>
              <a:buClrTx/>
              <a:buSzTx/>
              <a:buFontTx/>
              <a:buNone/>
              <a:defRPr sz="161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– </a:t>
            </a:r>
            <a:r>
              <a:rPr dirty="0" err="1"/>
              <a:t>работать</a:t>
            </a:r>
            <a:r>
              <a:rPr dirty="0"/>
              <a:t>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плану</a:t>
            </a:r>
            <a:r>
              <a:rPr dirty="0"/>
              <a:t>, </a:t>
            </a:r>
            <a:r>
              <a:rPr dirty="0" err="1"/>
              <a:t>сверяя</a:t>
            </a:r>
            <a:r>
              <a:rPr dirty="0"/>
              <a:t> </a:t>
            </a:r>
            <a:r>
              <a:rPr dirty="0" err="1"/>
              <a:t>свои</a:t>
            </a:r>
            <a:r>
              <a:rPr dirty="0"/>
              <a:t> </a:t>
            </a:r>
            <a:r>
              <a:rPr dirty="0" err="1"/>
              <a:t>действия</a:t>
            </a:r>
            <a:r>
              <a:rPr dirty="0"/>
              <a:t> с </a:t>
            </a:r>
            <a:r>
              <a:rPr dirty="0" err="1"/>
              <a:t>целью</a:t>
            </a:r>
            <a:r>
              <a:rPr dirty="0"/>
              <a:t>, </a:t>
            </a:r>
            <a:r>
              <a:rPr dirty="0" err="1"/>
              <a:t>прогнозировать</a:t>
            </a:r>
            <a:r>
              <a:rPr dirty="0"/>
              <a:t>, </a:t>
            </a:r>
            <a:r>
              <a:rPr dirty="0" err="1"/>
              <a:t>корректировать</a:t>
            </a:r>
            <a:r>
              <a:rPr dirty="0"/>
              <a:t> </a:t>
            </a:r>
            <a:r>
              <a:rPr dirty="0" err="1"/>
              <a:t>свою</a:t>
            </a:r>
            <a:r>
              <a:rPr dirty="0"/>
              <a:t> </a:t>
            </a:r>
            <a:r>
              <a:rPr dirty="0" err="1"/>
              <a:t>деятельность</a:t>
            </a:r>
            <a:r>
              <a:rPr dirty="0"/>
              <a:t> </a:t>
            </a:r>
            <a:r>
              <a:rPr dirty="0" err="1"/>
              <a:t>под</a:t>
            </a:r>
            <a:r>
              <a:rPr dirty="0"/>
              <a:t> </a:t>
            </a:r>
            <a:r>
              <a:rPr dirty="0" err="1"/>
              <a:t>руководством</a:t>
            </a:r>
            <a:r>
              <a:rPr dirty="0"/>
              <a:t> </a:t>
            </a:r>
            <a:r>
              <a:rPr dirty="0" err="1"/>
              <a:t>учителя</a:t>
            </a:r>
            <a:r>
              <a:rPr dirty="0"/>
              <a:t>;</a:t>
            </a:r>
          </a:p>
          <a:p>
            <a:pPr marL="0" indent="0" algn="just" defTabSz="237743">
              <a:spcBef>
                <a:spcPts val="0"/>
              </a:spcBef>
              <a:buClrTx/>
              <a:buSzTx/>
              <a:buFontTx/>
              <a:buNone/>
              <a:defRPr sz="161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в </a:t>
            </a:r>
            <a:r>
              <a:rPr dirty="0" err="1"/>
              <a:t>диалоге</a:t>
            </a:r>
            <a:r>
              <a:rPr dirty="0"/>
              <a:t> с </a:t>
            </a:r>
            <a:r>
              <a:rPr dirty="0" err="1"/>
              <a:t>учителем</a:t>
            </a:r>
            <a:r>
              <a:rPr dirty="0"/>
              <a:t> </a:t>
            </a:r>
            <a:r>
              <a:rPr dirty="0" err="1"/>
              <a:t>вырабатывать</a:t>
            </a:r>
            <a:r>
              <a:rPr dirty="0"/>
              <a:t> </a:t>
            </a:r>
            <a:r>
              <a:rPr dirty="0" err="1"/>
              <a:t>критерии</a:t>
            </a:r>
            <a:r>
              <a:rPr dirty="0"/>
              <a:t> </a:t>
            </a:r>
            <a:r>
              <a:rPr dirty="0" err="1"/>
              <a:t>оценки</a:t>
            </a:r>
            <a:r>
              <a:rPr dirty="0"/>
              <a:t> и </a:t>
            </a:r>
            <a:r>
              <a:rPr dirty="0" err="1"/>
              <a:t>определять</a:t>
            </a:r>
            <a:r>
              <a:rPr dirty="0"/>
              <a:t> </a:t>
            </a:r>
            <a:r>
              <a:rPr dirty="0" err="1"/>
              <a:t>степень</a:t>
            </a:r>
            <a:r>
              <a:rPr dirty="0"/>
              <a:t> </a:t>
            </a:r>
            <a:r>
              <a:rPr dirty="0" err="1"/>
              <a:t>успешности</a:t>
            </a:r>
            <a:r>
              <a:rPr dirty="0"/>
              <a:t> </a:t>
            </a:r>
            <a:r>
              <a:rPr dirty="0" err="1"/>
              <a:t>своей</a:t>
            </a:r>
            <a:r>
              <a:rPr dirty="0"/>
              <a:t> </a:t>
            </a:r>
            <a:r>
              <a:rPr dirty="0" err="1"/>
              <a:t>работы</a:t>
            </a:r>
            <a:r>
              <a:rPr dirty="0"/>
              <a:t> и </a:t>
            </a:r>
            <a:r>
              <a:rPr dirty="0" err="1"/>
              <a:t>работы</a:t>
            </a:r>
            <a:r>
              <a:rPr dirty="0"/>
              <a:t> </a:t>
            </a:r>
            <a:r>
              <a:rPr dirty="0" err="1"/>
              <a:t>других</a:t>
            </a:r>
            <a:r>
              <a:rPr dirty="0"/>
              <a:t> в </a:t>
            </a:r>
            <a:r>
              <a:rPr dirty="0" err="1"/>
              <a:t>соответствии</a:t>
            </a:r>
            <a:r>
              <a:rPr dirty="0"/>
              <a:t> с </a:t>
            </a:r>
            <a:r>
              <a:rPr dirty="0" err="1"/>
              <a:t>этими</a:t>
            </a:r>
            <a:r>
              <a:rPr dirty="0"/>
              <a:t> </a:t>
            </a:r>
            <a:r>
              <a:rPr dirty="0" err="1"/>
              <a:t>критериями</a:t>
            </a:r>
            <a:r>
              <a:rPr dirty="0"/>
              <a:t>.</a:t>
            </a:r>
          </a:p>
          <a:p>
            <a:pPr marL="0" indent="0" algn="just" defTabSz="237743">
              <a:spcBef>
                <a:spcPts val="0"/>
              </a:spcBef>
              <a:buClrTx/>
              <a:buSzTx/>
              <a:buFontTx/>
              <a:buNone/>
              <a:defRPr sz="1611" u="sng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Познавательные</a:t>
            </a:r>
            <a:r>
              <a:rPr dirty="0"/>
              <a:t> УУД:</a:t>
            </a:r>
          </a:p>
          <a:p>
            <a:pPr marL="0" indent="0" algn="just" defTabSz="237743">
              <a:spcBef>
                <a:spcPts val="0"/>
              </a:spcBef>
              <a:buClrTx/>
              <a:buSzTx/>
              <a:buFontTx/>
              <a:buNone/>
              <a:defRPr sz="161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– </a:t>
            </a:r>
            <a:r>
              <a:rPr dirty="0" err="1"/>
              <a:t>овладение</a:t>
            </a:r>
            <a:r>
              <a:rPr dirty="0"/>
              <a:t> </a:t>
            </a:r>
            <a:r>
              <a:rPr dirty="0" err="1"/>
              <a:t>навыками</a:t>
            </a:r>
            <a:r>
              <a:rPr dirty="0"/>
              <a:t> </a:t>
            </a:r>
            <a:r>
              <a:rPr dirty="0" err="1"/>
              <a:t>смыслового</a:t>
            </a:r>
            <a:r>
              <a:rPr dirty="0"/>
              <a:t> </a:t>
            </a:r>
            <a:r>
              <a:rPr dirty="0" err="1"/>
              <a:t>чтения</a:t>
            </a:r>
            <a:r>
              <a:rPr dirty="0"/>
              <a:t>;</a:t>
            </a:r>
          </a:p>
          <a:p>
            <a:pPr marL="0" indent="0" algn="just" defTabSz="237743">
              <a:spcBef>
                <a:spcPts val="0"/>
              </a:spcBef>
              <a:buClrTx/>
              <a:buSzTx/>
              <a:buFontTx/>
              <a:buNone/>
              <a:defRPr sz="161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– </a:t>
            </a:r>
            <a:r>
              <a:rPr dirty="0" err="1"/>
              <a:t>извлекать</a:t>
            </a:r>
            <a:r>
              <a:rPr dirty="0"/>
              <a:t> </a:t>
            </a:r>
            <a:r>
              <a:rPr dirty="0" err="1"/>
              <a:t>информацию</a:t>
            </a:r>
            <a:r>
              <a:rPr dirty="0"/>
              <a:t> (в </a:t>
            </a:r>
            <a:r>
              <a:rPr dirty="0" err="1"/>
              <a:t>сотрудничестве</a:t>
            </a:r>
            <a:r>
              <a:rPr dirty="0"/>
              <a:t> и </a:t>
            </a:r>
            <a:r>
              <a:rPr dirty="0" err="1"/>
              <a:t>при</a:t>
            </a:r>
            <a:r>
              <a:rPr dirty="0"/>
              <a:t> </a:t>
            </a:r>
            <a:r>
              <a:rPr dirty="0" err="1"/>
              <a:t>поддержке</a:t>
            </a:r>
            <a:r>
              <a:rPr dirty="0"/>
              <a:t> </a:t>
            </a:r>
            <a:r>
              <a:rPr dirty="0" err="1"/>
              <a:t>учителя</a:t>
            </a:r>
            <a:r>
              <a:rPr dirty="0"/>
              <a:t>), </a:t>
            </a:r>
            <a:r>
              <a:rPr dirty="0" err="1"/>
              <a:t>представленную</a:t>
            </a:r>
            <a:r>
              <a:rPr dirty="0"/>
              <a:t> в </a:t>
            </a:r>
            <a:r>
              <a:rPr dirty="0" err="1"/>
              <a:t>разных</a:t>
            </a:r>
            <a:r>
              <a:rPr dirty="0"/>
              <a:t> </a:t>
            </a:r>
            <a:r>
              <a:rPr dirty="0" err="1"/>
              <a:t>формах</a:t>
            </a:r>
            <a:r>
              <a:rPr dirty="0"/>
              <a:t> (</a:t>
            </a:r>
            <a:r>
              <a:rPr dirty="0" err="1"/>
              <a:t>сплошной</a:t>
            </a:r>
            <a:r>
              <a:rPr dirty="0"/>
              <a:t> </a:t>
            </a:r>
            <a:r>
              <a:rPr dirty="0" err="1"/>
              <a:t>текст</a:t>
            </a:r>
            <a:r>
              <a:rPr dirty="0"/>
              <a:t>; </a:t>
            </a:r>
            <a:r>
              <a:rPr dirty="0" err="1"/>
              <a:t>несплошной</a:t>
            </a:r>
            <a:r>
              <a:rPr dirty="0"/>
              <a:t> </a:t>
            </a:r>
            <a:r>
              <a:rPr dirty="0" err="1"/>
              <a:t>текст</a:t>
            </a:r>
            <a:r>
              <a:rPr dirty="0"/>
              <a:t> – </a:t>
            </a:r>
            <a:r>
              <a:rPr dirty="0" err="1"/>
              <a:t>иллюстрация</a:t>
            </a:r>
            <a:r>
              <a:rPr dirty="0"/>
              <a:t>, </a:t>
            </a:r>
            <a:r>
              <a:rPr dirty="0" err="1"/>
              <a:t>таблица</a:t>
            </a:r>
            <a:r>
              <a:rPr dirty="0"/>
              <a:t>, </a:t>
            </a:r>
            <a:r>
              <a:rPr dirty="0" err="1"/>
              <a:t>схема</a:t>
            </a:r>
            <a:r>
              <a:rPr dirty="0"/>
              <a:t>); </a:t>
            </a:r>
          </a:p>
          <a:p>
            <a:pPr marL="0" indent="0" algn="just" defTabSz="237743">
              <a:spcBef>
                <a:spcPts val="0"/>
              </a:spcBef>
              <a:buClrTx/>
              <a:buSzTx/>
              <a:buFontTx/>
              <a:buNone/>
              <a:defRPr sz="161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– </a:t>
            </a:r>
            <a:r>
              <a:rPr dirty="0" err="1"/>
              <a:t>владеть</a:t>
            </a:r>
            <a:r>
              <a:rPr dirty="0"/>
              <a:t> </a:t>
            </a:r>
            <a:r>
              <a:rPr dirty="0" err="1"/>
              <a:t>различными</a:t>
            </a:r>
            <a:r>
              <a:rPr dirty="0"/>
              <a:t> </a:t>
            </a:r>
            <a:r>
              <a:rPr dirty="0" err="1"/>
              <a:t>видами</a:t>
            </a:r>
            <a:r>
              <a:rPr dirty="0"/>
              <a:t> </a:t>
            </a:r>
            <a:r>
              <a:rPr dirty="0" err="1"/>
              <a:t>аудирования</a:t>
            </a:r>
            <a:r>
              <a:rPr dirty="0"/>
              <a:t> (</a:t>
            </a:r>
            <a:r>
              <a:rPr dirty="0" err="1"/>
              <a:t>выборочным</a:t>
            </a:r>
            <a:r>
              <a:rPr dirty="0"/>
              <a:t>, </a:t>
            </a:r>
            <a:r>
              <a:rPr dirty="0" err="1"/>
              <a:t>ознакомительным</a:t>
            </a:r>
            <a:r>
              <a:rPr dirty="0"/>
              <a:t>, </a:t>
            </a:r>
            <a:r>
              <a:rPr dirty="0" err="1"/>
              <a:t>детальным</a:t>
            </a:r>
            <a:r>
              <a:rPr dirty="0"/>
              <a:t>); </a:t>
            </a:r>
          </a:p>
          <a:p>
            <a:pPr marL="0" indent="0" algn="just" defTabSz="237743">
              <a:spcBef>
                <a:spcPts val="0"/>
              </a:spcBef>
              <a:buClrTx/>
              <a:buSzTx/>
              <a:buFontTx/>
              <a:buNone/>
              <a:defRPr sz="161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– </a:t>
            </a:r>
            <a:r>
              <a:rPr dirty="0" err="1"/>
              <a:t>перерабатывать</a:t>
            </a:r>
            <a:r>
              <a:rPr dirty="0"/>
              <a:t> в </a:t>
            </a:r>
            <a:r>
              <a:rPr dirty="0" err="1"/>
              <a:t>сотрудничестве</a:t>
            </a:r>
            <a:r>
              <a:rPr dirty="0"/>
              <a:t> с </a:t>
            </a:r>
            <a:r>
              <a:rPr dirty="0" err="1"/>
              <a:t>учителем</a:t>
            </a:r>
            <a:r>
              <a:rPr dirty="0"/>
              <a:t> и </a:t>
            </a:r>
            <a:r>
              <a:rPr dirty="0" err="1"/>
              <a:t>преобразовывать</a:t>
            </a:r>
            <a:r>
              <a:rPr dirty="0"/>
              <a:t> </a:t>
            </a:r>
            <a:r>
              <a:rPr dirty="0" err="1"/>
              <a:t>информацию</a:t>
            </a:r>
            <a:r>
              <a:rPr dirty="0"/>
              <a:t> </a:t>
            </a:r>
            <a:r>
              <a:rPr dirty="0" err="1"/>
              <a:t>из</a:t>
            </a:r>
            <a:r>
              <a:rPr dirty="0"/>
              <a:t> </a:t>
            </a:r>
            <a:r>
              <a:rPr dirty="0" err="1"/>
              <a:t>одной</a:t>
            </a:r>
            <a:r>
              <a:rPr dirty="0"/>
              <a:t> </a:t>
            </a:r>
            <a:r>
              <a:rPr dirty="0" err="1"/>
              <a:t>формы</a:t>
            </a:r>
            <a:r>
              <a:rPr dirty="0"/>
              <a:t> в </a:t>
            </a:r>
            <a:r>
              <a:rPr dirty="0" err="1"/>
              <a:t>другую</a:t>
            </a:r>
            <a:r>
              <a:rPr dirty="0"/>
              <a:t> (</a:t>
            </a:r>
            <a:r>
              <a:rPr dirty="0" err="1"/>
              <a:t>переводить</a:t>
            </a:r>
            <a:r>
              <a:rPr dirty="0"/>
              <a:t> </a:t>
            </a:r>
            <a:r>
              <a:rPr dirty="0" err="1"/>
              <a:t>сплошной</a:t>
            </a:r>
            <a:r>
              <a:rPr dirty="0"/>
              <a:t> </a:t>
            </a:r>
            <a:r>
              <a:rPr dirty="0" err="1"/>
              <a:t>текст</a:t>
            </a:r>
            <a:r>
              <a:rPr dirty="0"/>
              <a:t> в </a:t>
            </a:r>
            <a:r>
              <a:rPr dirty="0" err="1"/>
              <a:t>план</a:t>
            </a:r>
            <a:r>
              <a:rPr dirty="0"/>
              <a:t>, </a:t>
            </a:r>
            <a:r>
              <a:rPr dirty="0" err="1"/>
              <a:t>таблицу</a:t>
            </a:r>
            <a:r>
              <a:rPr dirty="0"/>
              <a:t>, </a:t>
            </a:r>
            <a:r>
              <a:rPr dirty="0" err="1"/>
              <a:t>схему</a:t>
            </a:r>
            <a:r>
              <a:rPr dirty="0"/>
              <a:t> и </a:t>
            </a:r>
            <a:r>
              <a:rPr dirty="0" err="1"/>
              <a:t>наоборот</a:t>
            </a:r>
            <a:r>
              <a:rPr dirty="0"/>
              <a:t>: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плану</a:t>
            </a:r>
            <a:r>
              <a:rPr dirty="0"/>
              <a:t>,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схеме</a:t>
            </a:r>
            <a:r>
              <a:rPr dirty="0"/>
              <a:t>,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таблице</a:t>
            </a:r>
            <a:r>
              <a:rPr dirty="0"/>
              <a:t> </a:t>
            </a:r>
            <a:r>
              <a:rPr dirty="0" err="1"/>
              <a:t>составлять</a:t>
            </a:r>
            <a:r>
              <a:rPr dirty="0"/>
              <a:t> </a:t>
            </a:r>
            <a:r>
              <a:rPr dirty="0" err="1"/>
              <a:t>сплошной</a:t>
            </a:r>
            <a:r>
              <a:rPr dirty="0"/>
              <a:t> </a:t>
            </a:r>
            <a:r>
              <a:rPr dirty="0" err="1"/>
              <a:t>текст</a:t>
            </a:r>
            <a:r>
              <a:rPr dirty="0"/>
              <a:t>); </a:t>
            </a:r>
          </a:p>
          <a:p>
            <a:pPr marL="0" indent="0" algn="just" defTabSz="237743">
              <a:spcBef>
                <a:spcPts val="0"/>
              </a:spcBef>
              <a:buClrTx/>
              <a:buSzTx/>
              <a:buFontTx/>
              <a:buNone/>
              <a:defRPr sz="161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– </a:t>
            </a:r>
            <a:r>
              <a:rPr dirty="0" err="1"/>
              <a:t>излагать</a:t>
            </a:r>
            <a:r>
              <a:rPr dirty="0"/>
              <a:t> </a:t>
            </a:r>
            <a:r>
              <a:rPr dirty="0" err="1"/>
              <a:t>содержание</a:t>
            </a:r>
            <a:r>
              <a:rPr dirty="0"/>
              <a:t> </a:t>
            </a:r>
            <a:r>
              <a:rPr dirty="0" err="1"/>
              <a:t>прочитанного</a:t>
            </a:r>
            <a:r>
              <a:rPr dirty="0"/>
              <a:t> (</a:t>
            </a:r>
            <a:r>
              <a:rPr dirty="0" err="1"/>
              <a:t>прослушанного</a:t>
            </a:r>
            <a:r>
              <a:rPr dirty="0"/>
              <a:t>) </a:t>
            </a:r>
            <a:r>
              <a:rPr dirty="0" err="1"/>
              <a:t>текста</a:t>
            </a:r>
            <a:r>
              <a:rPr dirty="0"/>
              <a:t> </a:t>
            </a:r>
            <a:r>
              <a:rPr dirty="0" err="1"/>
              <a:t>подробно</a:t>
            </a:r>
            <a:r>
              <a:rPr dirty="0"/>
              <a:t>, </a:t>
            </a:r>
            <a:r>
              <a:rPr dirty="0" err="1"/>
              <a:t>сжато</a:t>
            </a:r>
            <a:r>
              <a:rPr dirty="0"/>
              <a:t>, </a:t>
            </a:r>
            <a:r>
              <a:rPr dirty="0" err="1"/>
              <a:t>выборочно</a:t>
            </a:r>
            <a:r>
              <a:rPr dirty="0"/>
              <a:t>; </a:t>
            </a:r>
          </a:p>
          <a:p>
            <a:pPr marL="0" indent="0" algn="just" defTabSz="237743">
              <a:spcBef>
                <a:spcPts val="0"/>
              </a:spcBef>
              <a:buClrTx/>
              <a:buSzTx/>
              <a:buFontTx/>
              <a:buNone/>
              <a:defRPr sz="161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– </a:t>
            </a:r>
            <a:r>
              <a:rPr dirty="0" err="1"/>
              <a:t>пользоваться</a:t>
            </a:r>
            <a:r>
              <a:rPr dirty="0"/>
              <a:t> </a:t>
            </a:r>
            <a:r>
              <a:rPr dirty="0" err="1"/>
              <a:t>словарями</a:t>
            </a:r>
            <a:r>
              <a:rPr dirty="0"/>
              <a:t>, </a:t>
            </a:r>
            <a:r>
              <a:rPr dirty="0" err="1"/>
              <a:t>справочниками</a:t>
            </a:r>
            <a:r>
              <a:rPr dirty="0"/>
              <a:t>; </a:t>
            </a:r>
          </a:p>
          <a:p>
            <a:pPr marL="0" indent="0" algn="just" defTabSz="237743">
              <a:spcBef>
                <a:spcPts val="0"/>
              </a:spcBef>
              <a:buClrTx/>
              <a:buSzTx/>
              <a:buFontTx/>
              <a:buNone/>
              <a:defRPr sz="161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– </a:t>
            </a:r>
            <a:r>
              <a:rPr dirty="0" err="1"/>
              <a:t>осуществлять</a:t>
            </a:r>
            <a:r>
              <a:rPr dirty="0"/>
              <a:t> </a:t>
            </a:r>
            <a:r>
              <a:rPr dirty="0" err="1"/>
              <a:t>анализ</a:t>
            </a:r>
            <a:r>
              <a:rPr dirty="0"/>
              <a:t> и </a:t>
            </a:r>
            <a:r>
              <a:rPr dirty="0" err="1"/>
              <a:t>синтез</a:t>
            </a:r>
            <a:r>
              <a:rPr dirty="0"/>
              <a:t>; </a:t>
            </a:r>
          </a:p>
          <a:p>
            <a:pPr marL="0" indent="0" algn="just" defTabSz="237743">
              <a:spcBef>
                <a:spcPts val="0"/>
              </a:spcBef>
              <a:buClrTx/>
              <a:buSzTx/>
              <a:buFontTx/>
              <a:buNone/>
              <a:defRPr sz="161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– </a:t>
            </a:r>
            <a:r>
              <a:rPr dirty="0" err="1"/>
              <a:t>устанавливать</a:t>
            </a:r>
            <a:r>
              <a:rPr dirty="0"/>
              <a:t> </a:t>
            </a:r>
            <a:r>
              <a:rPr dirty="0" err="1"/>
              <a:t>причинно-следственные</a:t>
            </a:r>
            <a:r>
              <a:rPr dirty="0"/>
              <a:t> </a:t>
            </a:r>
            <a:r>
              <a:rPr dirty="0" err="1"/>
              <a:t>связи</a:t>
            </a:r>
            <a:r>
              <a:rPr dirty="0"/>
              <a:t>; </a:t>
            </a:r>
          </a:p>
          <a:p>
            <a:pPr marL="0" indent="0" algn="just" defTabSz="237743">
              <a:spcBef>
                <a:spcPts val="0"/>
              </a:spcBef>
              <a:buClrTx/>
              <a:buSzTx/>
              <a:buFontTx/>
              <a:buNone/>
              <a:defRPr sz="161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– </a:t>
            </a:r>
            <a:r>
              <a:rPr dirty="0" err="1"/>
              <a:t>строить</a:t>
            </a:r>
            <a:r>
              <a:rPr dirty="0"/>
              <a:t> </a:t>
            </a:r>
            <a:r>
              <a:rPr dirty="0" err="1"/>
              <a:t>рассуждения</a:t>
            </a:r>
            <a:r>
              <a:rPr dirty="0"/>
              <a:t>. </a:t>
            </a:r>
          </a:p>
          <a:p>
            <a:pPr marL="0" indent="0" algn="just" defTabSz="237743">
              <a:spcBef>
                <a:spcPts val="0"/>
              </a:spcBef>
              <a:buClrTx/>
              <a:buSzTx/>
              <a:buFontTx/>
              <a:buNone/>
              <a:defRPr sz="1611" u="sng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Коммуникативные</a:t>
            </a:r>
            <a:r>
              <a:rPr dirty="0"/>
              <a:t> УУД:</a:t>
            </a:r>
          </a:p>
          <a:p>
            <a:pPr marL="0" indent="0" algn="just" defTabSz="237743">
              <a:spcBef>
                <a:spcPts val="0"/>
              </a:spcBef>
              <a:buClrTx/>
              <a:buSzTx/>
              <a:buFontTx/>
              <a:buNone/>
              <a:defRPr sz="161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– </a:t>
            </a:r>
            <a:r>
              <a:rPr dirty="0" err="1"/>
              <a:t>умение</a:t>
            </a:r>
            <a:r>
              <a:rPr dirty="0"/>
              <a:t> </a:t>
            </a:r>
            <a:r>
              <a:rPr dirty="0" err="1"/>
              <a:t>осознанно</a:t>
            </a:r>
            <a:r>
              <a:rPr dirty="0"/>
              <a:t> </a:t>
            </a:r>
            <a:r>
              <a:rPr dirty="0" err="1"/>
              <a:t>использовать</a:t>
            </a:r>
            <a:r>
              <a:rPr dirty="0"/>
              <a:t> </a:t>
            </a:r>
            <a:r>
              <a:rPr dirty="0" err="1"/>
              <a:t>речевые</a:t>
            </a:r>
            <a:r>
              <a:rPr dirty="0"/>
              <a:t> </a:t>
            </a:r>
            <a:r>
              <a:rPr dirty="0" err="1"/>
              <a:t>средства</a:t>
            </a:r>
            <a:r>
              <a:rPr dirty="0"/>
              <a:t> в </a:t>
            </a:r>
            <a:r>
              <a:rPr dirty="0" err="1"/>
              <a:t>соответствии</a:t>
            </a:r>
            <a:r>
              <a:rPr dirty="0"/>
              <a:t> с </a:t>
            </a:r>
            <a:r>
              <a:rPr dirty="0" err="1"/>
              <a:t>задачей</a:t>
            </a:r>
            <a:r>
              <a:rPr dirty="0"/>
              <a:t> </a:t>
            </a:r>
            <a:r>
              <a:rPr dirty="0" err="1"/>
              <a:t>коммуникации</a:t>
            </a:r>
            <a:r>
              <a:rPr dirty="0"/>
              <a:t>,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выражения</a:t>
            </a:r>
            <a:r>
              <a:rPr dirty="0"/>
              <a:t> </a:t>
            </a:r>
            <a:r>
              <a:rPr dirty="0" err="1"/>
              <a:t>своих</a:t>
            </a:r>
            <a:r>
              <a:rPr dirty="0"/>
              <a:t> </a:t>
            </a:r>
            <a:r>
              <a:rPr dirty="0" err="1"/>
              <a:t>чувств</a:t>
            </a:r>
            <a:r>
              <a:rPr dirty="0"/>
              <a:t>, </a:t>
            </a:r>
            <a:r>
              <a:rPr dirty="0" err="1"/>
              <a:t>мыслей</a:t>
            </a:r>
            <a:r>
              <a:rPr dirty="0"/>
              <a:t> и </a:t>
            </a:r>
            <a:r>
              <a:rPr dirty="0" err="1"/>
              <a:t>потребностей</a:t>
            </a:r>
            <a:r>
              <a:rPr dirty="0"/>
              <a:t>; </a:t>
            </a:r>
          </a:p>
          <a:p>
            <a:pPr marL="0" indent="0" algn="just" defTabSz="237743">
              <a:spcBef>
                <a:spcPts val="0"/>
              </a:spcBef>
              <a:buClrTx/>
              <a:buSzTx/>
              <a:buFontTx/>
              <a:buNone/>
              <a:defRPr sz="161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– </a:t>
            </a:r>
            <a:r>
              <a:rPr dirty="0" err="1"/>
              <a:t>планирование</a:t>
            </a:r>
            <a:r>
              <a:rPr dirty="0"/>
              <a:t> и </a:t>
            </a:r>
            <a:r>
              <a:rPr dirty="0" err="1"/>
              <a:t>регуляция</a:t>
            </a:r>
            <a:r>
              <a:rPr dirty="0"/>
              <a:t> </a:t>
            </a:r>
            <a:r>
              <a:rPr dirty="0" err="1"/>
              <a:t>учебной</a:t>
            </a:r>
            <a:r>
              <a:rPr dirty="0"/>
              <a:t> </a:t>
            </a:r>
            <a:r>
              <a:rPr dirty="0" err="1"/>
              <a:t>деятельности</a:t>
            </a:r>
            <a:r>
              <a:rPr dirty="0"/>
              <a:t>; </a:t>
            </a:r>
          </a:p>
          <a:p>
            <a:pPr marL="0" indent="0" algn="just" defTabSz="237743">
              <a:spcBef>
                <a:spcPts val="0"/>
              </a:spcBef>
              <a:buClrTx/>
              <a:buSzTx/>
              <a:buFontTx/>
              <a:buNone/>
              <a:defRPr sz="161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– </a:t>
            </a:r>
            <a:r>
              <a:rPr dirty="0" err="1"/>
              <a:t>владение</a:t>
            </a:r>
            <a:r>
              <a:rPr dirty="0"/>
              <a:t> </a:t>
            </a:r>
            <a:r>
              <a:rPr dirty="0" err="1"/>
              <a:t>устной</a:t>
            </a:r>
            <a:r>
              <a:rPr dirty="0"/>
              <a:t> и </a:t>
            </a:r>
            <a:r>
              <a:rPr dirty="0" err="1"/>
              <a:t>письменной</a:t>
            </a:r>
            <a:r>
              <a:rPr dirty="0"/>
              <a:t> </a:t>
            </a:r>
            <a:r>
              <a:rPr dirty="0" err="1"/>
              <a:t>речью</a:t>
            </a:r>
            <a:r>
              <a:rPr dirty="0"/>
              <a:t>; </a:t>
            </a:r>
            <a:r>
              <a:rPr dirty="0" err="1"/>
              <a:t>монологической</a:t>
            </a:r>
            <a:r>
              <a:rPr dirty="0"/>
              <a:t> </a:t>
            </a:r>
            <a:r>
              <a:rPr dirty="0" err="1"/>
              <a:t>контекстной</a:t>
            </a:r>
            <a:r>
              <a:rPr dirty="0"/>
              <a:t> </a:t>
            </a:r>
            <a:r>
              <a:rPr dirty="0" err="1"/>
              <a:t>речью</a:t>
            </a:r>
            <a:r>
              <a:rPr dirty="0"/>
              <a:t>;</a:t>
            </a:r>
          </a:p>
          <a:p>
            <a:pPr marL="0" indent="0" algn="just" defTabSz="237743">
              <a:spcBef>
                <a:spcPts val="0"/>
              </a:spcBef>
              <a:buClrTx/>
              <a:buSzTx/>
              <a:buFontTx/>
              <a:buNone/>
              <a:defRPr sz="161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– </a:t>
            </a:r>
            <a:r>
              <a:rPr dirty="0" err="1"/>
              <a:t>учитывать</a:t>
            </a:r>
            <a:r>
              <a:rPr dirty="0"/>
              <a:t> </a:t>
            </a:r>
            <a:r>
              <a:rPr dirty="0" err="1"/>
              <a:t>разные</a:t>
            </a:r>
            <a:r>
              <a:rPr dirty="0"/>
              <a:t> </a:t>
            </a:r>
            <a:r>
              <a:rPr dirty="0" err="1"/>
              <a:t>мнения</a:t>
            </a:r>
            <a:r>
              <a:rPr dirty="0"/>
              <a:t> и </a:t>
            </a:r>
            <a:r>
              <a:rPr dirty="0" err="1"/>
              <a:t>стремиться</a:t>
            </a:r>
            <a:r>
              <a:rPr dirty="0"/>
              <a:t> к </a:t>
            </a:r>
            <a:r>
              <a:rPr dirty="0" err="1"/>
              <a:t>координации</a:t>
            </a:r>
            <a:r>
              <a:rPr dirty="0"/>
              <a:t> </a:t>
            </a:r>
            <a:r>
              <a:rPr dirty="0" err="1"/>
              <a:t>различных</a:t>
            </a:r>
            <a:r>
              <a:rPr dirty="0"/>
              <a:t> </a:t>
            </a:r>
            <a:r>
              <a:rPr dirty="0" err="1"/>
              <a:t>позиций</a:t>
            </a:r>
            <a:r>
              <a:rPr dirty="0"/>
              <a:t> в </a:t>
            </a:r>
            <a:r>
              <a:rPr dirty="0" err="1"/>
              <a:t>сотрудничестве</a:t>
            </a:r>
            <a:r>
              <a:rPr dirty="0"/>
              <a:t> (</a:t>
            </a:r>
            <a:r>
              <a:rPr dirty="0" err="1"/>
              <a:t>при</a:t>
            </a:r>
            <a:r>
              <a:rPr dirty="0"/>
              <a:t> </a:t>
            </a:r>
            <a:r>
              <a:rPr dirty="0" err="1"/>
              <a:t>поддержке</a:t>
            </a:r>
            <a:r>
              <a:rPr dirty="0"/>
              <a:t> </a:t>
            </a:r>
            <a:r>
              <a:rPr dirty="0" err="1"/>
              <a:t>направляющей</a:t>
            </a:r>
            <a:r>
              <a:rPr dirty="0"/>
              <a:t> </a:t>
            </a:r>
            <a:r>
              <a:rPr dirty="0" err="1"/>
              <a:t>роли</a:t>
            </a:r>
            <a:r>
              <a:rPr dirty="0"/>
              <a:t> </a:t>
            </a:r>
            <a:r>
              <a:rPr dirty="0" err="1"/>
              <a:t>учителя</a:t>
            </a:r>
            <a:r>
              <a:rPr dirty="0"/>
              <a:t>); </a:t>
            </a:r>
          </a:p>
          <a:p>
            <a:pPr marL="0" indent="0" algn="just" defTabSz="237743">
              <a:spcBef>
                <a:spcPts val="0"/>
              </a:spcBef>
              <a:buClrTx/>
              <a:buSzTx/>
              <a:buFontTx/>
              <a:buNone/>
              <a:defRPr sz="161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– </a:t>
            </a:r>
            <a:r>
              <a:rPr dirty="0" err="1"/>
              <a:t>уметь</a:t>
            </a:r>
            <a:r>
              <a:rPr dirty="0"/>
              <a:t> </a:t>
            </a:r>
            <a:r>
              <a:rPr dirty="0" err="1"/>
              <a:t>устанавливать</a:t>
            </a:r>
            <a:r>
              <a:rPr dirty="0"/>
              <a:t> и </a:t>
            </a:r>
            <a:r>
              <a:rPr dirty="0" err="1"/>
              <a:t>сравнивать</a:t>
            </a:r>
            <a:r>
              <a:rPr dirty="0"/>
              <a:t> </a:t>
            </a:r>
            <a:r>
              <a:rPr dirty="0" err="1"/>
              <a:t>разные</a:t>
            </a:r>
            <a:r>
              <a:rPr dirty="0"/>
              <a:t> </a:t>
            </a:r>
            <a:r>
              <a:rPr dirty="0" err="1"/>
              <a:t>точки</a:t>
            </a:r>
            <a:r>
              <a:rPr dirty="0"/>
              <a:t> </a:t>
            </a:r>
            <a:r>
              <a:rPr dirty="0" err="1"/>
              <a:t>зрения</a:t>
            </a:r>
            <a:r>
              <a:rPr dirty="0"/>
              <a:t> </a:t>
            </a:r>
            <a:r>
              <a:rPr dirty="0" err="1"/>
              <a:t>прежде</a:t>
            </a:r>
            <a:r>
              <a:rPr dirty="0"/>
              <a:t>, </a:t>
            </a:r>
            <a:r>
              <a:rPr dirty="0" err="1"/>
              <a:t>чем</a:t>
            </a:r>
            <a:r>
              <a:rPr dirty="0"/>
              <a:t> </a:t>
            </a:r>
            <a:r>
              <a:rPr dirty="0" err="1"/>
              <a:t>принимать</a:t>
            </a:r>
            <a:r>
              <a:rPr dirty="0"/>
              <a:t> </a:t>
            </a:r>
            <a:r>
              <a:rPr dirty="0" err="1"/>
              <a:t>решения</a:t>
            </a:r>
            <a:r>
              <a:rPr dirty="0"/>
              <a:t> и </a:t>
            </a:r>
            <a:r>
              <a:rPr dirty="0" err="1"/>
              <a:t>делать</a:t>
            </a:r>
            <a:r>
              <a:rPr dirty="0"/>
              <a:t> </a:t>
            </a:r>
            <a:r>
              <a:rPr dirty="0" err="1"/>
              <a:t>выборы</a:t>
            </a:r>
            <a:r>
              <a:rPr dirty="0"/>
              <a:t>; </a:t>
            </a:r>
          </a:p>
          <a:p>
            <a:pPr marL="0" indent="0" algn="just" defTabSz="237743">
              <a:spcBef>
                <a:spcPts val="0"/>
              </a:spcBef>
              <a:buClrTx/>
              <a:buSzTx/>
              <a:buFontTx/>
              <a:buNone/>
              <a:defRPr sz="161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– </a:t>
            </a:r>
            <a:r>
              <a:rPr dirty="0" err="1"/>
              <a:t>слушать</a:t>
            </a:r>
            <a:r>
              <a:rPr dirty="0"/>
              <a:t> и </a:t>
            </a:r>
            <a:r>
              <a:rPr dirty="0" err="1"/>
              <a:t>слышать</a:t>
            </a:r>
            <a:r>
              <a:rPr dirty="0"/>
              <a:t> </a:t>
            </a:r>
            <a:r>
              <a:rPr dirty="0" err="1"/>
              <a:t>других</a:t>
            </a:r>
            <a:r>
              <a:rPr dirty="0"/>
              <a:t>, </a:t>
            </a:r>
            <a:r>
              <a:rPr dirty="0" err="1"/>
              <a:t>пытаться</a:t>
            </a:r>
            <a:r>
              <a:rPr dirty="0"/>
              <a:t> </a:t>
            </a:r>
            <a:r>
              <a:rPr dirty="0" err="1"/>
              <a:t>принимать</a:t>
            </a:r>
            <a:r>
              <a:rPr dirty="0"/>
              <a:t> </a:t>
            </a:r>
            <a:r>
              <a:rPr dirty="0" err="1"/>
              <a:t>иную</a:t>
            </a:r>
            <a:r>
              <a:rPr dirty="0"/>
              <a:t> </a:t>
            </a:r>
            <a:r>
              <a:rPr dirty="0" err="1"/>
              <a:t>точку</a:t>
            </a:r>
            <a:r>
              <a:rPr dirty="0"/>
              <a:t> </a:t>
            </a:r>
            <a:r>
              <a:rPr dirty="0" err="1"/>
              <a:t>зрения</a:t>
            </a:r>
            <a:r>
              <a:rPr dirty="0"/>
              <a:t>, </a:t>
            </a:r>
            <a:r>
              <a:rPr dirty="0" err="1"/>
              <a:t>быть</a:t>
            </a:r>
            <a:r>
              <a:rPr dirty="0"/>
              <a:t> </a:t>
            </a:r>
            <a:r>
              <a:rPr dirty="0" err="1"/>
              <a:t>готовым</a:t>
            </a:r>
            <a:r>
              <a:rPr dirty="0"/>
              <a:t> </a:t>
            </a:r>
            <a:r>
              <a:rPr dirty="0" err="1"/>
              <a:t>корректировать</a:t>
            </a:r>
            <a:r>
              <a:rPr dirty="0"/>
              <a:t> </a:t>
            </a:r>
            <a:r>
              <a:rPr dirty="0" err="1"/>
              <a:t>свою</a:t>
            </a:r>
            <a:r>
              <a:rPr dirty="0"/>
              <a:t> </a:t>
            </a:r>
            <a:r>
              <a:rPr dirty="0" err="1"/>
              <a:t>точку</a:t>
            </a:r>
            <a:r>
              <a:rPr dirty="0"/>
              <a:t> </a:t>
            </a:r>
            <a:r>
              <a:rPr dirty="0" err="1"/>
              <a:t>зрения</a:t>
            </a:r>
            <a:r>
              <a:rPr dirty="0"/>
              <a:t>;</a:t>
            </a:r>
          </a:p>
          <a:p>
            <a:pPr marL="0" indent="0" algn="just" defTabSz="237743">
              <a:spcBef>
                <a:spcPts val="0"/>
              </a:spcBef>
              <a:buClrTx/>
              <a:buSzTx/>
              <a:buFontTx/>
              <a:buNone/>
              <a:defRPr sz="161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– </a:t>
            </a:r>
            <a:r>
              <a:rPr dirty="0" err="1"/>
              <a:t>уметь</a:t>
            </a:r>
            <a:r>
              <a:rPr dirty="0"/>
              <a:t> </a:t>
            </a:r>
            <a:r>
              <a:rPr dirty="0" err="1"/>
              <a:t>задавать</a:t>
            </a:r>
            <a:r>
              <a:rPr dirty="0"/>
              <a:t> </a:t>
            </a:r>
            <a:r>
              <a:rPr dirty="0" err="1"/>
              <a:t>вопросы</a:t>
            </a:r>
            <a:r>
              <a:rPr dirty="0"/>
              <a:t>, </a:t>
            </a:r>
            <a:r>
              <a:rPr dirty="0" err="1"/>
              <a:t>необходимые</a:t>
            </a:r>
            <a:r>
              <a:rPr dirty="0"/>
              <a:t>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организации</a:t>
            </a:r>
            <a:r>
              <a:rPr dirty="0"/>
              <a:t> </a:t>
            </a:r>
            <a:r>
              <a:rPr dirty="0" err="1"/>
              <a:t>собственной</a:t>
            </a:r>
            <a:r>
              <a:rPr dirty="0"/>
              <a:t> </a:t>
            </a:r>
            <a:r>
              <a:rPr dirty="0" err="1"/>
              <a:t>деятельности</a:t>
            </a:r>
            <a:r>
              <a:rPr dirty="0"/>
              <a:t> и </a:t>
            </a:r>
            <a:r>
              <a:rPr dirty="0" err="1"/>
              <a:t>сотрудничества</a:t>
            </a:r>
            <a:r>
              <a:rPr dirty="0"/>
              <a:t> с </a:t>
            </a:r>
            <a:r>
              <a:rPr dirty="0" err="1"/>
              <a:t>партнером</a:t>
            </a:r>
            <a:r>
              <a:rPr dirty="0"/>
              <a:t> </a:t>
            </a:r>
            <a:r>
              <a:rPr dirty="0" err="1"/>
              <a:t>при</a:t>
            </a:r>
            <a:r>
              <a:rPr dirty="0"/>
              <a:t> </a:t>
            </a:r>
            <a:r>
              <a:rPr dirty="0" err="1"/>
              <a:t>непосредственной</a:t>
            </a:r>
            <a:r>
              <a:rPr dirty="0"/>
              <a:t> </a:t>
            </a:r>
            <a:r>
              <a:rPr dirty="0" err="1"/>
              <a:t>методической</a:t>
            </a:r>
            <a:r>
              <a:rPr dirty="0"/>
              <a:t> </a:t>
            </a:r>
            <a:r>
              <a:rPr dirty="0" err="1"/>
              <a:t>поддержке</a:t>
            </a:r>
            <a:r>
              <a:rPr dirty="0"/>
              <a:t> </a:t>
            </a:r>
            <a:r>
              <a:rPr dirty="0" err="1"/>
              <a:t>учителя</a:t>
            </a:r>
            <a:r>
              <a:rPr dirty="0"/>
              <a:t>; </a:t>
            </a:r>
          </a:p>
          <a:p>
            <a:pPr marL="0" indent="0" algn="just" defTabSz="237743">
              <a:spcBef>
                <a:spcPts val="0"/>
              </a:spcBef>
              <a:buClrTx/>
              <a:buSzTx/>
              <a:buFontTx/>
              <a:buNone/>
              <a:defRPr sz="161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– </a:t>
            </a:r>
            <a:r>
              <a:rPr dirty="0" err="1"/>
              <a:t>уметь</a:t>
            </a:r>
            <a:r>
              <a:rPr dirty="0"/>
              <a:t> </a:t>
            </a:r>
            <a:r>
              <a:rPr dirty="0" err="1"/>
              <a:t>осуществлять</a:t>
            </a:r>
            <a:r>
              <a:rPr dirty="0"/>
              <a:t> </a:t>
            </a:r>
            <a:r>
              <a:rPr dirty="0" err="1"/>
              <a:t>взаимный</a:t>
            </a:r>
            <a:r>
              <a:rPr dirty="0"/>
              <a:t> </a:t>
            </a:r>
            <a:r>
              <a:rPr dirty="0" err="1"/>
              <a:t>контроль</a:t>
            </a:r>
            <a:r>
              <a:rPr dirty="0"/>
              <a:t> и </a:t>
            </a:r>
            <a:r>
              <a:rPr dirty="0" err="1"/>
              <a:t>оказывать</a:t>
            </a:r>
            <a:r>
              <a:rPr dirty="0"/>
              <a:t> в </a:t>
            </a:r>
            <a:r>
              <a:rPr dirty="0" err="1"/>
              <a:t>сотрудничестве</a:t>
            </a:r>
            <a:r>
              <a:rPr dirty="0"/>
              <a:t> </a:t>
            </a:r>
            <a:r>
              <a:rPr dirty="0" err="1"/>
              <a:t>необходимую</a:t>
            </a:r>
            <a:r>
              <a:rPr dirty="0"/>
              <a:t> </a:t>
            </a:r>
            <a:r>
              <a:rPr dirty="0" err="1"/>
              <a:t>взаимопомощь</a:t>
            </a:r>
            <a:r>
              <a:rPr dirty="0"/>
              <a:t> (в </a:t>
            </a:r>
            <a:r>
              <a:rPr dirty="0" err="1"/>
              <a:t>том</a:t>
            </a:r>
            <a:r>
              <a:rPr dirty="0"/>
              <a:t> </a:t>
            </a:r>
            <a:r>
              <a:rPr dirty="0" err="1"/>
              <a:t>числе</a:t>
            </a:r>
            <a:r>
              <a:rPr dirty="0"/>
              <a:t> и </a:t>
            </a:r>
            <a:r>
              <a:rPr dirty="0" err="1"/>
              <a:t>помощь</a:t>
            </a:r>
            <a:r>
              <a:rPr dirty="0"/>
              <a:t> </a:t>
            </a:r>
            <a:r>
              <a:rPr dirty="0" err="1"/>
              <a:t>учителя</a:t>
            </a:r>
            <a:r>
              <a:rPr dirty="0"/>
              <a:t>); </a:t>
            </a:r>
          </a:p>
          <a:p>
            <a:pPr marL="0" indent="0" algn="just" defTabSz="237743">
              <a:spcBef>
                <a:spcPts val="0"/>
              </a:spcBef>
              <a:buClrTx/>
              <a:buSzTx/>
              <a:buFontTx/>
              <a:buNone/>
              <a:defRPr sz="161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– </a:t>
            </a:r>
            <a:r>
              <a:rPr dirty="0" err="1"/>
              <a:t>оформлять</a:t>
            </a:r>
            <a:r>
              <a:rPr dirty="0"/>
              <a:t> </a:t>
            </a:r>
            <a:r>
              <a:rPr dirty="0" err="1"/>
              <a:t>свои</a:t>
            </a:r>
            <a:r>
              <a:rPr dirty="0"/>
              <a:t> </a:t>
            </a:r>
            <a:r>
              <a:rPr dirty="0" err="1"/>
              <a:t>мысли</a:t>
            </a:r>
            <a:r>
              <a:rPr dirty="0"/>
              <a:t> в </a:t>
            </a:r>
            <a:r>
              <a:rPr dirty="0" err="1"/>
              <a:t>устной</a:t>
            </a:r>
            <a:r>
              <a:rPr dirty="0"/>
              <a:t> и </a:t>
            </a:r>
            <a:r>
              <a:rPr dirty="0" err="1"/>
              <a:t>письменной</a:t>
            </a:r>
            <a:r>
              <a:rPr dirty="0"/>
              <a:t> </a:t>
            </a:r>
            <a:r>
              <a:rPr dirty="0" err="1"/>
              <a:t>форме</a:t>
            </a:r>
            <a:r>
              <a:rPr dirty="0"/>
              <a:t> с </a:t>
            </a:r>
            <a:r>
              <a:rPr dirty="0" err="1"/>
              <a:t>учетом</a:t>
            </a:r>
            <a:r>
              <a:rPr dirty="0"/>
              <a:t> </a:t>
            </a:r>
            <a:r>
              <a:rPr dirty="0" err="1"/>
              <a:t>речевой</a:t>
            </a:r>
            <a:r>
              <a:rPr dirty="0"/>
              <a:t> </a:t>
            </a:r>
            <a:r>
              <a:rPr dirty="0" err="1"/>
              <a:t>ситуации</a:t>
            </a:r>
            <a:r>
              <a:rPr dirty="0"/>
              <a:t>, </a:t>
            </a:r>
            <a:r>
              <a:rPr dirty="0" err="1"/>
              <a:t>создавать</a:t>
            </a:r>
            <a:r>
              <a:rPr dirty="0"/>
              <a:t> </a:t>
            </a:r>
            <a:r>
              <a:rPr dirty="0" err="1"/>
              <a:t>тексты</a:t>
            </a:r>
            <a:r>
              <a:rPr dirty="0"/>
              <a:t> </a:t>
            </a:r>
            <a:r>
              <a:rPr dirty="0" err="1"/>
              <a:t>различного</a:t>
            </a:r>
            <a:r>
              <a:rPr dirty="0"/>
              <a:t> </a:t>
            </a:r>
            <a:r>
              <a:rPr dirty="0" err="1"/>
              <a:t>типа</a:t>
            </a:r>
            <a:r>
              <a:rPr dirty="0"/>
              <a:t>, </a:t>
            </a:r>
            <a:r>
              <a:rPr dirty="0" err="1"/>
              <a:t>стиля</a:t>
            </a:r>
            <a:r>
              <a:rPr dirty="0"/>
              <a:t>, </a:t>
            </a:r>
            <a:r>
              <a:rPr dirty="0" err="1"/>
              <a:t>жанра</a:t>
            </a:r>
            <a:r>
              <a:rPr dirty="0"/>
              <a:t>; </a:t>
            </a:r>
          </a:p>
          <a:p>
            <a:pPr marL="0" indent="0" algn="just" defTabSz="237743">
              <a:spcBef>
                <a:spcPts val="0"/>
              </a:spcBef>
              <a:buClrTx/>
              <a:buSzTx/>
              <a:buFontTx/>
              <a:buNone/>
              <a:defRPr sz="161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– </a:t>
            </a:r>
            <a:r>
              <a:rPr dirty="0" err="1"/>
              <a:t>выступать</a:t>
            </a:r>
            <a:r>
              <a:rPr dirty="0"/>
              <a:t> </a:t>
            </a:r>
            <a:r>
              <a:rPr dirty="0" err="1"/>
              <a:t>перед</a:t>
            </a:r>
            <a:r>
              <a:rPr dirty="0"/>
              <a:t> </a:t>
            </a:r>
            <a:r>
              <a:rPr dirty="0" err="1"/>
              <a:t>аудиторией</a:t>
            </a:r>
            <a:r>
              <a:rPr dirty="0"/>
              <a:t> </a:t>
            </a:r>
            <a:r>
              <a:rPr dirty="0" err="1"/>
              <a:t>сверстников</a:t>
            </a:r>
            <a:r>
              <a:rPr dirty="0"/>
              <a:t> с </a:t>
            </a:r>
            <a:r>
              <a:rPr dirty="0" err="1"/>
              <a:t>сообщениями</a:t>
            </a:r>
            <a:r>
              <a:rPr dirty="0"/>
              <a:t>.</a:t>
            </a:r>
          </a:p>
          <a:p>
            <a:pPr marL="0" indent="0" algn="just" defTabSz="237743">
              <a:spcBef>
                <a:spcPts val="0"/>
              </a:spcBef>
              <a:buClrTx/>
              <a:buSzTx/>
              <a:buFontTx/>
              <a:buNone/>
              <a:defRPr sz="884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2. планируемые результаты освоения учебного курса родная (русская) литература"/>
          <p:cNvSpPr txBox="1">
            <a:spLocks noGrp="1"/>
          </p:cNvSpPr>
          <p:nvPr>
            <p:ph type="body" idx="13"/>
          </p:nvPr>
        </p:nvSpPr>
        <p:spPr>
          <a:xfrm>
            <a:off x="355600" y="520699"/>
            <a:ext cx="11894741" cy="406401"/>
          </a:xfrm>
          <a:prstGeom prst="rect">
            <a:avLst/>
          </a:prstGeom>
        </p:spPr>
        <p:txBody>
          <a:bodyPr/>
          <a:lstStyle>
            <a:lvl1pPr algn="ctr">
              <a:defRPr sz="2000" spc="100">
                <a:solidFill>
                  <a:srgbClr val="FF2600"/>
                </a:solidFill>
              </a:defRPr>
            </a:lvl1pPr>
          </a:lstStyle>
          <a:p>
            <a:r>
              <a:t>2. планируемые результаты освоения учебного курса родная (русская) литература</a:t>
            </a:r>
          </a:p>
        </p:txBody>
      </p:sp>
      <p:sp>
        <p:nvSpPr>
          <p:cNvPr id="187" name="Предметные результаты:…"/>
          <p:cNvSpPr txBox="1">
            <a:spLocks noGrp="1"/>
          </p:cNvSpPr>
          <p:nvPr>
            <p:ph type="body" idx="1"/>
          </p:nvPr>
        </p:nvSpPr>
        <p:spPr>
          <a:xfrm>
            <a:off x="406400" y="1350119"/>
            <a:ext cx="12192000" cy="7501781"/>
          </a:xfrm>
          <a:prstGeom prst="rect">
            <a:avLst/>
          </a:prstGeom>
        </p:spPr>
        <p:txBody>
          <a:bodyPr/>
          <a:lstStyle/>
          <a:p>
            <a:pPr marL="0" indent="0" algn="just" defTabSz="420623">
              <a:spcBef>
                <a:spcPts val="0"/>
              </a:spcBef>
              <a:buClrTx/>
              <a:buSzTx/>
              <a:buFontTx/>
              <a:buNone/>
              <a:defRPr sz="23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Предметные результаты:</a:t>
            </a:r>
            <a:endParaRPr i="0"/>
          </a:p>
          <a:p>
            <a:pPr marL="0" indent="747776" algn="just" defTabSz="420623">
              <a:spcBef>
                <a:spcPts val="0"/>
              </a:spcBef>
              <a:buClrTx/>
              <a:buSzTx/>
              <a:buFontTx/>
              <a:buNone/>
              <a:defRPr sz="2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– осознание значимости чтения и изучения родной литературы для своего дальнейшего развития; </a:t>
            </a:r>
          </a:p>
          <a:p>
            <a:pPr marL="0" indent="747776" algn="just" defTabSz="420623">
              <a:spcBef>
                <a:spcPts val="0"/>
              </a:spcBef>
              <a:buClrTx/>
              <a:buSzTx/>
              <a:buFontTx/>
              <a:buNone/>
              <a:defRPr sz="2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0" indent="747776" algn="just" defTabSz="420623">
              <a:spcBef>
                <a:spcPts val="0"/>
              </a:spcBef>
              <a:buClrTx/>
              <a:buSzTx/>
              <a:buFontTx/>
              <a:buNone/>
              <a:defRPr sz="2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– формирование потребности в систематическом чтении как средстве познания мира и себя в этом мире, гармонизации отношений человека и общества, многоаспектного диалога;</a:t>
            </a:r>
          </a:p>
          <a:p>
            <a:pPr marL="0" indent="747776" algn="just" defTabSz="420623">
              <a:spcBef>
                <a:spcPts val="0"/>
              </a:spcBef>
              <a:buClrTx/>
              <a:buSzTx/>
              <a:buFontTx/>
              <a:buNone/>
              <a:defRPr sz="2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0" indent="747776" algn="just" defTabSz="420623">
              <a:spcBef>
                <a:spcPts val="0"/>
              </a:spcBef>
              <a:buClrTx/>
              <a:buSzTx/>
              <a:buFontTx/>
              <a:buNone/>
              <a:defRPr sz="2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– понимание родной литературы как одной из основных национально-культурных ценностей народа, как особого способа познания жизни;</a:t>
            </a:r>
          </a:p>
          <a:p>
            <a:pPr marL="0" indent="747776" algn="just" defTabSz="420623">
              <a:spcBef>
                <a:spcPts val="0"/>
              </a:spcBef>
              <a:buClrTx/>
              <a:buSzTx/>
              <a:buFontTx/>
              <a:buNone/>
              <a:defRPr sz="2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0" indent="747776" algn="just" defTabSz="420623">
              <a:spcBef>
                <a:spcPts val="0"/>
              </a:spcBef>
              <a:buClrTx/>
              <a:buSzTx/>
              <a:buFontTx/>
              <a:buNone/>
              <a:defRPr sz="2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– развитие способности понимать литературные художественные произведения, отражающие разные этнокультурные традиции;</a:t>
            </a:r>
          </a:p>
          <a:p>
            <a:pPr marL="0" indent="747776" algn="just" defTabSz="420623">
              <a:spcBef>
                <a:spcPts val="0"/>
              </a:spcBef>
              <a:buClrTx/>
              <a:buSzTx/>
              <a:buFontTx/>
              <a:buNone/>
              <a:defRPr sz="2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0" indent="747776" algn="just" defTabSz="420623">
              <a:spcBef>
                <a:spcPts val="0"/>
              </a:spcBef>
              <a:buClrTx/>
              <a:buSzTx/>
              <a:buFontTx/>
              <a:buNone/>
              <a:defRPr sz="2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– овладение процедурами смыслового и эстетического анализа текста на основе понимания принципиальных отличий литературного художественного текста от научного, делового, публицистического и т.п.;</a:t>
            </a:r>
          </a:p>
          <a:p>
            <a:pPr marL="0" indent="747776" algn="just" defTabSz="420623">
              <a:spcBef>
                <a:spcPts val="0"/>
              </a:spcBef>
              <a:buClrTx/>
              <a:buSzTx/>
              <a:buFontTx/>
              <a:buNone/>
              <a:defRPr sz="2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0" indent="747776" algn="just" defTabSz="420623">
              <a:spcBef>
                <a:spcPts val="0"/>
              </a:spcBef>
              <a:buClrTx/>
              <a:buSzTx/>
              <a:buFontTx/>
              <a:buNone/>
              <a:defRPr sz="2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– формирование умений воспринимать, анализировать, критически оценивать и интерпретировать прочитанное, осознавать художественную картину жизни, отраженную в литературном произведении, на уровне не только эмоционального восприятия, но и интеллектуального осмысления.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рекомендации по выбору методов обучения"/>
          <p:cNvSpPr txBox="1">
            <a:spLocks noGrp="1"/>
          </p:cNvSpPr>
          <p:nvPr>
            <p:ph type="body" idx="13"/>
          </p:nvPr>
        </p:nvSpPr>
        <p:spPr>
          <a:xfrm>
            <a:off x="406400" y="444499"/>
            <a:ext cx="11176000" cy="469901"/>
          </a:xfrm>
          <a:prstGeom prst="rect">
            <a:avLst/>
          </a:prstGeom>
        </p:spPr>
        <p:txBody>
          <a:bodyPr/>
          <a:lstStyle/>
          <a:p>
            <a:pPr algn="ctr">
              <a:defRPr>
                <a:solidFill>
                  <a:srgbClr val="FF2600"/>
                </a:solidFill>
              </a:defRPr>
            </a:pPr>
            <a:r>
              <a:rPr sz="2500" spc="125"/>
              <a:t>рекомендации</a:t>
            </a:r>
            <a:r>
              <a:t> по выбору методов обучения</a:t>
            </a:r>
          </a:p>
        </p:txBody>
      </p:sp>
      <p:sp>
        <p:nvSpPr>
          <p:cNvPr id="190" name="При выработке стратегии освоения программы по родной литературе следует иметь в виду основной принцип: изучение родной литературы базируется на чтении. Все усилия учителя должны быть направлены прежде всего на то, чтобы обучающийся прочел произведение – вне чтения невозможны ни эмоциональные реакции на произведение, ни развитие интеллектуальных и творческих навыков.…"/>
          <p:cNvSpPr txBox="1">
            <a:spLocks noGrp="1"/>
          </p:cNvSpPr>
          <p:nvPr>
            <p:ph type="body" idx="1"/>
          </p:nvPr>
        </p:nvSpPr>
        <p:spPr>
          <a:xfrm>
            <a:off x="406400" y="1536104"/>
            <a:ext cx="12192000" cy="7315796"/>
          </a:xfrm>
          <a:prstGeom prst="rect">
            <a:avLst/>
          </a:prstGeom>
        </p:spPr>
        <p:txBody>
          <a:bodyPr/>
          <a:lstStyle/>
          <a:p>
            <a:pPr marL="0" indent="464399" algn="just" defTabSz="393192">
              <a:spcBef>
                <a:spcPts val="0"/>
              </a:spcBef>
              <a:buClrTx/>
              <a:buSzTx/>
              <a:buFontTx/>
              <a:buNone/>
              <a:defRPr sz="215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b="0"/>
          </a:p>
          <a:p>
            <a:pPr marL="0" indent="464399" algn="just" defTabSz="393192">
              <a:spcBef>
                <a:spcPts val="0"/>
              </a:spcBef>
              <a:buClrTx/>
              <a:buSzTx/>
              <a:buFontTx/>
              <a:buNone/>
              <a:defRPr sz="21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При выработке стратегии освоения программы по родной литературе следует иметь в виду основной принцип: </a:t>
            </a:r>
            <a:r>
              <a:rPr i="1"/>
              <a:t>изучение родной литературы базируется на чтении</a:t>
            </a:r>
            <a:r>
              <a:t>. Все усилия учителя должны быть направлены прежде всего на то, чтобы обучающийся прочел произведение – вне чтения невозможны ни эмоциональные реакции на произведение, ни развитие интеллектуальных и творческих навыков.</a:t>
            </a:r>
          </a:p>
          <a:p>
            <a:pPr marL="0" indent="464399" algn="just" defTabSz="393192">
              <a:spcBef>
                <a:spcPts val="0"/>
              </a:spcBef>
              <a:buClrTx/>
              <a:buSzTx/>
              <a:buFontTx/>
              <a:buNone/>
              <a:defRPr sz="21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0" indent="464399" algn="just" defTabSz="393192">
              <a:spcBef>
                <a:spcPts val="0"/>
              </a:spcBef>
              <a:buClrTx/>
              <a:buSzTx/>
              <a:buFontTx/>
              <a:buNone/>
              <a:defRPr sz="21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Второй базовый принцип – знание произведения важнее, чем знание того, что от него нужно получить. Урок литературы бессмыслен, если в процессе подготовки к нему или непосредственно на нем не происходит чтения, если он не сводит ученика и книгу. Отсюда главный методический ход для урока – </a:t>
            </a:r>
            <a:r>
              <a:rPr b="1" i="1"/>
              <a:t>медленное чтение</a:t>
            </a:r>
            <a:r>
              <a:t>.</a:t>
            </a:r>
          </a:p>
          <a:p>
            <a:pPr marL="0" indent="464399" algn="just" defTabSz="393192">
              <a:spcBef>
                <a:spcPts val="0"/>
              </a:spcBef>
              <a:buClrTx/>
              <a:buSzTx/>
              <a:buFontTx/>
              <a:buNone/>
              <a:defRPr sz="21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0" indent="464399" algn="just" defTabSz="393192">
              <a:spcBef>
                <a:spcPts val="0"/>
              </a:spcBef>
              <a:buClrTx/>
              <a:buSzTx/>
              <a:buFontTx/>
              <a:buNone/>
              <a:defRPr sz="21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На уроке родной литературы особую роль играет </a:t>
            </a:r>
            <a:r>
              <a:rPr b="1" i="1"/>
              <a:t>учебная дискуссия</a:t>
            </a:r>
            <a:r>
              <a:rPr i="1"/>
              <a:t>. </a:t>
            </a:r>
            <a:r>
              <a:t>Литературное произведение открыто различным интерпретациям. Их обсуждение может быть исключительно продуктивным для формирования диалоговой культуры учеников и повышения их мотивации к чтению. При изучении родной литературы исключительно важны </a:t>
            </a:r>
            <a:r>
              <a:rPr b="1" i="1"/>
              <a:t>проектные и учебно-исследовательские методы</a:t>
            </a:r>
            <a:r>
              <a:t> работы. Они позволяют индивидуализировать обучение и интенсифицировать процесс обучения.</a:t>
            </a:r>
          </a:p>
          <a:p>
            <a:pPr marL="0" indent="464399" algn="just" defTabSz="393192">
              <a:spcBef>
                <a:spcPts val="0"/>
              </a:spcBef>
              <a:buClrTx/>
              <a:buSzTx/>
              <a:buFontTx/>
              <a:buNone/>
              <a:defRPr sz="21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0" indent="464399" algn="just" defTabSz="393192">
              <a:spcBef>
                <a:spcPts val="0"/>
              </a:spcBef>
              <a:buClrTx/>
              <a:buSzTx/>
              <a:buFontTx/>
              <a:buNone/>
              <a:defRPr sz="21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Следует помнить о </a:t>
            </a:r>
            <a:r>
              <a:rPr i="1"/>
              <a:t>роли письменных работ</a:t>
            </a:r>
            <a:r>
              <a:t> при изучении родной литературы. Систематический отчет в разных формах и жанрах о прочитанном и понятом способствуют формированию у учащихся культуры высказывания.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New_Template7">
  <a:themeElements>
    <a:clrScheme name="New_Template7">
      <a:dk1>
        <a:srgbClr val="222222"/>
      </a:dk1>
      <a:lt1>
        <a:srgbClr val="838787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800" b="0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New_Template7">
  <a:themeElements>
    <a:clrScheme name="New_Template7">
      <a:dk1>
        <a:srgbClr val="000000"/>
      </a:dk1>
      <a:lt1>
        <a:srgbClr val="FFFFFF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800" b="0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2305</Words>
  <Application>Microsoft Office PowerPoint</Application>
  <PresentationFormat>Произвольный</PresentationFormat>
  <Paragraphs>231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4" baseType="lpstr">
      <vt:lpstr>Arial Unicode MS</vt:lpstr>
      <vt:lpstr>Avenir Next</vt:lpstr>
      <vt:lpstr>Avenir Next Medium</vt:lpstr>
      <vt:lpstr>DIN Alternate</vt:lpstr>
      <vt:lpstr>DIN Condensed</vt:lpstr>
      <vt:lpstr>Helvetica</vt:lpstr>
      <vt:lpstr>Helvetica Neue</vt:lpstr>
      <vt:lpstr>PT Sans</vt:lpstr>
      <vt:lpstr>Times New Roman</vt:lpstr>
      <vt:lpstr>New_Template7</vt:lpstr>
      <vt:lpstr>Предметная  область  родной (русский) язык и родная (русская) литература. задачи, проблемы, перспективы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Предметная  область  родной (русский) язык и родная (русская) литература. задачи, проблемы, перспективы</dc:title>
  <dc:creator>q</dc:creator>
  <cp:lastModifiedBy>q</cp:lastModifiedBy>
  <cp:revision>2</cp:revision>
  <dcterms:modified xsi:type="dcterms:W3CDTF">2019-02-24T23:46:20Z</dcterms:modified>
</cp:coreProperties>
</file>