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>
        <p:scale>
          <a:sx n="69" d="100"/>
          <a:sy n="69" d="100"/>
        </p:scale>
        <p:origin x="-2190" y="-1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280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085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26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577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13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43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14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451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28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9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9757-326F-47A0-872F-12E85D64703D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64DE-E9A2-4A5F-8536-5C8D57D2A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39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ege" TargetMode="External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15457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2955" y="542440"/>
            <a:ext cx="11236271" cy="302217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Предметные области </a:t>
            </a:r>
            <a:b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«Русский язык и литература», </a:t>
            </a:r>
            <a:b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«Родной язык и родная литература»: </a:t>
            </a:r>
            <a:b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ФГОС СОО В ООО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2352" y="5027884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Подготовили:</a:t>
            </a:r>
          </a:p>
          <a:p>
            <a:pPr algn="r"/>
            <a:r>
              <a:rPr lang="ru-RU" dirty="0" smtClean="0"/>
              <a:t>ст. методист кафедры гуманитарного </a:t>
            </a:r>
            <a:r>
              <a:rPr lang="ru-RU" dirty="0" err="1" smtClean="0"/>
              <a:t>образовани</a:t>
            </a:r>
            <a:r>
              <a:rPr lang="ru-RU" dirty="0" smtClean="0"/>
              <a:t> </a:t>
            </a:r>
          </a:p>
          <a:p>
            <a:pPr algn="r"/>
            <a:r>
              <a:rPr lang="ru-RU" b="1" i="1" dirty="0" smtClean="0"/>
              <a:t>Л.Н. </a:t>
            </a:r>
            <a:r>
              <a:rPr lang="ru-RU" b="1" i="1" dirty="0" err="1" smtClean="0"/>
              <a:t>Фефелова</a:t>
            </a:r>
            <a:endParaRPr lang="ru-RU" b="1" i="1" dirty="0" smtClean="0"/>
          </a:p>
          <a:p>
            <a:pPr algn="r"/>
            <a:r>
              <a:rPr lang="ru-RU" dirty="0" smtClean="0"/>
              <a:t>ст. преподаватель кафедры гуманитарного образования </a:t>
            </a:r>
          </a:p>
          <a:p>
            <a:pPr algn="r"/>
            <a:r>
              <a:rPr lang="ru-RU" b="1" i="1" dirty="0" smtClean="0"/>
              <a:t>Е.В. Дробная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45178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194" y="167064"/>
            <a:ext cx="11763214" cy="5802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Учебники по литературе для базового и углублённого уровней СОО, рекомендованные ФПУ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6221406"/>
              </p:ext>
            </p:extLst>
          </p:nvPr>
        </p:nvGraphicFramePr>
        <p:xfrm>
          <a:off x="200693" y="914400"/>
          <a:ext cx="11747715" cy="5811863"/>
        </p:xfrm>
        <a:graphic>
          <a:graphicData uri="http://schemas.openxmlformats.org/drawingml/2006/table">
            <a:tbl>
              <a:tblPr firstRow="1" firstCol="1" bandRow="1"/>
              <a:tblGrid>
                <a:gridCol w="803140"/>
                <a:gridCol w="3571018"/>
                <a:gridCol w="3340295"/>
                <a:gridCol w="991550"/>
                <a:gridCol w="3041712"/>
              </a:tblGrid>
              <a:tr h="21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8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Авторский коллектив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(уровень)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1.3.1.3.1.1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1.3.1.3.1.2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Зинин С.А., Сахаров В.И.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и углубленный уровни) (в 2 частях)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"Русское слово-учебник"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1.3.1.3.2.1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Лебедев Ю.В.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 (в 2 частях)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"Издательство "Просвещение"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1.3.1.3.2.2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 О.Н., Шайтанов И.О., Чалмаев В.А. и др./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 ред. Журавлева В.П.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 (в 2 частях)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"Издательство "Просвещение"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1.3.1.3.3.1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Свирина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Н.М., Федоров С.В., Обухова М.Ю. и др. (1 ч.), Федоров С.В.,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Ачкасова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Г.Л., Гордиенко Л.Л. и др. (2 ч.)/Под общей редакцией академика РАО Вербицкой Л.А.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 (в 2 частях)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"Издательство "Просвещение"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1.3.1.3.3.2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Абелюк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Е.С., Поливанов К.М./Под общей редакцией академика РАО Вербицкой Л.А.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 (в 2 частях)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"Издательство "Просвещение"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1.3.1.3.4.1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1.3.1.3.4.2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Сухих И.Н.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"Образовательно-издательский центр "Академия"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1.3.1.3.5.1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1.3.1.3.5.2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Чертов В.Ф., Трубина Л.А, Антипова А.М. и др./Под ред. В.Ф. Чертова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(базовый, углубленный уровни) (в 2 частях)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"Издательство "Просвещение"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1.3.1.3.6.1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Архангельский А.Н., Бак Д.П., Кучерская М.А. и др.; под ред. Архангельского А.Н.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(базовый, углубленный уровни) (в 2 частях)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"ДРОФА"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1.3.1.3.6.2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Агеносов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В.В. и др.; под ред.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Агеносова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(базовый, углубленный уровни) (в 2 частях)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"ДРОФА"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1.3.1.3.7.1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1.3.1.3.7.2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Курдюмова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Т.Ф., Колокольцев Е.Н., Марьина О.Б. и др.;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 ред.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Курдюмовой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Т.Ф.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"ДРОФА"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1.3.1.3.8.1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1.3.1.3.8.2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Ланин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Б.А</a:t>
                      </a:r>
                      <a:r>
                        <a:rPr lang="ru-RU" sz="1100" dirty="0" err="1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.,Устинова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Л.Ю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100" dirty="0" err="1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Шамчикова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В.М.;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 ред. Ланина Б.А.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(базовый, углубленный уровни) (в 2 частях)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Издательский центр "ВЕНТАНА-ГРАФ"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1.3.1.3.9.1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1.3.1.3.9.2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Михальская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А.К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Зайцева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О.Н.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 (в 2 частях)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10, 11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"ДРОФА"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1.3.1.3.10.1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1.3.1.3.10.2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Москвин Г.В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100" dirty="0" err="1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Пуряева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Н.Н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Ерохина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Е.Л.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(базовый уровень)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10, 11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Издательский центр "ВЕНТАНА-ГРАФ"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1.3.1.4.1.1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1.3.1.4.1.2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Коровин В.И., Вершинина Н.Л.,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Капитанова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Л.А. и др./Под ред. Коровина В.И.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Литература (углубленный уровень) (в 2 частях)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АО "Издательство "Просвещение"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233082" y="0"/>
            <a:ext cx="1659976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738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34" y="148150"/>
            <a:ext cx="11902698" cy="10297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Проектная деятельность 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 уроках русского языка и литературы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471" y="1503336"/>
            <a:ext cx="11670224" cy="51764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проект – это совместная учебно-познавательная, творческая или игровая деятельность учащихся-партнёров, имеющая общую цель и согласованные способы, направленная на достижение общего результата по решению какой-либо проблемы, значимой для участников проекта.</a:t>
            </a:r>
          </a:p>
          <a:p>
            <a:pPr marL="0" indent="0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Типы проектов в рамках предметной й области «Русский язык и литература»:</a:t>
            </a:r>
          </a:p>
          <a:p>
            <a:pPr marL="0" indent="0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Исследовательские (лингвистический эксперимент, участие в НПК и др.)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Практико-ориентированные (ментальная карта, кластер,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фишбоун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синквейн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 др.)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Творческие 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буктейлер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буклет, видеофильм, сборник стихов и др.)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Игровые (викторина, экскурсия, литературные гостиные и др.)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(опрос для НПК, стенгазета и др.)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87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285" y="0"/>
            <a:ext cx="10515600" cy="874739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Изучение родного русского языка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478" y="1114963"/>
            <a:ext cx="11763214" cy="574303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Родной язык и литературное чтение на родном языке – обязательные предметы. Приказами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31 декабря 2015 г. №№ 1576, 1577, 1578 были внесены изменения во ФГОС, в соответствии с которыми «родной язык и литературное чтение на родном языке» были включены в обязательную (инвариантную) часть учебного плана.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изучения предмета школа определяет самостоятельно. В интересах учащихся можно углубить, расширить и увеличить количество часов на изучение того или иного предмета, в том числе родного языка, или не делать этого, если это не соответствует запросам учащихся (письмо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от 09.10.2017 № ТС-945/08).</a:t>
            </a:r>
          </a:p>
          <a:p>
            <a:pPr marL="0" indent="0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Поскольку предмет входит в обязательную часть учебного плана – отметка в аттестат будет поставлена, даже если на изучение предмета будет выделено менее 64 часов.</a:t>
            </a:r>
          </a:p>
          <a:p>
            <a:pPr marL="514350" indent="-514350">
              <a:buAutoNum type="arabicPeriod" startAt="3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СОО. 18.3.1. «Предметная область "Родной язык и родная литература", включающая учебные предметы: "Родной язык", "Родная литература" (базовый уровень и углубленный уровень)».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«Учебный план профиля обучения и (или) ИУП должны содержать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sz="260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smtClean="0">
                <a:latin typeface="Arial" panose="020B0604020202020204" pitchFamily="34" charset="0"/>
                <a:cs typeface="Arial" panose="020B0604020202020204" pitchFamily="34" charset="0"/>
              </a:rPr>
              <a:t>12)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учебных предметов и предусматривать изучение </a:t>
            </a:r>
            <a:r>
              <a:rPr lang="ru-RU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одного учебного предмета из каждой предметной области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792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285" y="0"/>
            <a:ext cx="10515600" cy="874739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Изучение родного русского языка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478" y="1114963"/>
            <a:ext cx="11763214" cy="574303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аттестате указываются следующие сведения: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родной язык (русский), родная литература (русская)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Допускается сокращение слова в соответствии с правилами русской орфографии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792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959" y="262376"/>
            <a:ext cx="1143775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244398" bIns="0" numCol="1" anchor="ctr" anchorCtr="0" compatLnSpc="1">
            <a:prstTxWarp prst="textNoShape">
              <a:avLst/>
            </a:prstTxWarp>
            <a:spAutoFit/>
          </a:bodyPr>
          <a:lstStyle>
            <a:lvl1pPr indent="4064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6207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Возможный вариант распределения часов учебных предметов «Родной язык (русский)» и «Родная литература (русская)» на каждый уровень:</a:t>
            </a:r>
          </a:p>
          <a:p>
            <a:pPr lvl="0" indent="620713" algn="just"/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– в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учебные планы основного общего образования – </a:t>
            </a:r>
            <a:r>
              <a:rPr lang="ru-RU" altLang="ru-RU" sz="2000" b="1" dirty="0" smtClean="0"/>
              <a:t>68 </a:t>
            </a:r>
            <a:r>
              <a:rPr lang="ru-RU" altLang="ru-RU" sz="2000" b="1" dirty="0"/>
              <a:t>(не менее 64 часов) по каждому предмету</a:t>
            </a:r>
            <a:endParaRPr kumimoji="0" lang="ru-RU" altLang="ru-RU" sz="2000" b="1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R="0" lvl="0" indent="6207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– в учебные планы среднего общего образования – </a:t>
            </a:r>
            <a:r>
              <a:rPr kumimoji="0" lang="en-US" altLang="ru-RU" sz="20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min.</a:t>
            </a:r>
            <a:r>
              <a:rPr kumimoji="0" lang="en-US" altLang="ru-RU" sz="2000" b="1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68 часов (или русский язык (родной) или родная литература (русская)</a:t>
            </a:r>
          </a:p>
          <a:p>
            <a:pPr marL="0" marR="0" lvl="0" indent="406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 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2973249"/>
              </p:ext>
            </p:extLst>
          </p:nvPr>
        </p:nvGraphicFramePr>
        <p:xfrm>
          <a:off x="575159" y="2703450"/>
          <a:ext cx="10955580" cy="3650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1860"/>
                <a:gridCol w="3651860"/>
                <a:gridCol w="3651860"/>
              </a:tblGrid>
              <a:tr h="12169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Классы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Родной язык (русский)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Родная литература (русская)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2169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10–11 </a:t>
                      </a:r>
                      <a:r>
                        <a:rPr lang="ru-RU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ФК ГОС (2004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/>
                </a:tc>
              </a:tr>
              <a:tr h="12169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10–11 </a:t>
                      </a:r>
                      <a:r>
                        <a:rPr lang="ru-RU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(ФГОС СОО)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часов и / или 68 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часов</a:t>
                      </a:r>
                    </a:p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356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285" y="0"/>
            <a:ext cx="10515600" cy="874739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Изучение родного русского языка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478" y="1114963"/>
            <a:ext cx="11763214" cy="574303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Организации, осуществляющие образовательную деятельность &lt;…&gt;, выбирают:</a:t>
            </a:r>
          </a:p>
          <a:p>
            <a:pPr>
              <a:buNone/>
            </a:pPr>
            <a:r>
              <a:rPr lang="ru-RU" dirty="0" smtClean="0"/>
              <a:t>1)</a:t>
            </a:r>
            <a:r>
              <a:rPr lang="ru-RU" b="1" dirty="0" smtClean="0"/>
              <a:t>учебники</a:t>
            </a:r>
            <a:r>
              <a:rPr lang="ru-RU" dirty="0" smtClean="0"/>
              <a:t> из числа входящих в </a:t>
            </a:r>
            <a:r>
              <a:rPr lang="ru-RU" u="sng" dirty="0" smtClean="0"/>
              <a:t>федеральный перечень учебников</a:t>
            </a:r>
            <a:r>
              <a:rPr lang="ru-RU" dirty="0" smtClean="0"/>
              <a:t>, рекомендуемых к использованию при реализации имеющих государственную аккредитацию образовательных программ;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учебные пособия</a:t>
            </a:r>
            <a:r>
              <a:rPr lang="ru-RU" dirty="0" smtClean="0"/>
              <a:t>, выпущенные </a:t>
            </a:r>
            <a:r>
              <a:rPr lang="ru-RU" b="1" dirty="0" smtClean="0"/>
              <a:t>организациями, входящими в перечень</a:t>
            </a:r>
            <a:r>
              <a:rPr lang="ru-RU" dirty="0" smtClean="0"/>
              <a:t> организаций, осуществляющих выпуск </a:t>
            </a:r>
            <a:r>
              <a:rPr lang="ru-RU" u="sng" dirty="0" smtClean="0"/>
              <a:t>учебных пособий</a:t>
            </a:r>
            <a:r>
              <a:rPr lang="ru-RU" dirty="0" smtClean="0"/>
              <a:t>, которые </a:t>
            </a:r>
            <a:r>
              <a:rPr lang="ru-RU" u="sng" dirty="0" smtClean="0"/>
              <a:t>допускаются к использованию</a:t>
            </a:r>
            <a:r>
              <a:rPr lang="ru-RU" dirty="0" smtClean="0"/>
              <a:t> при реализации имеющих государственную аккредитацию образовательных программ начального общего, основного общего, среднего общего образования.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792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34" y="148148"/>
            <a:ext cx="10515600" cy="859241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ЕГЭ и профильное обучение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976" y="2185261"/>
            <a:ext cx="11747716" cy="3502617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Сайт ФИПИ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https://fipi.ru/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ФИПИ. Рекомендации по подготовке к ЕГЭ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https://fipi.ru/ege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Профильное обучение ФГОС СОО: «Учебный план профиля обучения должен содержать не менее 3-4 учебных предметов на углублённом уровне изучения из соответствующей профилю предметной области»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289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648"/>
            <a:ext cx="10515600" cy="121570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учебников 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использования в старшей школе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979" y="2634713"/>
            <a:ext cx="11840706" cy="3347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22.11.2019 N 632 "О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сформированный приказом Министерства просвещения Российской Федерации от 28 декабря 2018 г. N 345" сформирован новый ФПУ на 2020-2021 учебный год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http://www.consultant.ru/document/cons_doc_LAW_315457/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723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2650"/>
            <a:ext cx="12192000" cy="84374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Учебники по русскому языку для базового и углублённого уровней СОО, рекомендованные ФПУ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1985503"/>
              </p:ext>
            </p:extLst>
          </p:nvPr>
        </p:nvGraphicFramePr>
        <p:xfrm>
          <a:off x="232476" y="1115878"/>
          <a:ext cx="11732215" cy="5640139"/>
        </p:xfrm>
        <a:graphic>
          <a:graphicData uri="http://schemas.openxmlformats.org/drawingml/2006/table">
            <a:tbl>
              <a:tblPr firstRow="1" firstCol="1" bandRow="1"/>
              <a:tblGrid>
                <a:gridCol w="766490"/>
                <a:gridCol w="3147147"/>
                <a:gridCol w="2745993"/>
                <a:gridCol w="31898"/>
                <a:gridCol w="1349118"/>
                <a:gridCol w="3691569"/>
              </a:tblGrid>
              <a:tr h="326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8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Уровень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1.3.1.1.1.1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1.3.1.1.1.2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Воителева Т.М.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уровень)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10, 11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ООО "Образовательно-издательский центр "Академия"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1.3.1.1.2.1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Гольцова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Н.Г.,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Шамшин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И.В.,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Мищерина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М.А.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уровень) (в 2 частях)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10 - 11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ООО "Русское слово-учебник"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1.3.1.1.3.1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1.3.1.1.3.2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Львова С.И., Львов В.В.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уровень)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10, 11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ООО "ИОЦ МНЕМОЗИНА"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1.3.1.1.4.1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1.3.1.1.4.2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Львова С.И., Львов В.В.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и углубленный уровни)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10, 11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ООО "ИОЦ МНЕМОЗИНА"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1.3.1.1.5.1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Рыбченкова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Л.М.,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Александрова О.М.,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Нарушевич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А.Г. и др.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уровень)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10 - 11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АО "Издательство "Просвещение"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1.3.1.1.6.1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1.3.1.1.6.2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Чердаков Д.Н.,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Дунев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А.И., Вербицкая Л.А. и др./Под общей редакцией академика РАО Вербицкой Л.А.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уровень)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10, 11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АО "Издательство "Просвещение"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1.3.1.1.7.1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1.3.1.1.7.2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Гусарова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И.В.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и углубленный уровни)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10, 11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ООО Издательский центр "ВЕНТАНА-ГРАФ"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1.3.3.1.8.1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1.3.3.1.8.2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Пахнова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Т.М.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 (базовый уровень)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10, 11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ООО "ДРОФА"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1.3.1.2.1.1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Бабайцева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В.В.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 (углубленный уровень)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ООО "ДРОФА"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02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78702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1361</Words>
  <Application>Microsoft Office PowerPoint</Application>
  <PresentationFormat>Произвольный</PresentationFormat>
  <Paragraphs>207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Предметные области  «Русский язык и литература»,  «Родной язык и родная литература»:  ВВЕДЕНИЕ ФГОС СОО В ООО</vt:lpstr>
      <vt:lpstr>Проектная деятельность  на уроках русского языка и литературы </vt:lpstr>
      <vt:lpstr>Изучение родного русского языка </vt:lpstr>
      <vt:lpstr>Изучение родного русского языка </vt:lpstr>
      <vt:lpstr>Слайд 5</vt:lpstr>
      <vt:lpstr>Изучение родного русского языка </vt:lpstr>
      <vt:lpstr>ЕГЭ и профильное обучение</vt:lpstr>
      <vt:lpstr>Перечень учебников  для использования в старшей школе</vt:lpstr>
      <vt:lpstr>Учебники по русскому языку для базового и углублённого уровней СОО, рекомендованные ФПУ</vt:lpstr>
      <vt:lpstr>Учебники по литературе для базового и углублённого уровней СОО, рекомендованные ФПУ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Предметные области  «Русский язык и литература»,  «Родной язык и родная литература»:  ВВЕДЕНИЕ ФГОС СОО В ООО</dc:title>
  <dc:creator>q</dc:creator>
  <cp:lastModifiedBy>SuperUser</cp:lastModifiedBy>
  <cp:revision>29</cp:revision>
  <dcterms:created xsi:type="dcterms:W3CDTF">2020-06-08T02:36:43Z</dcterms:created>
  <dcterms:modified xsi:type="dcterms:W3CDTF">2020-06-11T03:13:17Z</dcterms:modified>
</cp:coreProperties>
</file>