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0"/>
  </p:notesMasterIdLst>
  <p:sldIdLst>
    <p:sldId id="256" r:id="rId2"/>
    <p:sldId id="266" r:id="rId3"/>
    <p:sldId id="257" r:id="rId4"/>
    <p:sldId id="261" r:id="rId5"/>
    <p:sldId id="267" r:id="rId6"/>
    <p:sldId id="264"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B5599-F527-4B81-9C53-F27EBE374A31}" type="datetimeFigureOut">
              <a:rPr lang="ru-RU" smtClean="0"/>
              <a:pPr/>
              <a:t>02.04.2021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A4A4-41C5-4F3D-BB3C-0339D4E9CC2E}" type="slidenum">
              <a:rPr lang="ru-RU" smtClean="0"/>
              <a:pPr/>
              <a:t>‹#›</a:t>
            </a:fld>
            <a:endParaRPr lang="ru-RU"/>
          </a:p>
        </p:txBody>
      </p:sp>
    </p:spTree>
    <p:extLst>
      <p:ext uri="{BB962C8B-B14F-4D97-AF65-F5344CB8AC3E}">
        <p14:creationId xmlns:p14="http://schemas.microsoft.com/office/powerpoint/2010/main" xmlns="" val="229178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8DA4A4-41C5-4F3D-BB3C-0339D4E9CC2E}" type="slidenum">
              <a:rPr lang="ru-RU" smtClean="0"/>
              <a:pPr/>
              <a:t>3</a:t>
            </a:fld>
            <a:endParaRPr lang="ru-RU"/>
          </a:p>
        </p:txBody>
      </p:sp>
    </p:spTree>
    <p:extLst>
      <p:ext uri="{BB962C8B-B14F-4D97-AF65-F5344CB8AC3E}">
        <p14:creationId xmlns:p14="http://schemas.microsoft.com/office/powerpoint/2010/main" xmlns="" val="131958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305982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69729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26041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44200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7063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307639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919996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54421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163823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8761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33998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95209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39398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57850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292242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EE750E4-7D53-4330-83F2-0B8AD0672F74}" type="datetimeFigureOut">
              <a:rPr lang="ru-RU" smtClean="0"/>
              <a:pPr/>
              <a:t>02.04.2021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68225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E750E4-7D53-4330-83F2-0B8AD0672F74}" type="datetimeFigureOut">
              <a:rPr lang="ru-RU" smtClean="0"/>
              <a:pPr/>
              <a:t>02.04.2021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A49D3F1-BDD3-44AC-9E14-7A85F1AEE890}" type="slidenum">
              <a:rPr lang="ru-RU" smtClean="0"/>
              <a:pPr/>
              <a:t>‹#›</a:t>
            </a:fld>
            <a:endParaRPr lang="ru-RU"/>
          </a:p>
        </p:txBody>
      </p:sp>
    </p:spTree>
    <p:extLst>
      <p:ext uri="{BB962C8B-B14F-4D97-AF65-F5344CB8AC3E}">
        <p14:creationId xmlns:p14="http://schemas.microsoft.com/office/powerpoint/2010/main" xmlns="" val="8930030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video" Target="file:///E:\&#1085;&#1072;%20&#1082;&#1086;&#1085;&#1082;&#1091;&#1088;&#1089;%202%20&#1087;&#1077;&#1095;&#1072;&#1090;&#1100;\videoplayback%20(1).mp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E:\&#1085;&#1072;%20&#1082;&#1086;&#1085;&#1082;&#1091;&#1088;&#1089;%202%20&#1087;&#1077;&#1095;&#1072;&#1090;&#1100;\Thomas%20D&#252;r%20-%20Leaving%20Today.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E:\&#1085;&#1072;%20&#1082;&#1086;&#1085;&#1082;&#1091;&#1088;&#1089;%202%20&#1087;&#1077;&#1095;&#1072;&#1090;&#1100;\videoplayback%20(10).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8500" y="2420888"/>
            <a:ext cx="7772400" cy="1108720"/>
          </a:xfrm>
        </p:spPr>
        <p:txBody>
          <a:bodyPr>
            <a:normAutofit/>
          </a:bodyPr>
          <a:lstStyle/>
          <a:p>
            <a:pPr algn="ctr"/>
            <a:r>
              <a:rPr lang="en-US" sz="6600" dirty="0">
                <a:solidFill>
                  <a:schemeClr val="tx1"/>
                </a:solidFill>
              </a:rPr>
              <a:t>“Traffic rules</a:t>
            </a:r>
            <a:r>
              <a:rPr lang="en-US" sz="6600" dirty="0"/>
              <a:t>”</a:t>
            </a:r>
            <a:endParaRPr lang="ru-RU" sz="6600" dirty="0"/>
          </a:p>
        </p:txBody>
      </p:sp>
    </p:spTree>
    <p:extLst>
      <p:ext uri="{BB962C8B-B14F-4D97-AF65-F5344CB8AC3E}">
        <p14:creationId xmlns:p14="http://schemas.microsoft.com/office/powerpoint/2010/main" xmlns="" val="267993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2317CE-8914-4787-BECD-8C7DFAF16028}"/>
              </a:ext>
            </a:extLst>
          </p:cNvPr>
          <p:cNvSpPr>
            <a:spLocks noGrp="1"/>
          </p:cNvSpPr>
          <p:nvPr>
            <p:ph type="title"/>
          </p:nvPr>
        </p:nvSpPr>
        <p:spPr>
          <a:xfrm>
            <a:off x="690032" y="1052736"/>
            <a:ext cx="7772400" cy="2934824"/>
          </a:xfrm>
        </p:spPr>
        <p:txBody>
          <a:bodyPr>
            <a:normAutofit fontScale="90000"/>
          </a:bodyPr>
          <a:lstStyle/>
          <a:p>
            <a:r>
              <a:rPr lang="en-US" sz="5400" dirty="0">
                <a:solidFill>
                  <a:schemeClr val="bg2">
                    <a:lumMod val="10000"/>
                  </a:schemeClr>
                </a:solidFill>
                <a:effectLst/>
                <a:latin typeface="Times New Roman" panose="02020603050405020304" pitchFamily="18" charset="0"/>
                <a:ea typeface="Times New Roman" panose="02020603050405020304" pitchFamily="18" charset="0"/>
              </a:rPr>
              <a:t>«The little red lorry went down Limuru road</a:t>
            </a:r>
            <a:r>
              <a:rPr lang="en-US" sz="5400" dirty="0" smtClean="0">
                <a:solidFill>
                  <a:schemeClr val="bg2">
                    <a:lumMod val="10000"/>
                  </a:schemeClr>
                </a:solidFill>
                <a:effectLst/>
                <a:latin typeface="Times New Roman" panose="02020603050405020304" pitchFamily="18" charset="0"/>
                <a:ea typeface="Times New Roman" panose="02020603050405020304" pitchFamily="18" charset="0"/>
              </a:rPr>
              <a:t>»</a:t>
            </a:r>
            <a:r>
              <a:rPr lang="ru-RU" sz="5400" dirty="0" smtClean="0">
                <a:solidFill>
                  <a:schemeClr val="bg2">
                    <a:lumMod val="10000"/>
                  </a:schemeClr>
                </a:solidFill>
                <a:effectLst/>
                <a:latin typeface="Times New Roman" panose="02020603050405020304" pitchFamily="18" charset="0"/>
                <a:ea typeface="Times New Roman" panose="02020603050405020304" pitchFamily="18" charset="0"/>
              </a:rPr>
              <a:t/>
            </a:r>
            <a:br>
              <a:rPr lang="ru-RU" sz="5400" dirty="0" smtClean="0">
                <a:solidFill>
                  <a:schemeClr val="bg2">
                    <a:lumMod val="10000"/>
                  </a:schemeClr>
                </a:solidFill>
                <a:effectLst/>
                <a:latin typeface="Times New Roman" panose="02020603050405020304" pitchFamily="18" charset="0"/>
                <a:ea typeface="Times New Roman" panose="02020603050405020304" pitchFamily="18" charset="0"/>
              </a:rPr>
            </a:br>
            <a:r>
              <a:rPr lang="ru-RU" sz="5400" dirty="0">
                <a:solidFill>
                  <a:schemeClr val="bg2">
                    <a:lumMod val="10000"/>
                  </a:schemeClr>
                </a:solidFill>
                <a:effectLst/>
                <a:latin typeface="Times New Roman" panose="02020603050405020304" pitchFamily="18" charset="0"/>
                <a:ea typeface="Times New Roman" panose="02020603050405020304" pitchFamily="18" charset="0"/>
              </a:rPr>
              <a:t/>
            </a:r>
            <a:br>
              <a:rPr lang="ru-RU" sz="5400" dirty="0">
                <a:solidFill>
                  <a:schemeClr val="bg2">
                    <a:lumMod val="10000"/>
                  </a:schemeClr>
                </a:solidFill>
                <a:effectLst/>
                <a:latin typeface="Times New Roman" panose="02020603050405020304" pitchFamily="18" charset="0"/>
                <a:ea typeface="Times New Roman" panose="02020603050405020304" pitchFamily="18" charset="0"/>
              </a:rPr>
            </a:br>
            <a:endParaRPr lang="ru-RU" sz="5400" dirty="0">
              <a:solidFill>
                <a:schemeClr val="bg2">
                  <a:lumMod val="10000"/>
                </a:schemeClr>
              </a:solidFill>
            </a:endParaRPr>
          </a:p>
        </p:txBody>
      </p:sp>
      <p:pic>
        <p:nvPicPr>
          <p:cNvPr id="3" name="videoplayback (1).mp4">
            <a:hlinkClick r:id="" action="ppaction://media"/>
          </p:cNvPr>
          <p:cNvPicPr>
            <a:picLocks noRot="1" noChangeAspect="1"/>
          </p:cNvPicPr>
          <p:nvPr>
            <a:videoFile r:link="rId1"/>
          </p:nvPr>
        </p:nvPicPr>
        <p:blipFill>
          <a:blip r:embed="rId3" cstate="print"/>
          <a:stretch>
            <a:fillRect/>
          </a:stretch>
        </p:blipFill>
        <p:spPr>
          <a:xfrm>
            <a:off x="2267744" y="2708920"/>
            <a:ext cx="4572000" cy="3429000"/>
          </a:xfrm>
          <a:prstGeom prst="rect">
            <a:avLst/>
          </a:prstGeom>
        </p:spPr>
      </p:pic>
    </p:spTree>
    <p:extLst>
      <p:ext uri="{BB962C8B-B14F-4D97-AF65-F5344CB8AC3E}">
        <p14:creationId xmlns:p14="http://schemas.microsoft.com/office/powerpoint/2010/main" xmlns="" val="1140842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D007073-F647-4F5A-8A15-CDC6390F351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188640"/>
            <a:ext cx="8280920" cy="5184576"/>
          </a:xfrm>
          <a:prstGeom prst="rect">
            <a:avLst/>
          </a:prstGeom>
        </p:spPr>
      </p:pic>
      <p:graphicFrame>
        <p:nvGraphicFramePr>
          <p:cNvPr id="4" name="Таблица 3">
            <a:extLst>
              <a:ext uri="{FF2B5EF4-FFF2-40B4-BE49-F238E27FC236}">
                <a16:creationId xmlns:a16="http://schemas.microsoft.com/office/drawing/2014/main" xmlns="" id="{78E76E78-B5B0-48D1-81F7-FA417EC1EB9C}"/>
              </a:ext>
            </a:extLst>
          </p:cNvPr>
          <p:cNvGraphicFramePr>
            <a:graphicFrameLocks noGrp="1"/>
          </p:cNvGraphicFramePr>
          <p:nvPr>
            <p:extLst>
              <p:ext uri="{D42A27DB-BD31-4B8C-83A1-F6EECF244321}">
                <p14:modId xmlns:p14="http://schemas.microsoft.com/office/powerpoint/2010/main" xmlns="" val="1407284494"/>
              </p:ext>
            </p:extLst>
          </p:nvPr>
        </p:nvGraphicFramePr>
        <p:xfrm>
          <a:off x="611560" y="5517232"/>
          <a:ext cx="8222787" cy="518160"/>
        </p:xfrm>
        <a:graphic>
          <a:graphicData uri="http://schemas.openxmlformats.org/drawingml/2006/table">
            <a:tbl>
              <a:tblPr/>
              <a:tblGrid>
                <a:gridCol w="8222787">
                  <a:extLst>
                    <a:ext uri="{9D8B030D-6E8A-4147-A177-3AD203B41FA5}">
                      <a16:colId xmlns:a16="http://schemas.microsoft.com/office/drawing/2014/main" xmlns="" val="2291827716"/>
                    </a:ext>
                  </a:extLst>
                </a:gridCol>
              </a:tblGrid>
              <a:tr h="504056">
                <a:tc>
                  <a:txBody>
                    <a:bodyPr/>
                    <a:lstStyle/>
                    <a:p>
                      <a:r>
                        <a:rPr lang="en-US" sz="2800" dirty="0">
                          <a:latin typeface="Times New Roman" panose="02020603050405020304" pitchFamily="18" charset="0"/>
                          <a:cs typeface="Times New Roman" panose="02020603050405020304" pitchFamily="18" charset="0"/>
                        </a:rPr>
                        <a:t>In the  picture we can see a ….</a:t>
                      </a:r>
                      <a:endParaRPr lang="ru-RU" sz="28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476200811"/>
                  </a:ext>
                </a:extLst>
              </a:tr>
            </a:tbl>
          </a:graphicData>
        </a:graphic>
      </p:graphicFrame>
      <p:pic>
        <p:nvPicPr>
          <p:cNvPr id="5" name="Thomas Dür - Leaving Today.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65903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3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772816"/>
            <a:ext cx="7772400" cy="920684"/>
          </a:xfrm>
        </p:spPr>
        <p:txBody>
          <a:bodyPr>
            <a:normAutofit/>
          </a:bodyPr>
          <a:lstStyle/>
          <a:p>
            <a:r>
              <a:rPr lang="en-US" sz="3200" b="1" dirty="0">
                <a:solidFill>
                  <a:schemeClr val="tx1"/>
                </a:solidFill>
              </a:rPr>
              <a:t>You </a:t>
            </a:r>
            <a:r>
              <a:rPr lang="en-US" sz="3600" b="1" dirty="0">
                <a:solidFill>
                  <a:schemeClr val="tx1"/>
                </a:solidFill>
              </a:rPr>
              <a:t>mustn’t </a:t>
            </a:r>
            <a:r>
              <a:rPr lang="en-US" sz="3200" b="1" dirty="0">
                <a:solidFill>
                  <a:schemeClr val="tx1"/>
                </a:solidFill>
              </a:rPr>
              <a:t>cycle on the pavement.</a:t>
            </a:r>
            <a:endParaRPr lang="ru-RU" sz="3200" b="1" dirty="0">
              <a:solidFill>
                <a:schemeClr val="tx1"/>
              </a:solidFill>
            </a:endParaRPr>
          </a:p>
        </p:txBody>
      </p:sp>
      <p:sp>
        <p:nvSpPr>
          <p:cNvPr id="3" name="Текст 2"/>
          <p:cNvSpPr>
            <a:spLocks noGrp="1"/>
          </p:cNvSpPr>
          <p:nvPr>
            <p:ph type="body" idx="1"/>
          </p:nvPr>
        </p:nvSpPr>
        <p:spPr>
          <a:xfrm>
            <a:off x="1403648" y="692696"/>
            <a:ext cx="6417734" cy="939801"/>
          </a:xfrm>
        </p:spPr>
        <p:txBody>
          <a:bodyPr>
            <a:normAutofit fontScale="92500"/>
          </a:bodyPr>
          <a:lstStyle/>
          <a:p>
            <a:r>
              <a:rPr lang="en-US" sz="3200" b="1" dirty="0">
                <a:solidFill>
                  <a:schemeClr val="tx1"/>
                </a:solidFill>
              </a:rPr>
              <a:t>You </a:t>
            </a:r>
            <a:r>
              <a:rPr lang="en-US" sz="3600" b="1" dirty="0">
                <a:solidFill>
                  <a:schemeClr val="tx1"/>
                </a:solidFill>
              </a:rPr>
              <a:t>must </a:t>
            </a:r>
            <a:r>
              <a:rPr lang="en-US" sz="3200" b="1" dirty="0">
                <a:solidFill>
                  <a:schemeClr val="tx1"/>
                </a:solidFill>
              </a:rPr>
              <a:t>cycle in the cycle lane.</a:t>
            </a:r>
            <a:endParaRPr lang="ru-RU" sz="32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2852936"/>
            <a:ext cx="2953804" cy="18800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3848" y="4293096"/>
            <a:ext cx="2355720" cy="235572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24128" y="3093290"/>
            <a:ext cx="3175111" cy="2107028"/>
          </a:xfrm>
          <a:prstGeom prst="rect">
            <a:avLst/>
          </a:prstGeom>
        </p:spPr>
      </p:pic>
    </p:spTree>
    <p:extLst>
      <p:ext uri="{BB962C8B-B14F-4D97-AF65-F5344CB8AC3E}">
        <p14:creationId xmlns:p14="http://schemas.microsoft.com/office/powerpoint/2010/main" xmlns="" val="98290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 (10).mp4">
            <a:hlinkClick r:id="" action="ppaction://media"/>
          </p:cNvPr>
          <p:cNvPicPr>
            <a:picLocks noRot="1" noChangeAspect="1"/>
          </p:cNvPicPr>
          <p:nvPr>
            <a:videoFile r:link="rId1"/>
          </p:nvPr>
        </p:nvPicPr>
        <p:blipFill>
          <a:blip r:embed="rId3" cstate="print"/>
          <a:stretch>
            <a:fillRect/>
          </a:stretch>
        </p:blipFill>
        <p:spPr>
          <a:xfrm>
            <a:off x="1115616" y="1052736"/>
            <a:ext cx="6912768" cy="43204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463560"/>
            <a:ext cx="8640960" cy="3053672"/>
          </a:xfrm>
        </p:spPr>
        <p:txBody>
          <a:bodyPr>
            <a:normAutofit fontScale="90000"/>
          </a:bodyPr>
          <a:lstStyle/>
          <a:p>
            <a:pPr algn="l"/>
            <a:r>
              <a:rPr lang="en-US" sz="3600" b="1" dirty="0">
                <a:solidFill>
                  <a:schemeClr val="tx1"/>
                </a:solidFill>
              </a:rPr>
              <a:t>You must switch off your phone when you drive. </a:t>
            </a:r>
            <a:r>
              <a:rPr lang="ru-RU" sz="3600" dirty="0">
                <a:solidFill>
                  <a:schemeClr val="tx1"/>
                </a:solidFill>
              </a:rPr>
              <a:t>(личное обязательство, когда вы верите, что должно быть так)</a:t>
            </a:r>
            <a:r>
              <a:rPr lang="en-US" sz="3600" dirty="0">
                <a:solidFill>
                  <a:schemeClr val="tx1"/>
                </a:solidFill>
              </a:rPr>
              <a:t/>
            </a:r>
            <a:br>
              <a:rPr lang="en-US" sz="3600" dirty="0">
                <a:solidFill>
                  <a:schemeClr val="tx1"/>
                </a:solidFill>
              </a:rPr>
            </a:br>
            <a:r>
              <a:rPr lang="en-US" sz="3600" b="1" dirty="0">
                <a:solidFill>
                  <a:schemeClr val="tx1"/>
                </a:solidFill>
              </a:rPr>
              <a:t>You have to be at school at half past eight.</a:t>
            </a:r>
            <a:r>
              <a:rPr lang="ru-RU" sz="3600" b="1" dirty="0">
                <a:solidFill>
                  <a:schemeClr val="tx1"/>
                </a:solidFill>
              </a:rPr>
              <a:t/>
            </a:r>
            <a:br>
              <a:rPr lang="ru-RU" sz="3600" b="1" dirty="0">
                <a:solidFill>
                  <a:schemeClr val="tx1"/>
                </a:solidFill>
              </a:rPr>
            </a:br>
            <a:r>
              <a:rPr lang="ru-RU" sz="3600" dirty="0">
                <a:solidFill>
                  <a:schemeClr val="tx1"/>
                </a:solidFill>
              </a:rPr>
              <a:t>(является обязательством, которое обусловлено фактами или правилами, имеет цель или причину). </a:t>
            </a:r>
            <a:endParaRPr lang="ru-RU" sz="3600" b="1" dirty="0">
              <a:solidFill>
                <a:schemeClr val="tx1"/>
              </a:solidFill>
            </a:endParaRPr>
          </a:p>
        </p:txBody>
      </p:sp>
      <p:sp>
        <p:nvSpPr>
          <p:cNvPr id="3" name="Текст 2"/>
          <p:cNvSpPr>
            <a:spLocks noGrp="1"/>
          </p:cNvSpPr>
          <p:nvPr>
            <p:ph type="body" idx="1"/>
          </p:nvPr>
        </p:nvSpPr>
        <p:spPr>
          <a:xfrm>
            <a:off x="395536" y="692696"/>
            <a:ext cx="8352928" cy="939801"/>
          </a:xfrm>
        </p:spPr>
        <p:txBody>
          <a:bodyPr>
            <a:noAutofit/>
          </a:bodyPr>
          <a:lstStyle/>
          <a:p>
            <a:r>
              <a:rPr lang="en-US" sz="4400" b="1" u="sng" dirty="0">
                <a:solidFill>
                  <a:schemeClr val="tx1"/>
                </a:solidFill>
              </a:rPr>
              <a:t>Modal verbs “must”, “have to”</a:t>
            </a:r>
            <a:endParaRPr lang="ru-RU" sz="4400" b="1" u="sng" dirty="0">
              <a:solidFill>
                <a:schemeClr val="tx1"/>
              </a:solidFill>
            </a:endParaRPr>
          </a:p>
        </p:txBody>
      </p:sp>
    </p:spTree>
    <p:extLst>
      <p:ext uri="{BB962C8B-B14F-4D97-AF65-F5344CB8AC3E}">
        <p14:creationId xmlns:p14="http://schemas.microsoft.com/office/powerpoint/2010/main" xmlns="" val="72970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340768"/>
            <a:ext cx="8712968" cy="4968552"/>
          </a:xfrm>
        </p:spPr>
        <p:txBody>
          <a:bodyPr>
            <a:normAutofit/>
          </a:bodyPr>
          <a:lstStyle/>
          <a:p>
            <a:pPr algn="l"/>
            <a:r>
              <a:rPr lang="en-US" sz="3200" dirty="0">
                <a:solidFill>
                  <a:schemeClr val="tx1"/>
                </a:solidFill>
              </a:rPr>
              <a:t>1.</a:t>
            </a:r>
            <a:r>
              <a:rPr lang="en-US" sz="3200" dirty="0"/>
              <a:t> </a:t>
            </a:r>
            <a:r>
              <a:rPr lang="en-US" sz="3200" dirty="0">
                <a:solidFill>
                  <a:schemeClr val="tx1"/>
                </a:solidFill>
              </a:rPr>
              <a:t>You …cross the road when the traffic light is red.</a:t>
            </a:r>
            <a:br>
              <a:rPr lang="en-US" sz="3200" dirty="0">
                <a:solidFill>
                  <a:schemeClr val="tx1"/>
                </a:solidFill>
              </a:rPr>
            </a:br>
            <a:r>
              <a:rPr lang="en-US" sz="3200" dirty="0">
                <a:solidFill>
                  <a:schemeClr val="tx1"/>
                </a:solidFill>
              </a:rPr>
              <a:t>2. You …cross the road when the traffic light is green.</a:t>
            </a:r>
            <a:br>
              <a:rPr lang="en-US" sz="3200" dirty="0">
                <a:solidFill>
                  <a:schemeClr val="tx1"/>
                </a:solidFill>
              </a:rPr>
            </a:br>
            <a:r>
              <a:rPr lang="en-US" sz="3200" dirty="0">
                <a:solidFill>
                  <a:schemeClr val="tx1"/>
                </a:solidFill>
              </a:rPr>
              <a:t>3. You …wear a crash helmet when you ride a motorbike.</a:t>
            </a:r>
            <a:br>
              <a:rPr lang="en-US" sz="3200" dirty="0">
                <a:solidFill>
                  <a:schemeClr val="tx1"/>
                </a:solidFill>
              </a:rPr>
            </a:br>
            <a:r>
              <a:rPr lang="en-US" sz="3200" dirty="0">
                <a:solidFill>
                  <a:schemeClr val="tx1"/>
                </a:solidFill>
              </a:rPr>
              <a:t>4. You …be careful when you cross the road.</a:t>
            </a:r>
            <a:br>
              <a:rPr lang="en-US" sz="3200" dirty="0">
                <a:solidFill>
                  <a:schemeClr val="tx1"/>
                </a:solidFill>
              </a:rPr>
            </a:br>
            <a:r>
              <a:rPr lang="en-US" sz="3200" dirty="0">
                <a:solidFill>
                  <a:schemeClr val="tx1"/>
                </a:solidFill>
              </a:rPr>
              <a:t>5. You fasten …your seat belt.</a:t>
            </a:r>
            <a:br>
              <a:rPr lang="en-US" sz="3200" dirty="0">
                <a:solidFill>
                  <a:schemeClr val="tx1"/>
                </a:solidFill>
              </a:rPr>
            </a:br>
            <a:r>
              <a:rPr lang="en-US" sz="3200" dirty="0">
                <a:solidFill>
                  <a:schemeClr val="tx1"/>
                </a:solidFill>
              </a:rPr>
              <a:t>6. You …drive more than 60 </a:t>
            </a:r>
            <a:r>
              <a:rPr lang="en-US" sz="3200" dirty="0" err="1">
                <a:solidFill>
                  <a:schemeClr val="tx1"/>
                </a:solidFill>
              </a:rPr>
              <a:t>kph</a:t>
            </a:r>
            <a:r>
              <a:rPr lang="en-US" sz="3200" dirty="0">
                <a:solidFill>
                  <a:schemeClr val="tx1"/>
                </a:solidFill>
              </a:rPr>
              <a:t>.</a:t>
            </a:r>
            <a:br>
              <a:rPr lang="en-US" sz="3200" dirty="0">
                <a:solidFill>
                  <a:schemeClr val="tx1"/>
                </a:solidFill>
              </a:rPr>
            </a:br>
            <a:r>
              <a:rPr lang="en-US" sz="3200" dirty="0">
                <a:solidFill>
                  <a:schemeClr val="tx1"/>
                </a:solidFill>
              </a:rPr>
              <a:t>7. You …walk on the pavement.</a:t>
            </a:r>
            <a:endParaRPr lang="ru-RU" sz="3200" dirty="0"/>
          </a:p>
        </p:txBody>
      </p:sp>
      <p:sp>
        <p:nvSpPr>
          <p:cNvPr id="3" name="Текст 2"/>
          <p:cNvSpPr>
            <a:spLocks noGrp="1"/>
          </p:cNvSpPr>
          <p:nvPr>
            <p:ph type="body" idx="1"/>
          </p:nvPr>
        </p:nvSpPr>
        <p:spPr>
          <a:xfrm>
            <a:off x="323528" y="332657"/>
            <a:ext cx="8568952" cy="792088"/>
          </a:xfrm>
        </p:spPr>
        <p:txBody>
          <a:bodyPr>
            <a:normAutofit/>
          </a:bodyPr>
          <a:lstStyle/>
          <a:p>
            <a:r>
              <a:rPr lang="en-US" sz="3200" b="1" dirty="0">
                <a:solidFill>
                  <a:schemeClr val="tx1"/>
                </a:solidFill>
              </a:rPr>
              <a:t>Complete sentences with must\mustn’t:</a:t>
            </a:r>
            <a:endParaRPr lang="ru-RU" sz="3200" b="1" dirty="0">
              <a:solidFill>
                <a:schemeClr val="tx1"/>
              </a:solidFill>
            </a:endParaRPr>
          </a:p>
        </p:txBody>
      </p:sp>
    </p:spTree>
    <p:extLst>
      <p:ext uri="{BB962C8B-B14F-4D97-AF65-F5344CB8AC3E}">
        <p14:creationId xmlns:p14="http://schemas.microsoft.com/office/powerpoint/2010/main" xmlns="" val="159449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5400" dirty="0"/>
              <a:t>Thank you for attention!</a:t>
            </a:r>
            <a:endParaRPr lang="ru-RU" sz="5400" dirty="0"/>
          </a:p>
        </p:txBody>
      </p:sp>
    </p:spTree>
    <p:extLst>
      <p:ext uri="{BB962C8B-B14F-4D97-AF65-F5344CB8AC3E}">
        <p14:creationId xmlns:p14="http://schemas.microsoft.com/office/powerpoint/2010/main" xmlns="" val="91950561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1046</TotalTime>
  <Words>94</Words>
  <Application>Microsoft Office PowerPoint</Application>
  <PresentationFormat>Экран (4:3)</PresentationFormat>
  <Paragraphs>11</Paragraphs>
  <Slides>8</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Аспект</vt:lpstr>
      <vt:lpstr>“Traffic rules”</vt:lpstr>
      <vt:lpstr>«The little red lorry went down Limuru road»  </vt:lpstr>
      <vt:lpstr>Слайд 3</vt:lpstr>
      <vt:lpstr>You mustn’t cycle on the pavement.</vt:lpstr>
      <vt:lpstr>Слайд 5</vt:lpstr>
      <vt:lpstr>You must switch off your phone when you drive. (личное обязательство, когда вы верите, что должно быть так) You have to be at school at half past eight. (является обязательством, которое обусловлено фактами или правилами, имеет цель или причину). </vt:lpstr>
      <vt:lpstr>1. You …cross the road when the traffic light is red. 2. You …cross the road when the traffic light is green. 3. You …wear a crash helmet when you ride a motorbike. 4. You …be careful when you cross the road. 5. You fasten …your seat belt. 6. You …drive more than 60 kph. 7. You …walk on the pavement.</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rules”</dc:title>
  <dc:creator>Анна</dc:creator>
  <cp:lastModifiedBy>Любовь Николаевна</cp:lastModifiedBy>
  <cp:revision>27</cp:revision>
  <dcterms:created xsi:type="dcterms:W3CDTF">2017-02-16T16:08:13Z</dcterms:created>
  <dcterms:modified xsi:type="dcterms:W3CDTF">2021-04-01T23:52:25Z</dcterms:modified>
</cp:coreProperties>
</file>