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9"/>
  </p:notesMasterIdLst>
  <p:sldIdLst>
    <p:sldId id="277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97" r:id="rId11"/>
    <p:sldId id="298" r:id="rId12"/>
    <p:sldId id="299" r:id="rId13"/>
    <p:sldId id="301" r:id="rId14"/>
    <p:sldId id="286" r:id="rId15"/>
    <p:sldId id="287" r:id="rId16"/>
    <p:sldId id="288" r:id="rId17"/>
    <p:sldId id="289" r:id="rId18"/>
    <p:sldId id="290" r:id="rId19"/>
    <p:sldId id="291" r:id="rId20"/>
    <p:sldId id="302" r:id="rId21"/>
    <p:sldId id="292" r:id="rId22"/>
    <p:sldId id="303" r:id="rId23"/>
    <p:sldId id="304" r:id="rId24"/>
    <p:sldId id="305" r:id="rId25"/>
    <p:sldId id="293" r:id="rId26"/>
    <p:sldId id="306" r:id="rId27"/>
    <p:sldId id="294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2A0A0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217" autoAdjust="0"/>
    <p:restoredTop sz="94660"/>
  </p:normalViewPr>
  <p:slideViewPr>
    <p:cSldViewPr>
      <p:cViewPr>
        <p:scale>
          <a:sx n="66" d="100"/>
          <a:sy n="66" d="100"/>
        </p:scale>
        <p:origin x="-167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987011F-A60A-4C00-A243-354402620052}" type="datetimeFigureOut">
              <a:rPr lang="ru-RU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14340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E5B3D90-48DA-40AC-8589-C953819423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CAE7BFB-165B-48E2-95CC-2456B2B5B8C7}" type="slidenum">
              <a:rPr lang="ru-RU" sz="1200"/>
              <a:pPr algn="r"/>
              <a:t>22</a:t>
            </a:fld>
            <a:endParaRPr lang="ru-RU" sz="1200"/>
          </a:p>
        </p:txBody>
      </p:sp>
      <p:sp>
        <p:nvSpPr>
          <p:cNvPr id="37890" name="Rectangle 1026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4AC2D88-020D-47D0-BBA6-8611CE1643CF}" type="slidenum">
              <a:rPr lang="ru-RU" sz="1200"/>
              <a:pPr algn="r"/>
              <a:t>23</a:t>
            </a:fld>
            <a:endParaRPr lang="ru-RU" sz="1200"/>
          </a:p>
        </p:txBody>
      </p:sp>
      <p:sp>
        <p:nvSpPr>
          <p:cNvPr id="39938" name="Rectangle 1026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6278D0E-66A0-4345-B69F-F30F8F8682FB}" type="slidenum">
              <a:rPr lang="ru-RU" sz="1200"/>
              <a:pPr algn="r"/>
              <a:t>24</a:t>
            </a:fld>
            <a:endParaRPr lang="ru-RU" sz="1200"/>
          </a:p>
        </p:txBody>
      </p:sp>
      <p:sp>
        <p:nvSpPr>
          <p:cNvPr id="41986" name="Rectangle 1026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3994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994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740F0-7045-4196-932C-6C4DD5E75400}" type="datetimeFigureOut">
              <a:rPr lang="ru-RU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1D1D9-1FB7-4331-A8D8-95DA8A141E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A8916-F474-45FD-9C7C-1D4A1C427DDA}" type="datetimeFigureOut">
              <a:rPr lang="ru-RU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FF738-08CD-4FDB-B57D-162E497711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BE0BD-76A1-4267-A7C3-AB9B534D7561}" type="datetimeFigureOut">
              <a:rPr lang="ru-RU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060A1-9975-420D-B977-40CB997327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81F3D-848A-4E4E-9114-386F96518C34}" type="datetimeFigureOut">
              <a:rPr lang="ru-RU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1A4-1816-4F99-90A3-D9DBA3E1F8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C7BFD-3182-4065-8739-D4A81874F4D9}" type="datetimeFigureOut">
              <a:rPr lang="ru-RU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974B3-49BE-471F-B9D2-46C1F3C267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7BCD3-7C1C-48A0-8A59-5524181639C6}" type="datetimeFigureOut">
              <a:rPr lang="ru-RU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ACF6E-BCFE-4CD9-838E-BCA8D3F727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E6298-63A8-432B-B92B-B05A55591845}" type="datetimeFigureOut">
              <a:rPr lang="ru-RU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45CE9-DCDB-4F9D-AB35-0BEE32992A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232A4-AB31-44EA-BC4B-D302331795AF}" type="datetimeFigureOut">
              <a:rPr lang="ru-RU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E2269-EB86-40D6-9B30-EA04C454CE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73918-16A1-450D-937A-9B96AD024DD9}" type="datetimeFigureOut">
              <a:rPr lang="ru-RU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EF442-EA25-48A9-BED7-EF3F6222B9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1832A-B3B2-4EC6-845B-9E6C2D903937}" type="datetimeFigureOut">
              <a:rPr lang="ru-RU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9F17E-EE08-479B-BC10-903E695CCA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F80ED-CEC9-4C9A-98F2-35354F4C1D6F}" type="datetimeFigureOut">
              <a:rPr lang="ru-RU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22AB8-138F-456E-AFE5-6241E1D610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8D925-48C6-4048-B2CA-F9443C7A3873}" type="datetimeFigureOut">
              <a:rPr lang="ru-RU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3B863-4DAE-4DDA-BF5D-5D0F492716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3891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38917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38918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892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7C822D54-4F16-415E-BEEC-694DF26E630C}" type="datetimeFigureOut">
              <a:rPr lang="ru-RU"/>
              <a:pPr>
                <a:defRPr/>
              </a:pPr>
              <a:t>23.01.2017</a:t>
            </a:fld>
            <a:endParaRPr lang="ru-RU"/>
          </a:p>
        </p:txBody>
      </p:sp>
      <p:sp>
        <p:nvSpPr>
          <p:cNvPr id="3892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2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8C40558D-62CD-4C2A-9769-EC7FD92ECA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2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  <p:sldLayoutId id="214748365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ru-RU" sz="4800" smtClean="0"/>
              <a:t>Простое осложненное предложение</a:t>
            </a:r>
          </a:p>
        </p:txBody>
      </p:sp>
      <p:sp>
        <p:nvSpPr>
          <p:cNvPr id="15362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778000" y="3887788"/>
            <a:ext cx="6045200" cy="1755775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27313" y="333375"/>
            <a:ext cx="6130925" cy="1079500"/>
          </a:xfrm>
        </p:spPr>
        <p:txBody>
          <a:bodyPr/>
          <a:lstStyle/>
          <a:p>
            <a:pPr eaLnBrk="1" hangingPunct="1"/>
            <a:r>
              <a:rPr lang="ru-RU" sz="3500" b="1" smtClean="0">
                <a:solidFill>
                  <a:srgbClr val="990033"/>
                </a:solidFill>
              </a:rPr>
              <a:t>Омонимия вводных слов и членов предложения</a:t>
            </a:r>
          </a:p>
        </p:txBody>
      </p:sp>
      <p:graphicFrame>
        <p:nvGraphicFramePr>
          <p:cNvPr id="44062" name="Group 30"/>
          <p:cNvGraphicFramePr>
            <a:graphicFrameLocks noGrp="1"/>
          </p:cNvGraphicFramePr>
          <p:nvPr/>
        </p:nvGraphicFramePr>
        <p:xfrm>
          <a:off x="611188" y="1628775"/>
          <a:ext cx="7993062" cy="4929188"/>
        </p:xfrm>
        <a:graphic>
          <a:graphicData uri="http://schemas.openxmlformats.org/drawingml/2006/table">
            <a:tbl>
              <a:tblPr/>
              <a:tblGrid>
                <a:gridCol w="4156075"/>
                <a:gridCol w="3836987"/>
              </a:tblGrid>
              <a:tr h="960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Слово является вводным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Слово вводным не является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                       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наконец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Указывает на связь мыслей, порядок их изложения                   (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= и еще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), завершает собой перечисление.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Можно,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наконец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  <a:cs typeface="Arial" charset="0"/>
                        </a:rPr>
                        <a:t>, обратиться за советом к специалисту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=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и еще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можно обратиться…).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Выполняет функцию обстоятельства (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= и под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конец, напоследок, после всего, в результате всего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Мы поднимались все выше и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наконец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достигли вершины.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В этом значении возможна частица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–то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Наконец добрались до места ночлега (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=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наконец-то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добрались…).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4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077" name="Group 21"/>
          <p:cNvGraphicFramePr>
            <a:graphicFrameLocks noGrp="1"/>
          </p:cNvGraphicFramePr>
          <p:nvPr>
            <p:ph idx="1"/>
          </p:nvPr>
        </p:nvGraphicFramePr>
        <p:xfrm>
          <a:off x="914400" y="1600200"/>
          <a:ext cx="7772400" cy="4532313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 Слово является вводным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Слово вводным не является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                       однако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32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Если стоит в середине или в конце предложения.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Смотри,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однако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  <a:cs typeface="Arial" charset="0"/>
                        </a:rPr>
                        <a:t>, будь осторожна.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Сколько хлопот,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однако.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Если стоит в начале предложения (части сложного предложения) или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связывает однородные члены ( в этих случаях имеет значение противительного союза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но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Мы не надеялись встретиться,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однако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встретились.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Однако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его поведение меня не обидело.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5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ЗАПОМНИТЕ!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Если слова </a:t>
            </a:r>
            <a:r>
              <a:rPr lang="ru-RU" b="1" smtClean="0">
                <a:solidFill>
                  <a:schemeClr val="hlink"/>
                </a:solidFill>
              </a:rPr>
              <a:t>например, в частности, главным образом, допустим, положим, скажем и др</a:t>
            </a:r>
            <a:r>
              <a:rPr lang="ru-RU" b="1" smtClean="0"/>
              <a:t>. стоят в начале уточняющего или присоединительного оборота, то они выделяются вместе со всем оборотом, т.е. после них никакого знака не ставится.                                 Например:                                                         </a:t>
            </a:r>
            <a:r>
              <a:rPr lang="ru-RU" b="1" smtClean="0">
                <a:solidFill>
                  <a:schemeClr val="hlink"/>
                </a:solidFill>
              </a:rPr>
              <a:t>Книга понравилась многим, в частности мне.</a:t>
            </a:r>
          </a:p>
          <a:p>
            <a:pPr eaLnBrk="1" hangingPunct="1"/>
            <a:endParaRPr lang="ru-RU" sz="2400" b="1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277813"/>
            <a:ext cx="8208962" cy="1350962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990000"/>
                </a:solidFill>
              </a:rPr>
              <a:t>В каком варианте ответа правильно указаны все цифры, на месте которых в предложении должны</a:t>
            </a:r>
            <a:r>
              <a:rPr lang="ru-RU" sz="3200" b="1" smtClean="0">
                <a:solidFill>
                  <a:srgbClr val="990000"/>
                </a:solidFill>
              </a:rPr>
              <a:t> </a:t>
            </a:r>
            <a:r>
              <a:rPr lang="ru-RU" sz="2800" b="1" smtClean="0">
                <a:solidFill>
                  <a:srgbClr val="990000"/>
                </a:solidFill>
              </a:rPr>
              <a:t>стоять запятые</a:t>
            </a:r>
            <a:r>
              <a:rPr lang="ru-RU" sz="3200" b="1" smtClean="0">
                <a:solidFill>
                  <a:srgbClr val="990000"/>
                </a:solidFill>
              </a:rPr>
              <a:t>?</a:t>
            </a:r>
            <a:br>
              <a:rPr lang="ru-RU" sz="3200" b="1" smtClean="0">
                <a:solidFill>
                  <a:srgbClr val="990000"/>
                </a:solidFill>
              </a:rPr>
            </a:br>
            <a:endParaRPr lang="ru-RU" sz="3200" b="1" smtClean="0">
              <a:solidFill>
                <a:srgbClr val="990000"/>
              </a:solidFill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743075"/>
            <a:ext cx="7010400" cy="5114925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3333FF"/>
                </a:solidFill>
              </a:rPr>
              <a:t>1. Во французском языке (1) например (2) отсутствует склонение.</a:t>
            </a:r>
          </a:p>
          <a:p>
            <a:pPr eaLnBrk="1" hangingPunct="1"/>
            <a:r>
              <a:rPr lang="ru-RU" sz="2400" b="1" smtClean="0">
                <a:solidFill>
                  <a:srgbClr val="3333FF"/>
                </a:solidFill>
              </a:rPr>
              <a:t>2. В некоторых языках (1) например (2) во французском (3) отсутствует склонение.</a:t>
            </a:r>
          </a:p>
          <a:p>
            <a:pPr eaLnBrk="1" hangingPunct="1"/>
            <a:r>
              <a:rPr lang="ru-RU" sz="2400" b="1" smtClean="0">
                <a:solidFill>
                  <a:srgbClr val="3333FF"/>
                </a:solidFill>
              </a:rPr>
              <a:t>3. Тема не новая (1) однако (2) интересная.</a:t>
            </a:r>
          </a:p>
          <a:p>
            <a:pPr eaLnBrk="1" hangingPunct="1"/>
            <a:r>
              <a:rPr lang="ru-RU" sz="2400" b="1" smtClean="0">
                <a:solidFill>
                  <a:srgbClr val="3333FF"/>
                </a:solidFill>
              </a:rPr>
              <a:t>4. Мальчик, убедившись (1) очевидно (2) в справедливости сказанных слов, успокоился.</a:t>
            </a:r>
          </a:p>
          <a:p>
            <a:pPr eaLnBrk="1" hangingPunct="1"/>
            <a:r>
              <a:rPr lang="ru-RU" sz="2400" b="1" smtClean="0">
                <a:solidFill>
                  <a:srgbClr val="990000"/>
                </a:solidFill>
              </a:rPr>
              <a:t>1) 1, 4      2) 1, 2, 3      3) 3, 4      4) 1. 2, 3, 4</a:t>
            </a:r>
          </a:p>
          <a:p>
            <a:pPr eaLnBrk="1" hangingPunct="1"/>
            <a:endParaRPr lang="ru-RU" sz="2400" b="1" smtClean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63650" y="1990725"/>
            <a:ext cx="7423150" cy="4140200"/>
          </a:xfrm>
        </p:spPr>
        <p:txBody>
          <a:bodyPr/>
          <a:lstStyle/>
          <a:p>
            <a:pPr eaLnBrk="1" hangingPunct="1"/>
            <a:r>
              <a:rPr lang="ru-RU" sz="5400" smtClean="0">
                <a:solidFill>
                  <a:srgbClr val="FF0000"/>
                </a:solidFill>
              </a:rPr>
              <a:t>ЧЕЛОВЕКУ НУЖНО ДЛЯ СЧАСТЬЯ -----------------, ------------------- И -----------------. </a:t>
            </a:r>
          </a:p>
          <a:p>
            <a:pPr eaLnBrk="1" hangingPunct="1"/>
            <a:endParaRPr lang="ru-RU" sz="2400" smtClean="0"/>
          </a:p>
        </p:txBody>
      </p:sp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smtClean="0"/>
              <a:t>ПЕРЕДЕЛАЙТЕ ПРЕДЛОЖЕНИЕ. ОБЪЯСНИТЕ ЗНАКИ ПРЕПИНАНИЯ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800" b="1" smtClean="0">
                <a:solidFill>
                  <a:schemeClr val="hlink"/>
                </a:solidFill>
              </a:rPr>
              <a:t>Однородные члены предложения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400" smtClean="0"/>
              <a:t>1. </a:t>
            </a:r>
            <a:r>
              <a:rPr lang="ru-RU" sz="2400" b="1" smtClean="0"/>
              <a:t>Если однородные члены предложения не соединены союзами, а только интонацией, то между ними ставится запятая (</a:t>
            </a:r>
            <a:r>
              <a:rPr lang="ru-RU" sz="2400" b="1" smtClean="0">
                <a:solidFill>
                  <a:schemeClr val="hlink"/>
                </a:solidFill>
              </a:rPr>
              <a:t>Мне подарили конфеты, шары, игрушки.); </a:t>
            </a:r>
            <a:endParaRPr lang="ru-RU" sz="2400" b="1" i="1" smtClean="0">
              <a:solidFill>
                <a:schemeClr val="hlink"/>
              </a:solidFill>
            </a:endParaRPr>
          </a:p>
          <a:p>
            <a:pPr eaLnBrk="1" hangingPunct="1"/>
            <a:r>
              <a:rPr lang="ru-RU" sz="2400" b="1" i="1" smtClean="0">
                <a:solidFill>
                  <a:schemeClr val="accent2"/>
                </a:solidFill>
              </a:rPr>
              <a:t>Примечание</a:t>
            </a:r>
            <a:r>
              <a:rPr lang="ru-RU" sz="2400" b="1" i="1" smtClean="0"/>
              <a:t>. Если однородные члены предложения распространены и внутри них есть запятые, то они могут разделяться точкой с запятой (</a:t>
            </a:r>
            <a:r>
              <a:rPr lang="ru-RU" sz="2400" b="1" i="1" smtClean="0">
                <a:solidFill>
                  <a:schemeClr val="hlink"/>
                </a:solidFill>
              </a:rPr>
              <a:t>Я погулял но скверам, паркам; зашел в гости к Катерине, Петру, Матвею; позвонил Анне, Андрею, Инне</a:t>
            </a:r>
            <a:r>
              <a:rPr lang="ru-RU" sz="2400" b="1" i="1" smtClean="0"/>
              <a:t>.).</a:t>
            </a:r>
            <a:r>
              <a:rPr lang="ru-RU" sz="2400" b="1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8496300" cy="1066800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chemeClr val="hlink"/>
                </a:solidFill>
              </a:rPr>
              <a:t>Однородные члены предложения, соединённые , неповторяющимися союзами:</a:t>
            </a:r>
            <a:r>
              <a:rPr lang="ru-RU" sz="3800" smtClean="0"/>
              <a:t> 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8147050" cy="43576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b="1" smtClean="0"/>
              <a:t>если однородные члены предложения соединены неповторяющимися противительными союзами, то между ними ставится запятая </a:t>
            </a:r>
            <a:r>
              <a:rPr lang="ru-RU" sz="2400" b="1" smtClean="0">
                <a:solidFill>
                  <a:schemeClr val="hlink"/>
                </a:solidFill>
              </a:rPr>
              <a:t>(Это сделал не я, а он.)</a:t>
            </a:r>
            <a:endParaRPr lang="ru-RU" sz="2400" b="1" smtClean="0"/>
          </a:p>
          <a:p>
            <a:pPr eaLnBrk="1" hangingPunct="1">
              <a:lnSpc>
                <a:spcPct val="80000"/>
              </a:lnSpc>
            </a:pPr>
            <a:r>
              <a:rPr lang="ru-RU" sz="2400" b="1" smtClean="0"/>
              <a:t>если однородные члены предложения соединены неповторяющимися соединительными или разделительными союзами, то запятая между ними не ставится </a:t>
            </a:r>
            <a:r>
              <a:rPr lang="ru-RU" sz="2400" b="1" smtClean="0">
                <a:solidFill>
                  <a:schemeClr val="hlink"/>
                </a:solidFill>
              </a:rPr>
              <a:t>(В класс зашли Марина и Ольга. Это написал Пушкин или Лермонтов?);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smtClean="0"/>
              <a:t>Не ставится запятая перед союзом да и </a:t>
            </a:r>
            <a:r>
              <a:rPr lang="ru-RU" sz="2400" b="1" smtClean="0">
                <a:solidFill>
                  <a:schemeClr val="hlink"/>
                </a:solidFill>
              </a:rPr>
              <a:t>(Возьму да и уеду.)</a:t>
            </a:r>
            <a:r>
              <a:rPr lang="ru-RU" sz="2400" b="1" smtClean="0"/>
              <a:t> и перед союзом и, если после него следует указательное местоимение тот, та, то, те </a:t>
            </a:r>
            <a:r>
              <a:rPr lang="ru-RU" sz="2400" b="1" smtClean="0">
                <a:solidFill>
                  <a:schemeClr val="hlink"/>
                </a:solidFill>
              </a:rPr>
              <a:t>(Ребенок и тот справится с этим заданием.)</a:t>
            </a:r>
            <a:r>
              <a:rPr lang="ru-RU" sz="2400" b="1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74638"/>
            <a:ext cx="8291512" cy="1066800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chemeClr val="hlink"/>
                </a:solidFill>
              </a:rPr>
              <a:t>Однородные члены предложения, соединённые повторяющимися союзами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18487" cy="46085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000" b="1" smtClean="0"/>
              <a:t>запятая ставится перед повторяющимися союзами и...и, да...да, ни...ни, или...или, ли...ли, либо...либо, то...то и т.д. (</a:t>
            </a:r>
            <a:r>
              <a:rPr lang="ru-RU" sz="2000" b="1" smtClean="0">
                <a:solidFill>
                  <a:schemeClr val="hlink"/>
                </a:solidFill>
              </a:rPr>
              <a:t>В этом магазине можно купить и тетради, и ручки, и книги.)</a:t>
            </a:r>
            <a:r>
              <a:rPr lang="ru-RU" sz="2000" b="1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i="1" smtClean="0">
                <a:solidFill>
                  <a:schemeClr val="accent2"/>
                </a:solidFill>
              </a:rPr>
              <a:t>Примечание.</a:t>
            </a:r>
            <a:r>
              <a:rPr lang="ru-RU" sz="2000" b="1" i="1" smtClean="0"/>
              <a:t> Запятая при однородных членах предложения, соединённых повторяющимися союзами, ставится после каждого однородного члена (</a:t>
            </a:r>
            <a:r>
              <a:rPr lang="ru-RU" sz="2000" b="1" i="1" smtClean="0">
                <a:solidFill>
                  <a:schemeClr val="hlink"/>
                </a:solidFill>
              </a:rPr>
              <a:t>На концерт пришли учителя, и ученики, и их родители.).</a:t>
            </a:r>
            <a:r>
              <a:rPr lang="ru-RU" sz="2000" b="1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smtClean="0"/>
              <a:t>если однородные члены тесно связаны по смыслу, то между ними запятая не ставится </a:t>
            </a:r>
            <a:r>
              <a:rPr lang="ru-RU" sz="2000" b="1" smtClean="0">
                <a:solidFill>
                  <a:schemeClr val="hlink"/>
                </a:solidFill>
              </a:rPr>
              <a:t>(Были и лето и осень дождливы.), 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smtClean="0"/>
              <a:t>запятая также не ставится, если однородные члены предложения входят в состав цельных выражений </a:t>
            </a:r>
            <a:r>
              <a:rPr lang="ru-RU" sz="2000" b="1" smtClean="0">
                <a:solidFill>
                  <a:schemeClr val="hlink"/>
                </a:solidFill>
              </a:rPr>
              <a:t>(ни себе ни людям, ни то ни се). </a:t>
            </a:r>
          </a:p>
          <a:p>
            <a:pPr eaLnBrk="1" hangingPunct="1">
              <a:lnSpc>
                <a:spcPct val="90000"/>
              </a:lnSpc>
            </a:pPr>
            <a:endParaRPr lang="ru-RU" sz="2000" b="1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Сочинительный союз и может соединять однородные члены предложения попарно, и тогда пары отделяются друг от друга запятыми, а внутри пар запятая не ставится</a:t>
            </a:r>
            <a:r>
              <a:rPr lang="ru-RU" smtClean="0"/>
              <a:t> </a:t>
            </a:r>
            <a:r>
              <a:rPr lang="ru-RU" b="1" smtClean="0">
                <a:solidFill>
                  <a:schemeClr val="hlink"/>
                </a:solidFill>
              </a:rPr>
              <a:t>(Ученики в классе были  умные и глупые, отличники и двоечники),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smtClean="0">
                <a:solidFill>
                  <a:schemeClr val="hlink"/>
                </a:solidFill>
              </a:rPr>
              <a:t>Перед второй частью двойного союза ставится запятая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>
                <a:solidFill>
                  <a:schemeClr val="hlink"/>
                </a:solidFill>
              </a:rPr>
              <a:t>(</a:t>
            </a:r>
            <a:r>
              <a:rPr lang="ru-RU" b="1" smtClean="0">
                <a:solidFill>
                  <a:schemeClr val="hlink"/>
                </a:solidFill>
              </a:rPr>
              <a:t>Мне столько же лет, сколько и тебе);</a:t>
            </a:r>
            <a:r>
              <a:rPr lang="ru-RU" b="1" smtClean="0"/>
              <a:t> двойные союзы - это как...так и, не так...как, не столько...сколько, не только...но и , хотя и ...но, если не...то, столько же...сколько, насколько...настолько. 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/>
              <a:t>Основные случаи постановки знаков препинания при однородных членах предложения: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>
                <a:solidFill>
                  <a:schemeClr val="accent2"/>
                </a:solidFill>
              </a:rPr>
              <a:t>[о, о, о, о] [о и о] [о, а о] [о, о, о и о] [и о, и о, и о] [о, и о, и о] [о и о, о и о] [как о, так и о]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323850" y="260350"/>
            <a:ext cx="8362950" cy="5865813"/>
          </a:xfr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088" y="404813"/>
            <a:ext cx="7345362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2000" b="1" dirty="0">
                <a:solidFill>
                  <a:srgbClr val="FF0000"/>
                </a:solidFill>
              </a:rPr>
              <a:t>ПРЕДЛОЖЕНИЕ –</a:t>
            </a:r>
          </a:p>
          <a:p>
            <a:pPr algn="ctr">
              <a:defRPr/>
            </a:pPr>
            <a:r>
              <a:rPr lang="ru-RU" altLang="ru-RU" dirty="0">
                <a:solidFill>
                  <a:srgbClr val="FF0000"/>
                </a:solidFill>
              </a:rPr>
              <a:t>основная синтаксическая единица, которая содержит в себе законченное высказывание</a:t>
            </a:r>
            <a:endParaRPr lang="ru-RU" alt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58888" y="1773238"/>
            <a:ext cx="2160587" cy="431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ПРОСТОЕ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795963" y="1773238"/>
            <a:ext cx="2160587" cy="431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СЛОЖНОЕ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2268538" y="1196975"/>
            <a:ext cx="287337" cy="5762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732588" y="1196975"/>
            <a:ext cx="287337" cy="5762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258888" y="2349500"/>
            <a:ext cx="230505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ru-RU" altLang="ru-RU" b="1" dirty="0">
                <a:solidFill>
                  <a:srgbClr val="FF0000"/>
                </a:solidFill>
              </a:rPr>
              <a:t>Содержит одну грамматическую основу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724525" y="2349500"/>
            <a:ext cx="2447925" cy="1223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ru-RU" altLang="ru-RU" b="1" dirty="0">
                <a:solidFill>
                  <a:srgbClr val="FF0000"/>
                </a:solidFill>
              </a:rPr>
              <a:t>Содержит две и более грамматических основы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68313" y="3860800"/>
            <a:ext cx="1943100" cy="18716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ru-RU" altLang="ru-RU" b="1" dirty="0">
                <a:solidFill>
                  <a:srgbClr val="FF0000"/>
                </a:solidFill>
              </a:rPr>
              <a:t>Зал украшали красные шары.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627313" y="3860800"/>
            <a:ext cx="1944687" cy="18716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ru-RU" altLang="ru-RU" b="1" dirty="0">
                <a:solidFill>
                  <a:srgbClr val="FF0000"/>
                </a:solidFill>
              </a:rPr>
              <a:t>Зал украшали красные и синие шары.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364163" y="3860800"/>
            <a:ext cx="3095625" cy="16557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b="1" dirty="0">
                <a:solidFill>
                  <a:srgbClr val="FF0000"/>
                </a:solidFill>
              </a:rPr>
              <a:t>Зал украшали красные шары, а зелёные и оранжевые шары свисали с потолка вестибюля.</a:t>
            </a:r>
          </a:p>
          <a:p>
            <a:pPr algn="ctr">
              <a:defRPr/>
            </a:pPr>
            <a:endParaRPr lang="ru-RU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 flipH="1">
            <a:off x="1692275" y="3644900"/>
            <a:ext cx="358775" cy="2159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2700338" y="3644900"/>
            <a:ext cx="503237" cy="2159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6948488" y="3573463"/>
            <a:ext cx="36512" cy="28733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260350"/>
            <a:ext cx="7772400" cy="1143000"/>
          </a:xfrm>
        </p:spPr>
        <p:txBody>
          <a:bodyPr/>
          <a:lstStyle/>
          <a:p>
            <a:pPr eaLnBrk="1" hangingPunct="1"/>
            <a:r>
              <a:rPr lang="ru-RU" sz="2800" b="1" smtClean="0"/>
              <a:t>Найдите предложения </a:t>
            </a:r>
            <a:br>
              <a:rPr lang="ru-RU" sz="2800" b="1" smtClean="0"/>
            </a:br>
            <a:r>
              <a:rPr lang="ru-RU" sz="2800" b="1" smtClean="0"/>
              <a:t>с однородными членами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8002587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b="1" smtClean="0">
                <a:latin typeface="Arial Black" pitchFamily="34" charset="0"/>
              </a:rPr>
              <a:t>1.Алейский район расположен в юго-западной части Алтайского края.  Центр его - город Алейск, расположенный в 120 км. от краевого центра-города Барнаула.  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smtClean="0">
                <a:latin typeface="Arial Black" pitchFamily="34" charset="0"/>
              </a:rPr>
              <a:t>2. Население русские, немцы, украинцы, казахи.  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smtClean="0">
                <a:latin typeface="Arial Black" pitchFamily="34" charset="0"/>
              </a:rPr>
              <a:t>3. Рельеф-слаборазвитая равнина, расчлененная реками и оврагами. Открыты месторождения кирпичной глины.  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smtClean="0">
                <a:latin typeface="Arial Black" pitchFamily="34" charset="0"/>
              </a:rPr>
              <a:t>4. Территория района - лесостепь с колками (преимущественно березовыми) и полезащитными полосами из тополя, березы, клена, вяза мелколистного, желтой акации. На северо-западе проходит Барнаульский ленточный бор, шириной от 7 до 12 км.  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smtClean="0">
                <a:latin typeface="Arial Black" pitchFamily="34" charset="0"/>
              </a:rPr>
              <a:t>5. На территории района 7 рек, 7 крупных и несколько мелких озер.  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smtClean="0">
                <a:latin typeface="Arial Black" pitchFamily="34" charset="0"/>
              </a:rPr>
              <a:t>6. Почвы лугочерноземные, обыкновенные черноземы, в северной части встречаются солонцеватые и солончаковые.  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smtClean="0">
                <a:solidFill>
                  <a:schemeClr val="hlink"/>
                </a:solidFill>
                <a:latin typeface="Arial Black" pitchFamily="34" charset="0"/>
              </a:rPr>
              <a:t>2,3,4,5,6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6000" smtClean="0">
                <a:solidFill>
                  <a:srgbClr val="FF0000"/>
                </a:solidFill>
              </a:rPr>
              <a:t>ОСЕНЬ ВЫКРАСИЛА ВСЕ И ЛИСТЬЯ И СОПКИ  И ТРАВУ</a:t>
            </a:r>
          </a:p>
        </p:txBody>
      </p:sp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800" smtClean="0"/>
              <a:t>РАССТАВЬТЕ ЗНАКИ ПРЕПИНАНИЯ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765175"/>
            <a:ext cx="8569325" cy="53657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3600" b="1" i="1" u="sng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Обобщающими</a:t>
            </a:r>
            <a:r>
              <a:rPr lang="ru-RU" sz="36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36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называются </a:t>
            </a:r>
            <a:r>
              <a:rPr lang="ru-RU" sz="3600" b="1" i="1" u="sng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слова или словосочетания</a:t>
            </a:r>
            <a:r>
              <a:rPr lang="ru-RU" sz="36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, выступающие в функции члена предложения, который служит более общим обозначением находящихся при нем однородных членов.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4213" y="1412875"/>
            <a:ext cx="8229600" cy="36718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i="1">
                <a:latin typeface="Comic Sans MS" pitchFamily="66" charset="0"/>
              </a:rPr>
              <a:t>         </a:t>
            </a:r>
            <a:r>
              <a:rPr lang="ru-RU" b="1" i="1">
                <a:latin typeface="Comic Sans MS" pitchFamily="66" charset="0"/>
              </a:rPr>
              <a:t>Между </a:t>
            </a:r>
            <a:r>
              <a:rPr lang="ru-RU" b="1" i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обобщающим словом</a:t>
            </a:r>
            <a:r>
              <a:rPr lang="ru-RU" b="1" i="1">
                <a:latin typeface="Comic Sans MS" pitchFamily="66" charset="0"/>
              </a:rPr>
              <a:t> и </a:t>
            </a:r>
            <a:r>
              <a:rPr lang="ru-RU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однородными членами</a:t>
            </a:r>
            <a:r>
              <a:rPr lang="ru-RU" b="1" i="1">
                <a:latin typeface="Comic Sans MS" pitchFamily="66" charset="0"/>
              </a:rPr>
              <a:t> устанавливаются </a:t>
            </a:r>
            <a:r>
              <a:rPr lang="ru-RU" b="1" i="1" u="sng">
                <a:latin typeface="Comic Sans MS" pitchFamily="66" charset="0"/>
              </a:rPr>
              <a:t>смысловые отношения</a:t>
            </a:r>
            <a:r>
              <a:rPr lang="ru-RU" b="1" i="1">
                <a:latin typeface="Comic Sans MS" pitchFamily="66" charset="0"/>
              </a:rPr>
              <a:t> </a:t>
            </a:r>
            <a:r>
              <a:rPr lang="ru-RU" b="1" i="1">
                <a:solidFill>
                  <a:srgbClr val="33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родового понятия</a:t>
            </a:r>
            <a:r>
              <a:rPr lang="ru-RU" b="1" i="1">
                <a:latin typeface="Comic Sans MS" pitchFamily="66" charset="0"/>
              </a:rPr>
              <a:t> (грамматической формой его выражения является </a:t>
            </a:r>
            <a:r>
              <a:rPr lang="ru-RU" b="1" i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обобщающее слово</a:t>
            </a:r>
            <a:r>
              <a:rPr lang="ru-RU" b="1" i="1">
                <a:latin typeface="Comic Sans MS" pitchFamily="66" charset="0"/>
              </a:rPr>
              <a:t>) и </a:t>
            </a:r>
            <a:r>
              <a:rPr lang="ru-RU" b="1" i="1">
                <a:solidFill>
                  <a:srgbClr val="33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видовых понятий</a:t>
            </a:r>
            <a:r>
              <a:rPr lang="ru-RU" b="1" i="1">
                <a:latin typeface="Comic Sans MS" pitchFamily="66" charset="0"/>
              </a:rPr>
              <a:t> (грамматической формой их выражения являются </a:t>
            </a:r>
            <a:r>
              <a:rPr lang="ru-RU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однородные члены</a:t>
            </a:r>
            <a:r>
              <a:rPr lang="ru-RU" b="1" i="1">
                <a:latin typeface="Comic Sans MS" pitchFamily="66" charset="0"/>
              </a:rPr>
              <a:t>)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sz="half" idx="4294967295"/>
          </p:nvPr>
        </p:nvSpPr>
        <p:spPr>
          <a:xfrm>
            <a:off x="611188" y="4652963"/>
            <a:ext cx="8229600" cy="19431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240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2400"/>
              <a:t>На следующих станциях жадно хватали </a:t>
            </a:r>
            <a:r>
              <a:rPr lang="ru-RU" sz="24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все газеты</a:t>
            </a:r>
            <a:r>
              <a:rPr lang="ru-RU" sz="2400"/>
              <a:t>: </a:t>
            </a:r>
            <a:r>
              <a:rPr lang="ru-RU" sz="2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центральные, местные, краевые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Rectangle 8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900113" y="1916113"/>
            <a:ext cx="7632700" cy="26638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32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Между </a:t>
            </a:r>
            <a:r>
              <a:rPr lang="ru-RU" sz="3200" b="1" i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обобщающим словом</a:t>
            </a:r>
            <a:r>
              <a:rPr lang="ru-RU" sz="32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и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32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ru-RU" sz="3200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однородными членами</a:t>
            </a:r>
            <a:r>
              <a:rPr lang="ru-RU" sz="32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32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могут быть также отношения</a:t>
            </a:r>
            <a:r>
              <a:rPr lang="ru-RU" sz="3200" b="1" i="1">
                <a:solidFill>
                  <a:srgbClr val="33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200" b="1" i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целого</a:t>
            </a:r>
            <a:r>
              <a:rPr lang="ru-RU" sz="3200" b="1" i="1">
                <a:solidFill>
                  <a:srgbClr val="33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и части</a:t>
            </a: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403350" y="4365625"/>
            <a:ext cx="7070725" cy="22733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Только </a:t>
            </a:r>
            <a:r>
              <a:rPr lang="ru-RU" sz="24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нам троим</a:t>
            </a:r>
            <a:r>
              <a:rPr lang="ru-RU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: </a:t>
            </a:r>
            <a:r>
              <a:rPr lang="ru-RU" sz="2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отцу, мне и Евсеичу</a:t>
            </a:r>
            <a:r>
              <a:rPr lang="ru-RU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 – было не грустно и не скучно смотреть на серое небо.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8362950" cy="1066800"/>
          </a:xfrm>
        </p:spPr>
        <p:txBody>
          <a:bodyPr/>
          <a:lstStyle/>
          <a:p>
            <a:pPr eaLnBrk="1" hangingPunct="1"/>
            <a:r>
              <a:rPr lang="ru-RU" sz="2800" b="1" smtClean="0"/>
              <a:t>Обобщающие слова при однородных членах предложения (основные случаи постановки знаков препинания</a:t>
            </a:r>
            <a:r>
              <a:rPr lang="ru-RU" sz="3400" smtClean="0"/>
              <a:t>).</a:t>
            </a:r>
            <a:r>
              <a:rPr lang="ru-RU" sz="3800" smtClean="0"/>
              <a:t> 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8147050" cy="43576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b="1" smtClean="0"/>
              <a:t>1. [О: о, о, о] </a:t>
            </a:r>
            <a:r>
              <a:rPr lang="ru-RU" sz="2400" b="1" smtClean="0">
                <a:solidFill>
                  <a:schemeClr val="accent2"/>
                </a:solidFill>
              </a:rPr>
              <a:t>На собрание явились все: учителя и ученики.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/>
              <a:t>[О, вв. сл.: о, о, о] </a:t>
            </a:r>
            <a:r>
              <a:rPr lang="ru-RU" sz="2400" b="1" smtClean="0">
                <a:solidFill>
                  <a:schemeClr val="accent2"/>
                </a:solidFill>
              </a:rPr>
              <a:t>На собрание явились все, а именно: учителя и ученики</a:t>
            </a:r>
            <a:r>
              <a:rPr lang="ru-RU" sz="2400" b="1" smtClean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/>
              <a:t>2. [о, о, о - О] </a:t>
            </a:r>
            <a:r>
              <a:rPr lang="ru-RU" sz="2400" b="1" smtClean="0">
                <a:solidFill>
                  <a:schemeClr val="accent2"/>
                </a:solidFill>
              </a:rPr>
              <a:t>Дети, старики, женщины - все смешалось в живом потоке.</a:t>
            </a:r>
            <a:r>
              <a:rPr lang="ru-RU" sz="2400" b="1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/>
              <a:t>[о, о, о-вв. сл., О] </a:t>
            </a:r>
            <a:r>
              <a:rPr lang="ru-RU" sz="2400" b="1" smtClean="0">
                <a:solidFill>
                  <a:schemeClr val="accent2"/>
                </a:solidFill>
              </a:rPr>
              <a:t>Дети, старики, женщины - словом, все смешалось в живом потоке</a:t>
            </a:r>
            <a:r>
              <a:rPr lang="ru-RU" sz="2400" b="1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/>
              <a:t>3. [О: о, о, о -...] </a:t>
            </a:r>
            <a:r>
              <a:rPr lang="ru-RU" sz="2400" b="1" smtClean="0">
                <a:solidFill>
                  <a:schemeClr val="accent2"/>
                </a:solidFill>
              </a:rPr>
              <a:t>И все это: и река, и прутья вербы, и этот мальчишка - напоминало мне далекие дни детства.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23850" y="1484313"/>
            <a:ext cx="8424863" cy="1563687"/>
          </a:xfrm>
          <a:prstGeom prst="rect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009900"/>
                </a:solidFill>
              </a:rPr>
              <a:t>На месте опущенных обобщающих слов, если есть оттенок предупреждения, ставится двоеточие</a:t>
            </a:r>
            <a:r>
              <a:rPr lang="ru-RU" sz="2400" b="1">
                <a:solidFill>
                  <a:srgbClr val="009900"/>
                </a:solidFill>
              </a:rPr>
              <a:t>.</a:t>
            </a:r>
          </a:p>
        </p:txBody>
      </p:sp>
      <p:sp>
        <p:nvSpPr>
          <p:cNvPr id="21507" name="WordArt 3"/>
          <p:cNvSpPr>
            <a:spLocks noChangeArrowheads="1" noChangeShapeType="1" noTextEdit="1"/>
          </p:cNvSpPr>
          <p:nvPr/>
        </p:nvSpPr>
        <p:spPr bwMode="auto">
          <a:xfrm>
            <a:off x="250825" y="3716338"/>
            <a:ext cx="8737600" cy="1439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noFill/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 моем распоряжении были: </a:t>
            </a:r>
          </a:p>
          <a:p>
            <a:pPr algn="ctr"/>
            <a:r>
              <a:rPr lang="ru-RU" sz="3600" i="1" kern="10">
                <a:ln w="9525">
                  <a:noFill/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касторовое масло, карболка, йод.</a:t>
            </a:r>
          </a:p>
        </p:txBody>
      </p:sp>
      <p:sp>
        <p:nvSpPr>
          <p:cNvPr id="21508" name="WordArt 4"/>
          <p:cNvSpPr>
            <a:spLocks noChangeArrowheads="1" noChangeShapeType="1" noTextEdit="1"/>
          </p:cNvSpPr>
          <p:nvPr/>
        </p:nvSpPr>
        <p:spPr bwMode="auto">
          <a:xfrm>
            <a:off x="5076825" y="5589588"/>
            <a:ext cx="3743325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noFill/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А.И. Куприн. Олеся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50825" y="260350"/>
            <a:ext cx="82804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i="1">
                <a:solidFill>
                  <a:schemeClr val="accent2"/>
                </a:solidFill>
              </a:rPr>
              <a:t>Были там только: скамья, два стула, стол и какие-то растения у окна.</a:t>
            </a:r>
          </a:p>
          <a:p>
            <a:pPr algn="ctr">
              <a:spcBef>
                <a:spcPct val="50000"/>
              </a:spcBef>
            </a:pP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nimBg="1"/>
      <p:bldP spid="21507" grpId="0" animBg="1"/>
      <p:bldP spid="21508" grpId="0" animBg="1"/>
      <p:bldP spid="2150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Удачи на тесте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5060" name="WordArt 4"/>
          <p:cNvSpPr>
            <a:spLocks noChangeArrowheads="1" noChangeShapeType="1" noTextEdit="1"/>
          </p:cNvSpPr>
          <p:nvPr/>
        </p:nvSpPr>
        <p:spPr bwMode="auto">
          <a:xfrm>
            <a:off x="1619250" y="3141663"/>
            <a:ext cx="59055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Arial"/>
                <a:cs typeface="Arial"/>
              </a:rPr>
              <a:t>ПРОДОЛЖЕНИЕ СЛЕДУЕТ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7410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b="1" smtClean="0">
                <a:solidFill>
                  <a:srgbClr val="FF0000"/>
                </a:solidFill>
              </a:rPr>
              <a:t>Предложение считается осложнённым, </a:t>
            </a:r>
            <a:br>
              <a:rPr lang="ru-RU" altLang="ru-RU" b="1" smtClean="0">
                <a:solidFill>
                  <a:srgbClr val="FF0000"/>
                </a:solidFill>
              </a:rPr>
            </a:br>
            <a:r>
              <a:rPr lang="ru-RU" altLang="ru-RU" b="1" smtClean="0">
                <a:solidFill>
                  <a:srgbClr val="FF0000"/>
                </a:solidFill>
              </a:rPr>
              <a:t>если в его составе есть выделенные знаками препинания (а в устной речи интонацией) слова, обороты, конструкции.</a:t>
            </a:r>
            <a:r>
              <a:rPr lang="ru-RU" altLang="ru-RU" b="1" smtClean="0">
                <a:solidFill>
                  <a:schemeClr val="bg1"/>
                </a:solidFill>
              </a:rPr>
              <a:t/>
            </a:r>
            <a:br>
              <a:rPr lang="ru-RU" altLang="ru-RU" b="1" smtClean="0">
                <a:solidFill>
                  <a:schemeClr val="bg1"/>
                </a:solidFill>
              </a:rPr>
            </a:br>
            <a:endParaRPr lang="ru-RU" smtClean="0">
              <a:solidFill>
                <a:schemeClr val="bg1"/>
              </a:solidFill>
            </a:endParaRP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650" y="476250"/>
            <a:ext cx="7561263" cy="720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Предложение может быть осложнено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8313" y="1916113"/>
            <a:ext cx="1800225" cy="792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1600" b="1" dirty="0">
                <a:solidFill>
                  <a:schemeClr val="accent6">
                    <a:lumMod val="75000"/>
                  </a:schemeClr>
                </a:solidFill>
              </a:rPr>
              <a:t>ОДНОРОДНЫ-МИ</a:t>
            </a:r>
          </a:p>
          <a:p>
            <a:pPr algn="ctr">
              <a:defRPr/>
            </a:pPr>
            <a:r>
              <a:rPr lang="ru-RU" altLang="ru-RU" sz="1600" b="1" dirty="0">
                <a:solidFill>
                  <a:schemeClr val="accent6">
                    <a:lumMod val="75000"/>
                  </a:schemeClr>
                </a:solidFill>
              </a:rPr>
              <a:t>ЧЛЕНАМИ</a:t>
            </a:r>
            <a:endParaRPr lang="ru-RU" sz="16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750" y="3068638"/>
            <a:ext cx="2232025" cy="10810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1600" b="1" dirty="0">
                <a:solidFill>
                  <a:schemeClr val="accent6">
                    <a:lumMod val="75000"/>
                  </a:schemeClr>
                </a:solidFill>
              </a:rPr>
              <a:t>ОБОСОБЛЕННЫМИ </a:t>
            </a:r>
          </a:p>
          <a:p>
            <a:pPr algn="ctr">
              <a:defRPr/>
            </a:pPr>
            <a:r>
              <a:rPr lang="ru-RU" altLang="ru-RU" sz="1600" b="1" dirty="0">
                <a:solidFill>
                  <a:schemeClr val="accent6">
                    <a:lumMod val="75000"/>
                  </a:schemeClr>
                </a:solidFill>
              </a:rPr>
              <a:t>ОПРЕДЕЛЕНИЯМИ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19250" y="4365625"/>
            <a:ext cx="2160588" cy="9350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1600" b="1" dirty="0">
                <a:solidFill>
                  <a:schemeClr val="accent6">
                    <a:lumMod val="75000"/>
                  </a:schemeClr>
                </a:solidFill>
              </a:rPr>
              <a:t>ПРЯМОЙ РЕЧЬЮ</a:t>
            </a:r>
          </a:p>
          <a:p>
            <a:pPr algn="ctr">
              <a:defRPr/>
            </a:pPr>
            <a:endParaRPr lang="ru-RU" sz="16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132138" y="1844675"/>
            <a:ext cx="1655762" cy="10080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1600" b="1" dirty="0">
                <a:solidFill>
                  <a:schemeClr val="accent6">
                    <a:lumMod val="75000"/>
                  </a:schemeClr>
                </a:solidFill>
              </a:rPr>
              <a:t>ПОВТОРЯЮ-</a:t>
            </a:r>
          </a:p>
          <a:p>
            <a:pPr algn="ctr">
              <a:defRPr/>
            </a:pPr>
            <a:r>
              <a:rPr lang="ru-RU" altLang="ru-RU" sz="1600" b="1" dirty="0">
                <a:solidFill>
                  <a:schemeClr val="accent6">
                    <a:lumMod val="75000"/>
                  </a:schemeClr>
                </a:solidFill>
              </a:rPr>
              <a:t>ЩИМИСЯ</a:t>
            </a:r>
          </a:p>
          <a:p>
            <a:pPr algn="ctr">
              <a:defRPr/>
            </a:pPr>
            <a:r>
              <a:rPr lang="ru-RU" altLang="ru-RU" sz="1600" b="1" dirty="0">
                <a:solidFill>
                  <a:schemeClr val="accent6">
                    <a:lumMod val="75000"/>
                  </a:schemeClr>
                </a:solidFill>
              </a:rPr>
              <a:t> СЛОВАМИ</a:t>
            </a:r>
            <a:endParaRPr lang="ru-RU" sz="16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219700" y="1916113"/>
            <a:ext cx="1223963" cy="6492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1600" b="1" dirty="0">
                <a:solidFill>
                  <a:schemeClr val="accent6">
                    <a:lumMod val="75000"/>
                  </a:schemeClr>
                </a:solidFill>
              </a:rPr>
              <a:t>ОБРАЩЕНИЯМИ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235825" y="1844675"/>
            <a:ext cx="1439863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1600" b="1" dirty="0">
                <a:solidFill>
                  <a:schemeClr val="accent6">
                    <a:lumMod val="75000"/>
                  </a:schemeClr>
                </a:solidFill>
              </a:rPr>
              <a:t>ПРЯМОЙ РЕЧЬЮ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63938" y="3284538"/>
            <a:ext cx="2663825" cy="792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1600" b="1" dirty="0">
                <a:solidFill>
                  <a:schemeClr val="accent6">
                    <a:lumMod val="75000"/>
                  </a:schemeClr>
                </a:solidFill>
              </a:rPr>
              <a:t>ОБОСОБЛЕННЫМИ </a:t>
            </a:r>
          </a:p>
          <a:p>
            <a:pPr algn="ctr">
              <a:defRPr/>
            </a:pPr>
            <a:r>
              <a:rPr lang="ru-RU" altLang="ru-RU" sz="1600" b="1" dirty="0">
                <a:solidFill>
                  <a:schemeClr val="accent6">
                    <a:lumMod val="75000"/>
                  </a:schemeClr>
                </a:solidFill>
              </a:rPr>
              <a:t>ДОПОЛЕНИЯМИ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732588" y="3284538"/>
            <a:ext cx="1943100" cy="865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1600" b="1" dirty="0">
                <a:solidFill>
                  <a:schemeClr val="accent6">
                    <a:lumMod val="75000"/>
                  </a:schemeClr>
                </a:solidFill>
              </a:rPr>
              <a:t>МЕЖДОМЕТИ-ЕМ</a:t>
            </a:r>
            <a:endParaRPr lang="ru-RU" sz="16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932363" y="4508500"/>
            <a:ext cx="3240087" cy="792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1600" b="1" dirty="0">
                <a:solidFill>
                  <a:schemeClr val="accent6">
                    <a:lumMod val="75000"/>
                  </a:schemeClr>
                </a:solidFill>
              </a:rPr>
              <a:t>ОБОСОБЛЕННЫМИ </a:t>
            </a:r>
          </a:p>
          <a:p>
            <a:pPr algn="ctr">
              <a:defRPr/>
            </a:pPr>
            <a:r>
              <a:rPr lang="ru-RU" altLang="ru-RU" sz="1600" b="1" dirty="0">
                <a:solidFill>
                  <a:schemeClr val="accent6">
                    <a:lumMod val="75000"/>
                  </a:schemeClr>
                </a:solidFill>
              </a:rPr>
              <a:t>ОБСТОЯТЕЛЬСТ-</a:t>
            </a:r>
          </a:p>
          <a:p>
            <a:pPr algn="ctr">
              <a:defRPr/>
            </a:pPr>
            <a:r>
              <a:rPr lang="ru-RU" altLang="ru-RU" sz="1600" b="1" dirty="0">
                <a:solidFill>
                  <a:schemeClr val="accent6">
                    <a:lumMod val="75000"/>
                  </a:schemeClr>
                </a:solidFill>
              </a:rPr>
              <a:t>ВАМИ</a:t>
            </a:r>
          </a:p>
        </p:txBody>
      </p:sp>
      <p:sp>
        <p:nvSpPr>
          <p:cNvPr id="14" name="Стрелка вниз 13"/>
          <p:cNvSpPr/>
          <p:nvPr/>
        </p:nvSpPr>
        <p:spPr>
          <a:xfrm>
            <a:off x="1331913" y="1196975"/>
            <a:ext cx="360362" cy="7191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3563938" y="1196975"/>
            <a:ext cx="287337" cy="647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5651500" y="1196975"/>
            <a:ext cx="215900" cy="7191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7524750" y="1196975"/>
            <a:ext cx="287338" cy="647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2411413" y="1196975"/>
            <a:ext cx="288925" cy="18716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4859338" y="1196975"/>
            <a:ext cx="217487" cy="20875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6948488" y="1196975"/>
            <a:ext cx="215900" cy="20875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2843213" y="1196975"/>
            <a:ext cx="215900" cy="31686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6443663" y="1196975"/>
            <a:ext cx="215900" cy="33115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60350"/>
            <a:ext cx="8435975" cy="5865813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grpSp>
        <p:nvGrpSpPr>
          <p:cNvPr id="19458" name="Organization Chart 7"/>
          <p:cNvGrpSpPr>
            <a:grpSpLocks/>
          </p:cNvGrpSpPr>
          <p:nvPr/>
        </p:nvGrpSpPr>
        <p:grpSpPr bwMode="auto">
          <a:xfrm>
            <a:off x="250825" y="765175"/>
            <a:ext cx="8642350" cy="4824413"/>
            <a:chOff x="272" y="999"/>
            <a:chExt cx="1257" cy="2538"/>
          </a:xfrm>
        </p:grpSpPr>
        <p:cxnSp>
          <p:nvCxnSpPr>
            <p:cNvPr id="19459" name="_s1063"/>
            <p:cNvCxnSpPr>
              <a:cxnSpLocks noChangeShapeType="1"/>
              <a:stCxn id="19491" idx="1"/>
              <a:endCxn id="19491" idx="0"/>
            </p:cNvCxnSpPr>
            <p:nvPr/>
          </p:nvCxnSpPr>
          <p:spPr bwMode="auto">
            <a:xfrm rot="10800000" flipH="1">
              <a:off x="859" y="3310"/>
              <a:ext cx="158" cy="113"/>
            </a:xfrm>
            <a:prstGeom prst="bentConnector4">
              <a:avLst>
                <a:gd name="adj1" fmla="val -10542"/>
                <a:gd name="adj2" fmla="val 201407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9460" name="_s1064"/>
            <p:cNvCxnSpPr>
              <a:cxnSpLocks noChangeShapeType="1"/>
              <a:stCxn id="19490" idx="1"/>
              <a:endCxn id="19490" idx="0"/>
            </p:cNvCxnSpPr>
            <p:nvPr/>
          </p:nvCxnSpPr>
          <p:spPr bwMode="auto">
            <a:xfrm rot="10800000" flipH="1">
              <a:off x="859" y="3037"/>
              <a:ext cx="158" cy="99"/>
            </a:xfrm>
            <a:prstGeom prst="bentConnector4">
              <a:avLst>
                <a:gd name="adj1" fmla="val -10542"/>
                <a:gd name="adj2" fmla="val 22307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9461" name="_s1065"/>
            <p:cNvCxnSpPr>
              <a:cxnSpLocks noChangeShapeType="1"/>
              <a:stCxn id="19489" idx="0"/>
              <a:endCxn id="19483" idx="2"/>
            </p:cNvCxnSpPr>
            <p:nvPr/>
          </p:nvCxnSpPr>
          <p:spPr bwMode="auto">
            <a:xfrm rot="5400000" flipH="1">
              <a:off x="968" y="2679"/>
              <a:ext cx="98" cy="1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9462" name="_s1066"/>
            <p:cNvCxnSpPr>
              <a:cxnSpLocks noChangeShapeType="1"/>
              <a:stCxn id="19488" idx="1"/>
              <a:endCxn id="19488" idx="0"/>
            </p:cNvCxnSpPr>
            <p:nvPr/>
          </p:nvCxnSpPr>
          <p:spPr bwMode="auto">
            <a:xfrm rot="10800000" flipH="1">
              <a:off x="1204" y="3190"/>
              <a:ext cx="150" cy="155"/>
            </a:xfrm>
            <a:prstGeom prst="bentConnector4">
              <a:avLst>
                <a:gd name="adj1" fmla="val -11042"/>
                <a:gd name="adj2" fmla="val 17912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9463" name="_s1067"/>
            <p:cNvCxnSpPr>
              <a:cxnSpLocks noChangeShapeType="1"/>
              <a:stCxn id="19487" idx="1"/>
              <a:endCxn id="19487" idx="0"/>
            </p:cNvCxnSpPr>
            <p:nvPr/>
          </p:nvCxnSpPr>
          <p:spPr bwMode="auto">
            <a:xfrm rot="10800000" flipH="1">
              <a:off x="1204" y="2766"/>
              <a:ext cx="150" cy="155"/>
            </a:xfrm>
            <a:prstGeom prst="bentConnector4">
              <a:avLst>
                <a:gd name="adj1" fmla="val -11042"/>
                <a:gd name="adj2" fmla="val 17869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9464" name="_s1068"/>
            <p:cNvCxnSpPr>
              <a:cxnSpLocks noChangeShapeType="1"/>
              <a:stCxn id="19486" idx="1"/>
            </p:cNvCxnSpPr>
            <p:nvPr/>
          </p:nvCxnSpPr>
          <p:spPr bwMode="auto">
            <a:xfrm rot="10800000" flipH="1" flipV="1">
              <a:off x="538" y="3364"/>
              <a:ext cx="175" cy="92"/>
            </a:xfrm>
            <a:prstGeom prst="bentConnector3">
              <a:avLst>
                <a:gd name="adj1" fmla="val -134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9465" name="_s1069"/>
            <p:cNvCxnSpPr>
              <a:cxnSpLocks noChangeShapeType="1"/>
              <a:stCxn id="19486" idx="0"/>
              <a:endCxn id="19482" idx="2"/>
            </p:cNvCxnSpPr>
            <p:nvPr/>
          </p:nvCxnSpPr>
          <p:spPr bwMode="auto">
            <a:xfrm rot="-5400000">
              <a:off x="387" y="2929"/>
              <a:ext cx="598" cy="1"/>
            </a:xfrm>
            <a:prstGeom prst="bentConnector3">
              <a:avLst>
                <a:gd name="adj1" fmla="val 1019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9466" name="_s1070"/>
            <p:cNvCxnSpPr>
              <a:cxnSpLocks noChangeShapeType="1"/>
            </p:cNvCxnSpPr>
            <p:nvPr/>
          </p:nvCxnSpPr>
          <p:spPr bwMode="auto">
            <a:xfrm rot="-5400000" flipH="1" flipV="1">
              <a:off x="1158" y="1993"/>
              <a:ext cx="99" cy="336"/>
            </a:xfrm>
            <a:prstGeom prst="bentConnector3">
              <a:avLst>
                <a:gd name="adj1" fmla="val -162907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9467" name="_s1071"/>
            <p:cNvCxnSpPr>
              <a:cxnSpLocks noChangeShapeType="1"/>
              <a:stCxn id="19483" idx="1"/>
            </p:cNvCxnSpPr>
            <p:nvPr/>
          </p:nvCxnSpPr>
          <p:spPr bwMode="auto">
            <a:xfrm rot="10800000" flipH="1" flipV="1">
              <a:off x="859" y="2304"/>
              <a:ext cx="163" cy="219"/>
            </a:xfrm>
            <a:prstGeom prst="bentConnector3">
              <a:avLst>
                <a:gd name="adj1" fmla="val 9912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9468" name="_s1072"/>
            <p:cNvCxnSpPr>
              <a:cxnSpLocks noChangeShapeType="1"/>
            </p:cNvCxnSpPr>
            <p:nvPr/>
          </p:nvCxnSpPr>
          <p:spPr bwMode="auto">
            <a:xfrm rot="-5400000">
              <a:off x="467" y="1751"/>
              <a:ext cx="713" cy="219"/>
            </a:xfrm>
            <a:prstGeom prst="bentConnector3">
              <a:avLst>
                <a:gd name="adj1" fmla="val 21296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9469" name="_s24636"/>
            <p:cNvCxnSpPr>
              <a:cxnSpLocks noChangeShapeType="1"/>
              <a:endCxn id="19480" idx="2"/>
            </p:cNvCxnSpPr>
            <p:nvPr/>
          </p:nvCxnSpPr>
          <p:spPr bwMode="auto">
            <a:xfrm flipV="1">
              <a:off x="272" y="3075"/>
              <a:ext cx="121" cy="26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9470" name="_s24634"/>
            <p:cNvCxnSpPr>
              <a:cxnSpLocks noChangeShapeType="1"/>
              <a:endCxn id="19479" idx="2"/>
            </p:cNvCxnSpPr>
            <p:nvPr/>
          </p:nvCxnSpPr>
          <p:spPr bwMode="auto">
            <a:xfrm rot="-5400000">
              <a:off x="222" y="2817"/>
              <a:ext cx="35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471" name="_s1075"/>
            <p:cNvCxnSpPr>
              <a:cxnSpLocks noChangeShapeType="1"/>
              <a:stCxn id="19479" idx="0"/>
              <a:endCxn id="19479" idx="0"/>
            </p:cNvCxnSpPr>
            <p:nvPr/>
          </p:nvCxnSpPr>
          <p:spPr bwMode="auto">
            <a:xfrm rot="5400000" flipV="1">
              <a:off x="399" y="2362"/>
              <a:ext cx="1" cy="1"/>
            </a:xfrm>
            <a:prstGeom prst="bentConnector3">
              <a:avLst>
                <a:gd name="adj1" fmla="val -720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9472" name="_s1076"/>
            <p:cNvCxnSpPr>
              <a:cxnSpLocks noChangeShapeType="1"/>
            </p:cNvCxnSpPr>
            <p:nvPr/>
          </p:nvCxnSpPr>
          <p:spPr bwMode="auto">
            <a:xfrm rot="5400000" flipH="1">
              <a:off x="-107" y="1619"/>
              <a:ext cx="1036" cy="25"/>
            </a:xfrm>
            <a:prstGeom prst="bentConnector3">
              <a:avLst>
                <a:gd name="adj1" fmla="val 5894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9473" name="_s1077"/>
            <p:cNvCxnSpPr>
              <a:cxnSpLocks noChangeShapeType="1"/>
            </p:cNvCxnSpPr>
            <p:nvPr/>
          </p:nvCxnSpPr>
          <p:spPr bwMode="auto">
            <a:xfrm rot="10800000">
              <a:off x="398" y="1114"/>
              <a:ext cx="716" cy="500"/>
            </a:xfrm>
            <a:prstGeom prst="bentConnector3">
              <a:avLst>
                <a:gd name="adj1" fmla="val 231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9474" name="_s1078"/>
            <p:cNvCxnSpPr>
              <a:cxnSpLocks noChangeShapeType="1"/>
            </p:cNvCxnSpPr>
            <p:nvPr/>
          </p:nvCxnSpPr>
          <p:spPr bwMode="auto">
            <a:xfrm rot="10800000" flipH="1">
              <a:off x="743" y="1507"/>
              <a:ext cx="218" cy="11"/>
            </a:xfrm>
            <a:prstGeom prst="bentConnector3">
              <a:avLst>
                <a:gd name="adj1" fmla="val -106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19475" name="_s1079"/>
            <p:cNvSpPr>
              <a:spLocks noChangeArrowheads="1"/>
            </p:cNvSpPr>
            <p:nvPr/>
          </p:nvSpPr>
          <p:spPr bwMode="auto">
            <a:xfrm>
              <a:off x="529" y="999"/>
              <a:ext cx="751" cy="28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altLang="ru-RU" b="1" i="1">
                  <a:solidFill>
                    <a:srgbClr val="FF3399"/>
                  </a:solidFill>
                </a:rPr>
                <a:t>Простое предложение может быть</a:t>
              </a:r>
            </a:p>
          </p:txBody>
        </p:sp>
        <p:sp>
          <p:nvSpPr>
            <p:cNvPr id="19476" name="_s1080"/>
            <p:cNvSpPr>
              <a:spLocks noChangeArrowheads="1"/>
            </p:cNvSpPr>
            <p:nvPr/>
          </p:nvSpPr>
          <p:spPr bwMode="auto">
            <a:xfrm>
              <a:off x="272" y="1431"/>
              <a:ext cx="246" cy="46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altLang="ru-RU" sz="1400" b="1" i="1">
                  <a:solidFill>
                    <a:srgbClr val="FF3399"/>
                  </a:solidFill>
                </a:rPr>
                <a:t>Распространено </a:t>
              </a:r>
            </a:p>
            <a:p>
              <a:pPr algn="ctr"/>
              <a:r>
                <a:rPr lang="ru-RU" altLang="ru-RU" sz="1400">
                  <a:solidFill>
                    <a:srgbClr val="FF3399"/>
                  </a:solidFill>
                </a:rPr>
                <a:t>при помощи</a:t>
              </a:r>
            </a:p>
          </p:txBody>
        </p:sp>
        <p:sp>
          <p:nvSpPr>
            <p:cNvPr id="19477" name="_s1081"/>
            <p:cNvSpPr>
              <a:spLocks noChangeArrowheads="1"/>
            </p:cNvSpPr>
            <p:nvPr/>
          </p:nvSpPr>
          <p:spPr bwMode="auto">
            <a:xfrm>
              <a:off x="716" y="1381"/>
              <a:ext cx="771" cy="26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altLang="ru-RU" b="1" i="1">
                  <a:solidFill>
                    <a:srgbClr val="FF3399"/>
                  </a:solidFill>
                </a:rPr>
                <a:t>Осложнено   </a:t>
              </a:r>
              <a:r>
                <a:rPr lang="ru-RU" altLang="ru-RU">
                  <a:solidFill>
                    <a:srgbClr val="FF3399"/>
                  </a:solidFill>
                </a:rPr>
                <a:t>при помощи</a:t>
              </a:r>
            </a:p>
          </p:txBody>
        </p:sp>
        <p:sp>
          <p:nvSpPr>
            <p:cNvPr id="19478" name="_s1082"/>
            <p:cNvSpPr>
              <a:spLocks noChangeArrowheads="1"/>
            </p:cNvSpPr>
            <p:nvPr/>
          </p:nvSpPr>
          <p:spPr bwMode="auto">
            <a:xfrm>
              <a:off x="272" y="1933"/>
              <a:ext cx="246" cy="35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altLang="ru-RU" sz="1200" b="1" i="1">
                  <a:solidFill>
                    <a:srgbClr val="FF3399"/>
                  </a:solidFill>
                </a:rPr>
                <a:t>Второстепенных </a:t>
              </a:r>
            </a:p>
            <a:p>
              <a:pPr algn="ctr"/>
              <a:r>
                <a:rPr lang="ru-RU" altLang="ru-RU" sz="1200" b="1" i="1">
                  <a:solidFill>
                    <a:srgbClr val="FF3399"/>
                  </a:solidFill>
                </a:rPr>
                <a:t>членов предложения</a:t>
              </a:r>
            </a:p>
          </p:txBody>
        </p:sp>
        <p:sp>
          <p:nvSpPr>
            <p:cNvPr id="19479" name="_s1083"/>
            <p:cNvSpPr>
              <a:spLocks noChangeArrowheads="1"/>
            </p:cNvSpPr>
            <p:nvPr/>
          </p:nvSpPr>
          <p:spPr bwMode="auto">
            <a:xfrm>
              <a:off x="272" y="2362"/>
              <a:ext cx="253" cy="279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altLang="ru-RU" sz="1400" b="1" i="1">
                  <a:solidFill>
                    <a:srgbClr val="FF3399"/>
                  </a:solidFill>
                </a:rPr>
                <a:t>Определений</a:t>
              </a:r>
            </a:p>
          </p:txBody>
        </p:sp>
        <p:sp>
          <p:nvSpPr>
            <p:cNvPr id="19480" name="_s24633"/>
            <p:cNvSpPr>
              <a:spLocks noChangeArrowheads="1"/>
            </p:cNvSpPr>
            <p:nvPr/>
          </p:nvSpPr>
          <p:spPr bwMode="auto">
            <a:xfrm>
              <a:off x="272" y="2768"/>
              <a:ext cx="242" cy="30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altLang="ru-RU" sz="1200" b="1" i="1">
                  <a:solidFill>
                    <a:srgbClr val="FF3399"/>
                  </a:solidFill>
                </a:rPr>
                <a:t>Дополнений </a:t>
              </a:r>
            </a:p>
          </p:txBody>
        </p:sp>
        <p:sp>
          <p:nvSpPr>
            <p:cNvPr id="19481" name="_s24635"/>
            <p:cNvSpPr>
              <a:spLocks noChangeArrowheads="1"/>
            </p:cNvSpPr>
            <p:nvPr/>
          </p:nvSpPr>
          <p:spPr bwMode="auto">
            <a:xfrm>
              <a:off x="272" y="3226"/>
              <a:ext cx="242" cy="27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altLang="ru-RU" sz="1200" b="1" i="1">
                  <a:solidFill>
                    <a:srgbClr val="FF3399"/>
                  </a:solidFill>
                </a:rPr>
                <a:t>Обстоятельств</a:t>
              </a:r>
            </a:p>
          </p:txBody>
        </p:sp>
        <p:sp>
          <p:nvSpPr>
            <p:cNvPr id="19482" name="_s1086"/>
            <p:cNvSpPr>
              <a:spLocks noChangeArrowheads="1"/>
            </p:cNvSpPr>
            <p:nvPr/>
          </p:nvSpPr>
          <p:spPr bwMode="auto">
            <a:xfrm>
              <a:off x="534" y="1978"/>
              <a:ext cx="304" cy="65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altLang="ru-RU" sz="1400" b="1">
                  <a:solidFill>
                    <a:srgbClr val="FF3399"/>
                  </a:solidFill>
                </a:rPr>
                <a:t>Однородных членов </a:t>
              </a:r>
            </a:p>
            <a:p>
              <a:pPr algn="ctr"/>
              <a:r>
                <a:rPr lang="ru-RU" altLang="ru-RU" sz="1400" b="1">
                  <a:solidFill>
                    <a:srgbClr val="FF3399"/>
                  </a:solidFill>
                </a:rPr>
                <a:t>предложения</a:t>
              </a:r>
            </a:p>
          </p:txBody>
        </p:sp>
        <p:sp>
          <p:nvSpPr>
            <p:cNvPr id="19483" name="_s1087"/>
            <p:cNvSpPr>
              <a:spLocks noChangeArrowheads="1"/>
            </p:cNvSpPr>
            <p:nvPr/>
          </p:nvSpPr>
          <p:spPr bwMode="auto">
            <a:xfrm>
              <a:off x="859" y="1978"/>
              <a:ext cx="314" cy="653"/>
            </a:xfrm>
            <a:prstGeom prst="roundRect">
              <a:avLst>
                <a:gd name="adj" fmla="val 1005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altLang="ru-RU" sz="1200" b="1">
                  <a:solidFill>
                    <a:srgbClr val="FF3399"/>
                  </a:solidFill>
                </a:rPr>
                <a:t>Обособленных оборотов</a:t>
              </a:r>
            </a:p>
          </p:txBody>
        </p:sp>
        <p:sp>
          <p:nvSpPr>
            <p:cNvPr id="19484" name="_s1088"/>
            <p:cNvSpPr>
              <a:spLocks noChangeArrowheads="1"/>
            </p:cNvSpPr>
            <p:nvPr/>
          </p:nvSpPr>
          <p:spPr bwMode="auto">
            <a:xfrm>
              <a:off x="1194" y="1984"/>
              <a:ext cx="311" cy="64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altLang="ru-RU" sz="1400" b="1">
                  <a:solidFill>
                    <a:srgbClr val="FF3399"/>
                  </a:solidFill>
                </a:rPr>
                <a:t>Слов, не являющихся </a:t>
              </a:r>
            </a:p>
            <a:p>
              <a:pPr algn="ctr"/>
              <a:r>
                <a:rPr lang="ru-RU" altLang="ru-RU" sz="1400" b="1">
                  <a:solidFill>
                    <a:srgbClr val="FF3399"/>
                  </a:solidFill>
                </a:rPr>
                <a:t>членами предложения</a:t>
              </a:r>
            </a:p>
          </p:txBody>
        </p:sp>
        <p:sp>
          <p:nvSpPr>
            <p:cNvPr id="19485" name="_s1089"/>
            <p:cNvSpPr>
              <a:spLocks noChangeArrowheads="1"/>
            </p:cNvSpPr>
            <p:nvPr/>
          </p:nvSpPr>
          <p:spPr bwMode="auto">
            <a:xfrm>
              <a:off x="539" y="2804"/>
              <a:ext cx="294" cy="25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altLang="ru-RU" sz="1400" b="1">
                  <a:solidFill>
                    <a:srgbClr val="FF3399"/>
                  </a:solidFill>
                </a:rPr>
                <a:t>главных</a:t>
              </a:r>
            </a:p>
          </p:txBody>
        </p:sp>
        <p:sp>
          <p:nvSpPr>
            <p:cNvPr id="19486" name="_s1090"/>
            <p:cNvSpPr>
              <a:spLocks noChangeArrowheads="1"/>
            </p:cNvSpPr>
            <p:nvPr/>
          </p:nvSpPr>
          <p:spPr bwMode="auto">
            <a:xfrm>
              <a:off x="538" y="3229"/>
              <a:ext cx="293" cy="26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altLang="ru-RU" sz="1400" b="1">
                  <a:solidFill>
                    <a:srgbClr val="FF3399"/>
                  </a:solidFill>
                </a:rPr>
                <a:t>второстепенных</a:t>
              </a:r>
            </a:p>
          </p:txBody>
        </p:sp>
        <p:sp>
          <p:nvSpPr>
            <p:cNvPr id="19487" name="_s1091"/>
            <p:cNvSpPr>
              <a:spLocks noChangeArrowheads="1"/>
            </p:cNvSpPr>
            <p:nvPr/>
          </p:nvSpPr>
          <p:spPr bwMode="auto">
            <a:xfrm>
              <a:off x="1204" y="2766"/>
              <a:ext cx="301" cy="30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altLang="ru-RU" sz="1400" b="1">
                  <a:solidFill>
                    <a:srgbClr val="FF3399"/>
                  </a:solidFill>
                </a:rPr>
                <a:t>обращений</a:t>
              </a:r>
            </a:p>
          </p:txBody>
        </p:sp>
        <p:sp>
          <p:nvSpPr>
            <p:cNvPr id="19488" name="_s1092"/>
            <p:cNvSpPr>
              <a:spLocks noChangeArrowheads="1"/>
            </p:cNvSpPr>
            <p:nvPr/>
          </p:nvSpPr>
          <p:spPr bwMode="auto">
            <a:xfrm>
              <a:off x="1204" y="3190"/>
              <a:ext cx="301" cy="30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altLang="ru-RU" sz="1400" b="1">
                  <a:solidFill>
                    <a:srgbClr val="FF3399"/>
                  </a:solidFill>
                </a:rPr>
                <a:t>вводных слов</a:t>
              </a:r>
            </a:p>
            <a:p>
              <a:pPr algn="ctr"/>
              <a:r>
                <a:rPr lang="ru-RU" altLang="ru-RU" sz="1400" b="1">
                  <a:solidFill>
                    <a:srgbClr val="FF3399"/>
                  </a:solidFill>
                </a:rPr>
                <a:t>и предложений</a:t>
              </a:r>
            </a:p>
          </p:txBody>
        </p:sp>
        <p:sp>
          <p:nvSpPr>
            <p:cNvPr id="19489" name="_s1093"/>
            <p:cNvSpPr>
              <a:spLocks noChangeArrowheads="1"/>
            </p:cNvSpPr>
            <p:nvPr/>
          </p:nvSpPr>
          <p:spPr bwMode="auto">
            <a:xfrm>
              <a:off x="859" y="2729"/>
              <a:ext cx="315" cy="24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altLang="ru-RU" sz="1400" b="1">
                  <a:solidFill>
                    <a:srgbClr val="FF3399"/>
                  </a:solidFill>
                </a:rPr>
                <a:t>причастных</a:t>
              </a:r>
            </a:p>
          </p:txBody>
        </p:sp>
        <p:sp>
          <p:nvSpPr>
            <p:cNvPr id="19490" name="_s1094"/>
            <p:cNvSpPr>
              <a:spLocks noChangeArrowheads="1"/>
            </p:cNvSpPr>
            <p:nvPr/>
          </p:nvSpPr>
          <p:spPr bwMode="auto">
            <a:xfrm>
              <a:off x="859" y="3037"/>
              <a:ext cx="315" cy="19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altLang="ru-RU" sz="1400" b="1">
                  <a:solidFill>
                    <a:srgbClr val="FF3399"/>
                  </a:solidFill>
                </a:rPr>
                <a:t>деепричастных</a:t>
              </a:r>
            </a:p>
          </p:txBody>
        </p:sp>
        <p:sp>
          <p:nvSpPr>
            <p:cNvPr id="19491" name="_s1095"/>
            <p:cNvSpPr>
              <a:spLocks noChangeArrowheads="1"/>
            </p:cNvSpPr>
            <p:nvPr/>
          </p:nvSpPr>
          <p:spPr bwMode="auto">
            <a:xfrm>
              <a:off x="859" y="3310"/>
              <a:ext cx="315" cy="22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altLang="ru-RU" sz="1400" b="1">
                  <a:solidFill>
                    <a:srgbClr val="FF3399"/>
                  </a:solidFill>
                </a:rPr>
                <a:t>сравнительных,</a:t>
              </a:r>
            </a:p>
            <a:p>
              <a:pPr algn="ctr"/>
              <a:r>
                <a:rPr lang="ru-RU" altLang="ru-RU" sz="1400" b="1">
                  <a:solidFill>
                    <a:srgbClr val="FF3399"/>
                  </a:solidFill>
                </a:rPr>
                <a:t>уточняющих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931150" cy="1858962"/>
          </a:xfrm>
        </p:spPr>
        <p:txBody>
          <a:bodyPr/>
          <a:lstStyle/>
          <a:p>
            <a:pPr eaLnBrk="1" hangingPunct="1"/>
            <a:r>
              <a:rPr lang="ru-RU" sz="3800" smtClean="0"/>
              <a:t>ПРЕДЛАГАЮ ВАМ ЗАДАНИЕ. ЧТО ЭТО ЗА СЛОВА?</a:t>
            </a:r>
            <a:br>
              <a:rPr lang="ru-RU" sz="3800" smtClean="0"/>
            </a:br>
            <a:endParaRPr lang="ru-RU" sz="3800" smtClean="0"/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3673475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4716463" y="2420938"/>
            <a:ext cx="3168650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charset="0"/>
              <a:buNone/>
            </a:pPr>
            <a:r>
              <a:rPr lang="ru-RU" b="1">
                <a:solidFill>
                  <a:srgbClr val="FF0000"/>
                </a:solidFill>
              </a:rPr>
              <a:t>БЕССПОРНО</a:t>
            </a:r>
          </a:p>
          <a:p>
            <a:pPr algn="ctr"/>
            <a:endParaRPr lang="ru-RU"/>
          </a:p>
        </p:txBody>
      </p:sp>
      <p:sp>
        <p:nvSpPr>
          <p:cNvPr id="20484" name="Rectangle 6"/>
          <p:cNvSpPr>
            <a:spLocks noChangeArrowheads="1"/>
          </p:cNvSpPr>
          <p:nvPr/>
        </p:nvSpPr>
        <p:spPr bwMode="auto">
          <a:xfrm>
            <a:off x="827088" y="2420938"/>
            <a:ext cx="2808287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F0000"/>
                </a:solidFill>
              </a:rPr>
              <a:t>КОНЕЧНО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4000" b="1" smtClean="0">
                <a:solidFill>
                  <a:srgbClr val="FF0000"/>
                </a:solidFill>
              </a:rPr>
              <a:t>ВВОДНЫЕ СЛОВА – ЭТО ТЕ СЛОВА, ПРИ ПОМОЩИ КОТОРЫХ ГОВОРЯЩИЙ ВЫРАЖАЕТ СВОЕ ОТНОШЕНИЕ К ВЫСКАЗЫВАЕМОМУ (УВЕРЕННОСТЬ, НЕУВЕРЕННОСТЬ, РАДОСТЬ)</a:t>
            </a:r>
          </a:p>
          <a:p>
            <a:pPr eaLnBrk="1" hangingPunct="1">
              <a:lnSpc>
                <a:spcPct val="80000"/>
              </a:lnSpc>
            </a:pP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1785937"/>
          </a:xfrm>
        </p:spPr>
        <p:txBody>
          <a:bodyPr/>
          <a:lstStyle/>
          <a:p>
            <a:pPr eaLnBrk="1" hangingPunct="1"/>
            <a:r>
              <a:rPr lang="ru-RU" sz="3200" b="1" smtClean="0"/>
              <a:t>ПЕРЕД НАМИ ОТДЕЛЬНЫЕ СЛОВА. ПОПРОБУЙТЕ СОСТАВИТЬ ИЗ НИХ ПРЕДЛОЖЕНИЕ</a:t>
            </a:r>
            <a:r>
              <a:rPr lang="ru-RU" sz="3400" smtClean="0"/>
              <a:t/>
            </a:r>
            <a:br>
              <a:rPr lang="ru-RU" sz="3400" smtClean="0"/>
            </a:br>
            <a:endParaRPr lang="ru-RU" sz="3400" smtClean="0"/>
          </a:p>
        </p:txBody>
      </p:sp>
      <p:sp>
        <p:nvSpPr>
          <p:cNvPr id="22530" name="Заголовок 1"/>
          <p:cNvSpPr>
            <a:spLocks noGrp="1"/>
          </p:cNvSpPr>
          <p:nvPr>
            <p:ph type="body" idx="4294967295"/>
          </p:nvPr>
        </p:nvSpPr>
        <p:spPr>
          <a:xfrm>
            <a:off x="1333500" y="2422525"/>
            <a:ext cx="6853238" cy="349091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3200" b="1" smtClean="0">
                <a:solidFill>
                  <a:srgbClr val="FF0000"/>
                </a:solidFill>
              </a:rPr>
              <a:t>СЧАСТЬЮ СТРЕМЯТСЯ К ЛЮДИ ВСЕ</a:t>
            </a:r>
          </a:p>
          <a:p>
            <a:pPr eaLnBrk="1" hangingPunct="1"/>
            <a:endParaRPr lang="ru-RU" sz="3200" smtClean="0"/>
          </a:p>
        </p:txBody>
      </p:sp>
      <p:pic>
        <p:nvPicPr>
          <p:cNvPr id="22531" name="Picture 7" descr="maxresdefaul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0338" y="3789363"/>
            <a:ext cx="4176712" cy="279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7931150" cy="4679950"/>
          </a:xfrm>
        </p:spPr>
        <p:txBody>
          <a:bodyPr/>
          <a:lstStyle/>
          <a:p>
            <a:pPr eaLnBrk="1" hangingPunct="1"/>
            <a:r>
              <a:rPr lang="ru-RU" sz="2000" b="1" smtClean="0"/>
              <a:t>ОДИН МУДРЕЦ СКАЗАЛ, ЧТО ДЛЯ ТОГО, ЧТОБЫ БЫТЬ СЧАСТЛИВЫМ, ЧЕЛОВЕКУ НУЖНО БОГАТСТВО. А КАК ВЫ ДУМАЕТЕ, ЧТО ЧЕЛОВЕКУ НУЖНО ДЛЯ СЧАСТЬЯ? ПОПРОБУЙТЕ ПРИВЕСТИ ДРУГ ДРУГУ КАК МОЖНО БОЛЬШЕ ПРИМЕРОВ ТОГО, ЧТО ДЕЛАЕТ ЧЕЛОВЕКА СЧАСТЛИВЫМ, ИСПОЛЬЗУЯ ПРИ ЭТОМ ВВОДНЫЕ СЛОВА ВО-ПЕРВЫХ, ВО-ВТОРЫХ. </a:t>
            </a:r>
          </a:p>
          <a:p>
            <a:pPr eaLnBrk="1" hangingPunct="1"/>
            <a:r>
              <a:rPr lang="ru-RU" sz="2900" smtClean="0">
                <a:solidFill>
                  <a:srgbClr val="FF0000"/>
                </a:solidFill>
              </a:rPr>
              <a:t>ИТАК, ЧТО, ПО – ВАШЕМУ, ЧЕЛОВЕКУ НУЖНО ДЛЯ СЧАСТЬЯ: ВО-ПЕРВЫХ …, ВО-ВТОРЫХ …, В – ТРЕТЬИХ ….</a:t>
            </a:r>
          </a:p>
          <a:p>
            <a:pPr eaLnBrk="1" hangingPunct="1">
              <a:lnSpc>
                <a:spcPct val="80000"/>
              </a:lnSpc>
            </a:pPr>
            <a:endParaRPr lang="ru-RU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625</TotalTime>
  <Words>1142</Words>
  <Application>Microsoft Office PowerPoint</Application>
  <PresentationFormat>On-screen Show (4:3)</PresentationFormat>
  <Paragraphs>139</Paragraphs>
  <Slides>27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27</vt:i4>
      </vt:variant>
    </vt:vector>
  </HeadingPairs>
  <TitlesOfParts>
    <vt:vector size="35" baseType="lpstr">
      <vt:lpstr>Arial</vt:lpstr>
      <vt:lpstr>Times New Roman</vt:lpstr>
      <vt:lpstr>Wingdings</vt:lpstr>
      <vt:lpstr>Calibri</vt:lpstr>
      <vt:lpstr>Arial Black</vt:lpstr>
      <vt:lpstr>Comic Sans MS</vt:lpstr>
      <vt:lpstr>Слои</vt:lpstr>
      <vt:lpstr>Слои</vt:lpstr>
      <vt:lpstr>Простое осложненное предложение</vt:lpstr>
      <vt:lpstr>Слайд 2</vt:lpstr>
      <vt:lpstr>Слайд 3</vt:lpstr>
      <vt:lpstr>Слайд 4</vt:lpstr>
      <vt:lpstr>Слайд 5</vt:lpstr>
      <vt:lpstr>ПРЕДЛАГАЮ ВАМ ЗАДАНИЕ. ЧТО ЭТО ЗА СЛОВА? </vt:lpstr>
      <vt:lpstr>Слайд 7</vt:lpstr>
      <vt:lpstr>ПЕРЕД НАМИ ОТДЕЛЬНЫЕ СЛОВА. ПОПРОБУЙТЕ СОСТАВИТЬ ИЗ НИХ ПРЕДЛОЖЕНИЕ </vt:lpstr>
      <vt:lpstr>Слайд 9</vt:lpstr>
      <vt:lpstr>Омонимия вводных слов и членов предложения</vt:lpstr>
      <vt:lpstr>Слайд 11</vt:lpstr>
      <vt:lpstr>ЗАПОМНИТЕ!</vt:lpstr>
      <vt:lpstr>В каком варианте ответа правильно указаны все цифры, на месте которых в предложении должны стоять запятые? </vt:lpstr>
      <vt:lpstr>ПЕРЕДЕЛАЙТЕ ПРЕДЛОЖЕНИЕ. ОБЪЯСНИТЕ ЗНАКИ ПРЕПИНАНИЯ</vt:lpstr>
      <vt:lpstr>Однородные члены предложения</vt:lpstr>
      <vt:lpstr>Однородные члены предложения, соединённые , неповторяющимися союзами: </vt:lpstr>
      <vt:lpstr>Однородные члены предложения, соединённые повторяющимися союзами</vt:lpstr>
      <vt:lpstr>Слайд 18</vt:lpstr>
      <vt:lpstr>Перед второй частью двойного союза ставится запятая</vt:lpstr>
      <vt:lpstr>Найдите предложения  с однородными членами</vt:lpstr>
      <vt:lpstr>РАССТАВЬТЕ ЗНАКИ ПРЕПИНАНИЯ</vt:lpstr>
      <vt:lpstr>Слайд 22</vt:lpstr>
      <vt:lpstr>Слайд 23</vt:lpstr>
      <vt:lpstr>Слайд 24</vt:lpstr>
      <vt:lpstr>Обобщающие слова при однородных членах предложения (основные случаи постановки знаков препинания). </vt:lpstr>
      <vt:lpstr>Слайд 26</vt:lpstr>
      <vt:lpstr>Удачи на тесте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</dc:creator>
  <cp:lastModifiedBy>Кирилл</cp:lastModifiedBy>
  <cp:revision>69</cp:revision>
  <dcterms:created xsi:type="dcterms:W3CDTF">2013-02-09T11:48:58Z</dcterms:created>
  <dcterms:modified xsi:type="dcterms:W3CDTF">2017-01-23T11:02:33Z</dcterms:modified>
</cp:coreProperties>
</file>