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0F89A-DBEE-4A40-B9E4-80CF62B9B9CB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03A59-1F0B-4784-921C-0D8EEF92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3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3A59-1F0B-4784-921C-0D8EEF92930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8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765A83-8817-49BC-AD2C-7DA1882648C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94F5DC-EF28-4CBF-8B5D-D92FA7776D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Русский язык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ЕГЭ-2017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28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Постановку знаков препинания при причастном, деепричастном, сравнительном оборотах проверяет</a:t>
            </a:r>
          </a:p>
          <a:p>
            <a:pPr marL="0" indent="0">
              <a:buNone/>
            </a:pPr>
            <a:r>
              <a:rPr lang="ru-RU" b="1" dirty="0" smtClean="0"/>
              <a:t>задание 16. С ним не справилось 64,44% экзаменуемых, что несколько больше, чем в предыдущий год (в</a:t>
            </a:r>
          </a:p>
          <a:p>
            <a:pPr marL="0" indent="0">
              <a:buNone/>
            </a:pPr>
            <a:r>
              <a:rPr lang="ru-RU" b="1" dirty="0" smtClean="0"/>
              <a:t>2016 г. - 62,08%.)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5864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(Задание 19 – 32%) выпускники не видят границ в сложном предложении,</a:t>
            </a:r>
          </a:p>
          <a:p>
            <a:pPr marL="0" indent="0">
              <a:buNone/>
            </a:pPr>
            <a:r>
              <a:rPr lang="ru-RU" b="1" dirty="0" smtClean="0"/>
              <a:t>не могут определить количество грамматических основ, не видят ситуацию «стыка» союзов в сложном</a:t>
            </a:r>
          </a:p>
          <a:p>
            <a:pPr marL="0" indent="0">
              <a:buNone/>
            </a:pPr>
            <a:r>
              <a:rPr lang="ru-RU" b="1" dirty="0" smtClean="0"/>
              <a:t>предложении с разными видами союзной связи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136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3345" y="277092"/>
            <a:ext cx="8243455" cy="5849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целом же можно говорить о том, что уровень практической пунктуационной грамотности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экзаменуемых существенно снизился.</a:t>
            </a:r>
            <a:r>
              <a:rPr lang="ru-RU" b="1" dirty="0" smtClean="0"/>
              <a:t> Это подтвердил анализ письменных высказываний, по критерию К 8</a:t>
            </a:r>
          </a:p>
          <a:p>
            <a:pPr marL="0" indent="0">
              <a:buNone/>
            </a:pPr>
            <a:r>
              <a:rPr lang="ru-RU" b="1" dirty="0" smtClean="0"/>
              <a:t>– было оценено тремя баллами 13,6% работ 32,02% - двумя баллами, 24,47% получили по одному баллу, а</a:t>
            </a:r>
          </a:p>
          <a:p>
            <a:pPr marL="0" indent="0">
              <a:buNone/>
            </a:pPr>
            <a:r>
              <a:rPr lang="ru-RU" b="1" dirty="0" smtClean="0"/>
              <a:t>29,91% экзаменуемых получили 0 баллов. Наиболее частотные ошибки связаны с темами: «Пунктуация в</a:t>
            </a:r>
          </a:p>
          <a:p>
            <a:pPr marL="0" indent="0">
              <a:buNone/>
            </a:pPr>
            <a:r>
              <a:rPr lang="ru-RU" b="1" dirty="0" smtClean="0"/>
              <a:t>предложениях с вводными конструкциями», «Пунктуация в предложениях с однородными членами»,</a:t>
            </a:r>
          </a:p>
          <a:p>
            <a:pPr marL="0" indent="0">
              <a:buNone/>
            </a:pPr>
            <a:r>
              <a:rPr lang="ru-RU" b="1" dirty="0" smtClean="0"/>
              <a:t>«Пунктуация в сложных предложениях, состоящих из нескольких частей».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267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Задание 21: справились только 31,26% учеников. На наш взгляд, затруднение вызывает неумение учащихся различать</a:t>
            </a:r>
          </a:p>
          <a:p>
            <a:r>
              <a:rPr lang="ru-RU" b="1" dirty="0" smtClean="0"/>
              <a:t>смысл слов «включат», «содержит», «представляет» тот или иной тип речи.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813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50728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Несформированность</a:t>
            </a:r>
            <a:r>
              <a:rPr lang="ru-RU" b="1" dirty="0" smtClean="0">
                <a:solidFill>
                  <a:srgbClr val="FF0000"/>
                </a:solidFill>
              </a:rPr>
              <a:t> понятийного аппарата, недостаточно развитые навыки аналитической работы со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словом и текстом, отсутствие достаточной практики анализа языковых явлений в контексте, невысокое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владение речью сказываются на качестве выполнения экзаменуемыми задания №25, которое направлено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 проверку </a:t>
            </a:r>
            <a:r>
              <a:rPr lang="ru-RU" b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b="1" dirty="0" smtClean="0">
                <a:solidFill>
                  <a:srgbClr val="FF0000"/>
                </a:solidFill>
              </a:rPr>
              <a:t> коммуникативной и языковой компетенций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4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3345" y="554182"/>
            <a:ext cx="8243455" cy="55719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Число участвующих в ЕГЭ верно в той</a:t>
            </a:r>
          </a:p>
          <a:p>
            <a:pPr marL="0" indent="0">
              <a:buNone/>
            </a:pPr>
            <a:r>
              <a:rPr lang="ru-RU" b="1" dirty="0" smtClean="0"/>
              <a:t>или иной форме в любой из частей сочинения сформулировавших одну из проблем исходного текста и не</a:t>
            </a:r>
          </a:p>
          <a:p>
            <a:pPr marL="0" indent="0">
              <a:buNone/>
            </a:pPr>
            <a:r>
              <a:rPr lang="ru-RU" b="1" dirty="0" smtClean="0"/>
              <a:t>допустивших фактических ошибок, связанных с пониманием и формулировкой проблемы, </a:t>
            </a:r>
            <a:r>
              <a:rPr lang="ru-RU" b="1" dirty="0" err="1" smtClean="0"/>
              <a:t>остаѐтся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стабильно высоким: в этом году – 95,85%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928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6632"/>
            <a:ext cx="8291264" cy="6009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Комментарий к сформулированной проблеме (К2) правильно был дан 41,15% выпускников: с опорой</a:t>
            </a:r>
          </a:p>
          <a:p>
            <a:pPr marL="0" indent="0">
              <a:buNone/>
            </a:pPr>
            <a:r>
              <a:rPr lang="ru-RU" b="1" dirty="0" smtClean="0"/>
              <a:t>на исходный текст, с приведением 2 примеров, необходимых для понимания проблемы. Комментирование</a:t>
            </a:r>
          </a:p>
          <a:p>
            <a:pPr marL="0" indent="0">
              <a:buNone/>
            </a:pPr>
            <a:r>
              <a:rPr lang="ru-RU" b="1" dirty="0" smtClean="0"/>
              <a:t>проблемы было разным: пересказ эпизода, цитирование, ссылка на номера предложений, обобщение</a:t>
            </a:r>
          </a:p>
          <a:p>
            <a:pPr marL="0" indent="0">
              <a:buNone/>
            </a:pPr>
            <a:r>
              <a:rPr lang="ru-RU" b="1" dirty="0" smtClean="0"/>
              <a:t>значимых высказываний и т.д. Один пример из текста привели 37,39% экзаменуемых, 14,61%</a:t>
            </a:r>
          </a:p>
          <a:p>
            <a:pPr marL="0" indent="0">
              <a:buNone/>
            </a:pPr>
            <a:r>
              <a:rPr lang="ru-RU" b="1" dirty="0" smtClean="0"/>
              <a:t>экзаменуемых, комментируя проблему, не опираются на прочитанный текст, 6,85 % проблему не</a:t>
            </a:r>
          </a:p>
          <a:p>
            <a:pPr marL="0" indent="0">
              <a:buNone/>
            </a:pPr>
            <a:r>
              <a:rPr lang="ru-RU" b="1" dirty="0" smtClean="0"/>
              <a:t>комментируют или пересказывают большой фрагмент текста, но этот показатель существенно ниже</a:t>
            </a:r>
          </a:p>
          <a:p>
            <a:pPr marL="0" indent="0">
              <a:buNone/>
            </a:pPr>
            <a:r>
              <a:rPr lang="ru-RU" b="1" dirty="0" smtClean="0"/>
              <a:t>прошлого года – 10,52% 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505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 определением авторской позиции по проблеме текста (К3) справились 90,55% выпускников, что</a:t>
            </a:r>
          </a:p>
          <a:p>
            <a:pPr marL="0" indent="0">
              <a:buNone/>
            </a:pPr>
            <a:r>
              <a:rPr lang="ru-RU" b="1" dirty="0" smtClean="0"/>
              <a:t>больше предыдущего года – 87.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7173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Для выражения своего мнения по сформулированной проблеме (К4), поставленной автором текста,</a:t>
            </a:r>
          </a:p>
          <a:p>
            <a:pPr marL="0" indent="0">
              <a:buNone/>
            </a:pPr>
            <a:r>
              <a:rPr lang="ru-RU" b="1" dirty="0" smtClean="0"/>
              <a:t>учащиеся должны привести не менее 2 аргументов. Особо высоко по этому критерию оценивались работы,</a:t>
            </a:r>
          </a:p>
          <a:p>
            <a:pPr marL="0" indent="0">
              <a:buNone/>
            </a:pPr>
            <a:r>
              <a:rPr lang="ru-RU" b="1" dirty="0" smtClean="0"/>
              <a:t>в которых экзаменуемый приводил оба аргумента из художественной, публицистической или научной</a:t>
            </a:r>
          </a:p>
          <a:p>
            <a:pPr marL="0" indent="0">
              <a:buNone/>
            </a:pPr>
            <a:r>
              <a:rPr lang="ru-RU" b="1" dirty="0" smtClean="0"/>
              <a:t>литературы. Необходимо отметить, что в этом году число таких работ значительно возросло с 27,24% до 33,52%.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5934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1) более точно следовать рекомендациям государственного образовательного стандарта и школьных программ по русскому языку;</a:t>
            </a:r>
          </a:p>
          <a:p>
            <a:r>
              <a:rPr lang="ru-RU" sz="2800" b="1" dirty="0" smtClean="0"/>
              <a:t>2) соблюдать принцип преемственности в преподавании курса русского языка, добиваться соблюдения единых принципов изучения русского (родного) языка, обращая внимание на коммуникативную направленность в преподавании русского языка на всех уровнях образования.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2133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201D16"/>
                </a:solidFill>
              </a:rPr>
              <a:t>1.Чаще всего неверно квалифицируются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201D16"/>
                </a:solidFill>
              </a:rPr>
              <a:t>особые формы глагола, производные предлоги, частицы. Значительную трудность для экзаменуемых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201D16"/>
                </a:solidFill>
              </a:rPr>
              <a:t>представляет распознавание краткой формы прилагательного, форм степеней сравнения, местоимений того или иного разряда, частиц.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732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3) обратить внимание на формирование аналитических умений в курсе русского языка, использование различных видов разбора для формирования осмысленной и прочной орфографической и пунктуационной практической грамотности; предлагать учащимся задания исследовательского характера;</a:t>
            </a:r>
          </a:p>
          <a:p>
            <a:pPr marL="0" indent="0">
              <a:buNone/>
            </a:pPr>
            <a:r>
              <a:rPr lang="ru-RU" dirty="0" smtClean="0"/>
              <a:t>4) соблюдать принцип </a:t>
            </a:r>
            <a:r>
              <a:rPr lang="ru-RU" dirty="0" err="1" smtClean="0"/>
              <a:t>текстоориентированного</a:t>
            </a:r>
            <a:r>
              <a:rPr lang="ru-RU" dirty="0" smtClean="0"/>
              <a:t> обучения русскому языку для развития разнообразных речевых умений учащихся; использовать для этого задания творческого характера, дать возможность учащимся ставить перед собой коммуникативные задачи, определять цель высказывания, искать способы аргументации собственных мыслей;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06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ольше работать с текстом, на протяжении всего школьного курса родного языка отрабатывать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навыки рационального чтения учебных, научно-популярных, публицистических текстов, формируя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 этой основе </a:t>
            </a:r>
            <a:r>
              <a:rPr lang="ru-RU" b="1" dirty="0" err="1" smtClean="0">
                <a:solidFill>
                  <a:srgbClr val="FF0000"/>
                </a:solidFill>
              </a:rPr>
              <a:t>общеучебные</a:t>
            </a:r>
            <a:r>
              <a:rPr lang="ru-RU" b="1" dirty="0" smtClean="0">
                <a:solidFill>
                  <a:srgbClr val="FF0000"/>
                </a:solidFill>
              </a:rPr>
              <a:t> умения работы с книгой; обучать анализу текста, обращая внимание на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эстетическую функцию языка; учить письменному пересказу, интерпретации и созданию текстов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различных стилей.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Н</a:t>
            </a:r>
            <a:r>
              <a:rPr lang="ru-RU" sz="2800" b="1" dirty="0" smtClean="0"/>
              <a:t>е все могут правильно построить</a:t>
            </a:r>
          </a:p>
          <a:p>
            <a:pPr marL="0" indent="0">
              <a:buNone/>
            </a:pPr>
            <a:r>
              <a:rPr lang="ru-RU" sz="2800" b="1" dirty="0" smtClean="0"/>
              <a:t>простое предложение с деепричастным оборотом; способны отличить правильно построенную синтаксическую конструкцию от синтаксической конструкции, построенной с нарушением грамматической нормы; правильно построить простое предложение с причастным оборотом и </a:t>
            </a:r>
            <a:r>
              <a:rPr lang="ru-RU" sz="2800" b="1" dirty="0" err="1" smtClean="0"/>
              <a:t>т.д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921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Анализ выполнения задания 7 показывает, что выпускниками 2017 г. недостаточно усвоены нормы</a:t>
            </a:r>
          </a:p>
          <a:p>
            <a:pPr marL="0" indent="0">
              <a:buNone/>
            </a:pPr>
            <a:r>
              <a:rPr lang="ru-RU" b="1" dirty="0" smtClean="0"/>
              <a:t>координации подлежащего и сказуемого при их </a:t>
            </a:r>
            <a:r>
              <a:rPr lang="ru-RU" b="1" dirty="0" err="1" smtClean="0"/>
              <a:t>дистантном</a:t>
            </a:r>
            <a:r>
              <a:rPr lang="ru-RU" b="1" dirty="0" smtClean="0"/>
              <a:t> расположении, нормы построения</a:t>
            </a:r>
          </a:p>
          <a:p>
            <a:pPr marL="0" indent="0">
              <a:buNone/>
            </a:pPr>
            <a:r>
              <a:rPr lang="ru-RU" b="1" dirty="0" smtClean="0"/>
              <a:t>предложения с предлогами </a:t>
            </a:r>
            <a:r>
              <a:rPr lang="ru-RU" b="1" dirty="0" smtClean="0">
                <a:solidFill>
                  <a:srgbClr val="FF0000"/>
                </a:solidFill>
              </a:rPr>
              <a:t>по окончании, по завершении, </a:t>
            </a:r>
            <a:r>
              <a:rPr lang="ru-RU" b="1" dirty="0" smtClean="0"/>
              <a:t>нормы управления, связанные с употреблением</a:t>
            </a:r>
          </a:p>
          <a:p>
            <a:pPr marL="0" indent="0">
              <a:buNone/>
            </a:pPr>
            <a:r>
              <a:rPr lang="ru-RU" b="1" dirty="0" smtClean="0"/>
              <a:t>предлогов </a:t>
            </a:r>
            <a:r>
              <a:rPr lang="ru-RU" b="1" dirty="0" smtClean="0">
                <a:solidFill>
                  <a:srgbClr val="FF0000"/>
                </a:solidFill>
              </a:rPr>
              <a:t>благодаря, согласно, вопреки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242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По-прежнему вызывали затруднения у выпускников приставки пре-/при-, написание букв З/С на</a:t>
            </a:r>
          </a:p>
          <a:p>
            <a:pPr marL="0" indent="0">
              <a:buNone/>
            </a:pPr>
            <a:r>
              <a:rPr lang="ru-RU" b="1" dirty="0" smtClean="0"/>
              <a:t>конце приставок, правописание и/ы после приставок. Причина, на наш взгляд, кроется в том, что изучение</a:t>
            </a:r>
          </a:p>
          <a:p>
            <a:pPr marL="0" indent="0">
              <a:buNone/>
            </a:pPr>
            <a:r>
              <a:rPr lang="ru-RU" b="1" dirty="0" smtClean="0"/>
              <a:t>орфограмм строится на уровне заучивания, а не на основе исследования и осознания.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83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Правописание Н и НН в разных частях речи проверялось в задании 14. С ним справилось всего 34,9%</a:t>
            </a:r>
          </a:p>
          <a:p>
            <a:pPr marL="0" indent="0">
              <a:buNone/>
            </a:pPr>
            <a:r>
              <a:rPr lang="ru-RU" b="1" dirty="0" smtClean="0"/>
              <a:t>экзаменуемых, что значительно меньше не только предыдущего показателя, но и показателей за последние</a:t>
            </a:r>
          </a:p>
          <a:p>
            <a:pPr marL="0" indent="0">
              <a:buNone/>
            </a:pPr>
            <a:r>
              <a:rPr lang="ru-RU" b="1" dirty="0" smtClean="0"/>
              <a:t>3 года (в 2016 г. - 56,14%, 2015 г. – 43,96%; в 2014 г. – 62,18%).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766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Невысокий уровень культуры письменной речи, вероятно, объясняется тем, что обучение орфографии</a:t>
            </a:r>
          </a:p>
          <a:p>
            <a:pPr marL="0" indent="0">
              <a:buNone/>
            </a:pPr>
            <a:r>
              <a:rPr lang="ru-RU" b="1" dirty="0" err="1" smtClean="0"/>
              <a:t>ведѐтся</a:t>
            </a:r>
            <a:r>
              <a:rPr lang="ru-RU" b="1" dirty="0" smtClean="0"/>
              <a:t> в отрыве от развития речи и поглощает максимум учебного времени, </a:t>
            </a:r>
            <a:r>
              <a:rPr lang="ru-RU" b="1" dirty="0" err="1" smtClean="0"/>
              <a:t>отведѐнного</a:t>
            </a:r>
            <a:r>
              <a:rPr lang="ru-RU" b="1" dirty="0" smtClean="0"/>
              <a:t> в учебном плане</a:t>
            </a:r>
          </a:p>
          <a:p>
            <a:pPr marL="0" indent="0">
              <a:buNone/>
            </a:pPr>
            <a:r>
              <a:rPr lang="ru-RU" b="1" dirty="0" smtClean="0"/>
              <a:t>на изучение русского языка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31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</a:t>
            </a:r>
            <a:r>
              <a:rPr lang="ru-RU" sz="2400" b="1" dirty="0" smtClean="0"/>
              <a:t>процессе анализа результатов выполнения письменной работы (написание сочинения) были</a:t>
            </a:r>
            <a:br>
              <a:rPr lang="ru-RU" sz="2400" b="1" dirty="0" smtClean="0"/>
            </a:br>
            <a:r>
              <a:rPr lang="ru-RU" sz="2400" b="1" dirty="0" smtClean="0"/>
              <a:t>выявлены орфографические темы, усвоенные слабо: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1) написание гласных в личных окончаниях глаголов;</a:t>
            </a:r>
          </a:p>
          <a:p>
            <a:r>
              <a:rPr lang="ru-RU" b="1" dirty="0" smtClean="0"/>
              <a:t>2) написание гласных в суффиксах существительных, прилагательных, глаголов;</a:t>
            </a:r>
          </a:p>
          <a:p>
            <a:r>
              <a:rPr lang="ru-RU" b="1" dirty="0" smtClean="0"/>
              <a:t>3) написание непроизносимых согласных;</a:t>
            </a:r>
          </a:p>
          <a:p>
            <a:r>
              <a:rPr lang="ru-RU" b="1" dirty="0" smtClean="0"/>
              <a:t>4) слитное, раздельное или дефисное написание слов;</a:t>
            </a:r>
          </a:p>
          <a:p>
            <a:r>
              <a:rPr lang="ru-RU" b="1" dirty="0" smtClean="0"/>
              <a:t>5) Н или НН в суффиксах прилагательных, причастий, наречий;</a:t>
            </a:r>
          </a:p>
          <a:p>
            <a:r>
              <a:rPr lang="ru-RU" b="1" dirty="0" smtClean="0"/>
              <a:t>6) слитное и раздельное написание омофонов: тоже / то же, потому / по тому, чтобы / что бы и т.п.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9388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Задание 15 проверяет умение учащихся ставить одну запятую в предложениях с однородными</a:t>
            </a:r>
          </a:p>
          <a:p>
            <a:pPr marL="0" indent="0">
              <a:buNone/>
            </a:pPr>
            <a:r>
              <a:rPr lang="ru-RU" b="1" dirty="0" smtClean="0"/>
              <a:t>членами и с несколькими грамматическими основами. С ним справилось почти половина выпускников -</a:t>
            </a:r>
          </a:p>
          <a:p>
            <a:pPr marL="0" indent="0">
              <a:buNone/>
            </a:pPr>
            <a:r>
              <a:rPr lang="ru-RU" b="1" dirty="0" smtClean="0"/>
              <a:t>49,06%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906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1040</Words>
  <Application>Microsoft Office PowerPoint</Application>
  <PresentationFormat>Экран (4:3)</PresentationFormat>
  <Paragraphs>87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ЕГЭ-2017</vt:lpstr>
      <vt:lpstr>Типичные ошибки</vt:lpstr>
      <vt:lpstr>2</vt:lpstr>
      <vt:lpstr>3</vt:lpstr>
      <vt:lpstr>4</vt:lpstr>
      <vt:lpstr>5</vt:lpstr>
      <vt:lpstr>6</vt:lpstr>
      <vt:lpstr>В процессе анализа результатов выполнения письменной работы (написание сочинения) были выявлены орфографические темы, усвоенные слабо: </vt:lpstr>
      <vt:lpstr>7</vt:lpstr>
      <vt:lpstr>8</vt:lpstr>
      <vt:lpstr>9</vt:lpstr>
      <vt:lpstr>Презентация PowerPoint</vt:lpstr>
      <vt:lpstr>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</vt:lpstr>
      <vt:lpstr>Презентация PowerPoint</vt:lpstr>
      <vt:lpstr>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2017-08-28T11:47:36Z</dcterms:created>
  <dcterms:modified xsi:type="dcterms:W3CDTF">2017-08-29T10:56:13Z</dcterms:modified>
</cp:coreProperties>
</file>