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00D2"/>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2" descr="http://img-fotki.yandex.ru/get/5604/natali73123.240/0_4df90_1acbae6b_XL.pn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475656" y="1556792"/>
            <a:ext cx="7620000" cy="5248275"/>
          </a:xfrm>
          <a:prstGeom prst="rect">
            <a:avLst/>
          </a:prstGeom>
          <a:noFill/>
          <a:extLst>
            <a:ext uri="{909E8E84-426E-40DD-AFC4-6F175D3DCCD1}">
              <a14:hiddenFill xmlns:a14="http://schemas.microsoft.com/office/drawing/2010/main">
                <a:solidFill>
                  <a:srgbClr val="FFFFFF"/>
                </a:solidFill>
              </a14:hiddenFill>
            </a:ext>
          </a:extLst>
        </p:spPr>
      </p:pic>
      <p:sp>
        <p:nvSpPr>
          <p:cNvPr id="8" name="Прямоугольник 7"/>
          <p:cNvSpPr/>
          <p:nvPr/>
        </p:nvSpPr>
        <p:spPr>
          <a:xfrm>
            <a:off x="467544" y="476672"/>
            <a:ext cx="8208912" cy="5976663"/>
          </a:xfrm>
          <a:prstGeom prst="rect">
            <a:avLst/>
          </a:prstGeom>
          <a:solidFill>
            <a:schemeClr val="bg1">
              <a:alpha val="54000"/>
            </a:schemeClr>
          </a:solid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D5C1404-EB68-4583-A3EB-F47FDE964ED7}" type="datetimeFigureOut">
              <a:rPr lang="ru-RU" smtClean="0"/>
              <a:pPr/>
              <a:t>10.12.2017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DF4A10-75DD-48C2-9CB8-82DEC636F527}"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5C1404-EB68-4583-A3EB-F47FDE964ED7}" type="datetimeFigureOut">
              <a:rPr lang="ru-RU" smtClean="0"/>
              <a:pPr/>
              <a:t>10.12.2017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DF4A10-75DD-48C2-9CB8-82DEC636F52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5C1404-EB68-4583-A3EB-F47FDE964ED7}" type="datetimeFigureOut">
              <a:rPr lang="ru-RU" smtClean="0"/>
              <a:pPr/>
              <a:t>10.12.2017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DF4A10-75DD-48C2-9CB8-82DEC636F52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8" name="Picture 2" descr="http://img-fotki.yandex.ru/get/5604/natali73123.240/0_4df90_1acbae6b_X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92518" y="116631"/>
            <a:ext cx="3678088" cy="2533283"/>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p:cNvSpPr/>
          <p:nvPr/>
        </p:nvSpPr>
        <p:spPr>
          <a:xfrm>
            <a:off x="467544" y="476672"/>
            <a:ext cx="8208912" cy="5976663"/>
          </a:xfrm>
          <a:prstGeom prst="rect">
            <a:avLst/>
          </a:prstGeom>
          <a:solidFill>
            <a:schemeClr val="bg1">
              <a:alpha val="54000"/>
            </a:schemeClr>
          </a:solid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D5C1404-EB68-4583-A3EB-F47FDE964ED7}" type="datetimeFigureOut">
              <a:rPr lang="ru-RU" smtClean="0"/>
              <a:pPr/>
              <a:t>10.12.2017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DF4A10-75DD-48C2-9CB8-82DEC636F527}"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D5C1404-EB68-4583-A3EB-F47FDE964ED7}" type="datetimeFigureOut">
              <a:rPr lang="ru-RU" smtClean="0"/>
              <a:pPr/>
              <a:t>10.12.2017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DF4A10-75DD-48C2-9CB8-82DEC636F52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D5C1404-EB68-4583-A3EB-F47FDE964ED7}" type="datetimeFigureOut">
              <a:rPr lang="ru-RU" smtClean="0"/>
              <a:pPr/>
              <a:t>10.12.2017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DF4A10-75DD-48C2-9CB8-82DEC636F52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D5C1404-EB68-4583-A3EB-F47FDE964ED7}" type="datetimeFigureOut">
              <a:rPr lang="ru-RU" smtClean="0"/>
              <a:pPr/>
              <a:t>10.12.2017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7DF4A10-75DD-48C2-9CB8-82DEC636F52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7" name="Picture 2" descr="http://img-fotki.yandex.ru/get/5604/natali73123.240/0_4df90_1acbae6b_X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77829" y="4221088"/>
            <a:ext cx="3678088" cy="253328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img-fotki.yandex.ru/get/5604/natali73123.240/0_4df90_1acbae6b_X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92518" y="116631"/>
            <a:ext cx="3678088" cy="2533283"/>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467544" y="476672"/>
            <a:ext cx="8208912" cy="5976663"/>
          </a:xfrm>
          <a:prstGeom prst="rect">
            <a:avLst/>
          </a:prstGeom>
          <a:solidFill>
            <a:schemeClr val="bg1">
              <a:alpha val="54000"/>
            </a:schemeClr>
          </a:solid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D5C1404-EB68-4583-A3EB-F47FDE964ED7}" type="datetimeFigureOut">
              <a:rPr lang="ru-RU" smtClean="0"/>
              <a:pPr/>
              <a:t>10.12.2017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7DF4A10-75DD-48C2-9CB8-82DEC636F527}"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2" descr="http://img-fotki.yandex.ru/get/5604/natali73123.240/0_4df90_1acbae6b_X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77829" y="4221088"/>
            <a:ext cx="3678088" cy="253328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img-fotki.yandex.ru/get/5604/natali73123.240/0_4df90_1acbae6b_X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92518" y="116631"/>
            <a:ext cx="3678088" cy="2533283"/>
          </a:xfrm>
          <a:prstGeom prst="rect">
            <a:avLst/>
          </a:prstGeom>
          <a:noFill/>
          <a:extLst>
            <a:ext uri="{909E8E84-426E-40DD-AFC4-6F175D3DCCD1}">
              <a14:hiddenFill xmlns:a14="http://schemas.microsoft.com/office/drawing/2010/main">
                <a:solidFill>
                  <a:srgbClr val="FFFFFF"/>
                </a:solidFill>
              </a14:hiddenFill>
            </a:ext>
          </a:extLst>
        </p:spPr>
      </p:pic>
      <p:sp>
        <p:nvSpPr>
          <p:cNvPr id="2" name="Дата 1"/>
          <p:cNvSpPr>
            <a:spLocks noGrp="1"/>
          </p:cNvSpPr>
          <p:nvPr>
            <p:ph type="dt" sz="half" idx="10"/>
          </p:nvPr>
        </p:nvSpPr>
        <p:spPr/>
        <p:txBody>
          <a:bodyPr/>
          <a:lstStyle/>
          <a:p>
            <a:fld id="{8D5C1404-EB68-4583-A3EB-F47FDE964ED7}" type="datetimeFigureOut">
              <a:rPr lang="ru-RU" smtClean="0"/>
              <a:pPr/>
              <a:t>10.12.2017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7DF4A10-75DD-48C2-9CB8-82DEC636F527}"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D5C1404-EB68-4583-A3EB-F47FDE964ED7}" type="datetimeFigureOut">
              <a:rPr lang="ru-RU" smtClean="0"/>
              <a:pPr/>
              <a:t>10.12.2017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DF4A10-75DD-48C2-9CB8-82DEC636F52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D5C1404-EB68-4583-A3EB-F47FDE964ED7}" type="datetimeFigureOut">
              <a:rPr lang="ru-RU" smtClean="0"/>
              <a:pPr/>
              <a:t>10.12.2017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DF4A10-75DD-48C2-9CB8-82DEC636F52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nsportal.ru/user/33485"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7" name="Рамка 6"/>
          <p:cNvSpPr/>
          <p:nvPr/>
        </p:nvSpPr>
        <p:spPr>
          <a:xfrm>
            <a:off x="202" y="-1"/>
            <a:ext cx="9143798" cy="6851983"/>
          </a:xfrm>
          <a:prstGeom prst="frame">
            <a:avLst>
              <a:gd name="adj1" fmla="val 1061"/>
            </a:avLst>
          </a:prstGeom>
          <a:solidFill>
            <a:srgbClr val="00B050"/>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solidFill>
                <a:schemeClr val="tx1"/>
              </a:solidFill>
            </a:endParaRPr>
          </a:p>
        </p:txBody>
      </p:sp>
      <p:sp>
        <p:nvSpPr>
          <p:cNvPr id="8" name="TextBox 7"/>
          <p:cNvSpPr txBox="1"/>
          <p:nvPr/>
        </p:nvSpPr>
        <p:spPr>
          <a:xfrm>
            <a:off x="1403648" y="6696988"/>
            <a:ext cx="3024336" cy="246221"/>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1000" dirty="0" smtClean="0">
                <a:solidFill>
                  <a:srgbClr val="00B050"/>
                </a:solidFill>
                <a:latin typeface="Monotype Corsiva" pitchFamily="66" charset="0"/>
              </a:rPr>
              <a:t>Матюшкина А.В. </a:t>
            </a:r>
            <a:r>
              <a:rPr lang="en-US" sz="1000" dirty="0" smtClean="0">
                <a:latin typeface="Monotype Corsiva" pitchFamily="66" charset="0"/>
                <a:hlinkClick r:id="rId13"/>
              </a:rPr>
              <a:t>http://nsportal.ru/user/33485</a:t>
            </a:r>
            <a:r>
              <a:rPr lang="ru-RU" sz="1000" dirty="0" smtClean="0">
                <a:latin typeface="Monotype Corsiva" pitchFamily="66" charset="0"/>
              </a:rPr>
              <a:t>  </a:t>
            </a:r>
            <a:endParaRPr lang="ru-RU" sz="1000" dirty="0">
              <a:latin typeface="Monotype Corsiva" pitchFamily="66" charset="0"/>
            </a:endParaRPr>
          </a:p>
        </p:txBody>
      </p:sp>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C1404-EB68-4583-A3EB-F47FDE964ED7}" type="datetimeFigureOut">
              <a:rPr lang="ru-RU" smtClean="0"/>
              <a:pPr/>
              <a:t>10.12.2017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DF4A10-75DD-48C2-9CB8-82DEC636F52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videotutor-rusyaz.ru/uchenikam/teoriya/55-upotreblenieprichastiy-i-deeprichastiy-v-v-rechi.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videotutor-rusyaz.ru/uchenikam/teoriya/287-znakiprepinaniyavssp.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videotutor-rusyaz.ru/uchenikam/teoriya/303-bessoyuznoeslognoepredlogenie.html" TargetMode="External"/><Relationship Id="rId2" Type="http://schemas.openxmlformats.org/officeDocument/2006/relationships/hyperlink" Target="http://videotutor-rusyaz.ru/uchenikam/teoriya/253-vvodnyekonstrukcii.html" TargetMode="External"/><Relationship Id="rId1" Type="http://schemas.openxmlformats.org/officeDocument/2006/relationships/slideLayout" Target="../slideLayouts/slideLayout2.xml"/><Relationship Id="rId4" Type="http://schemas.openxmlformats.org/officeDocument/2006/relationships/hyperlink" Target="http://videotutor-rusyaz.ru/uchenikam/teoriya/222-odnosostavnyepredlogeniya.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videotutor-rusyaz.ru/uchenikam/teoriya/215-obstoyatelstvo.html" TargetMode="External"/><Relationship Id="rId2" Type="http://schemas.openxmlformats.org/officeDocument/2006/relationships/hyperlink" Target="http://videotutor-rusyaz.ru/uchenikam/teoriya/195-skazuemoeiosnovnyetipy.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videotutor-rusyaz.ru/uchenikam/teoriya/287-znakiprepinaniyavssp.html" TargetMode="External"/><Relationship Id="rId2" Type="http://schemas.openxmlformats.org/officeDocument/2006/relationships/hyperlink" Target="http://videotutor-rusyaz.ru/uchenikam/teoriya/231-znakiprepinaniyavpredlogeniyahsodnorodnymichlenami.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videotutor-rusyaz.ru/uchenikam/teoriya/178-predlogenie.html" TargetMode="External"/><Relationship Id="rId2" Type="http://schemas.openxmlformats.org/officeDocument/2006/relationships/hyperlink" Target="http://videotutor-rusyaz.ru/uchenikam/teoriya/284-slognosochinennoepredlogenie.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videotutor-rusyaz.ru/uchenikam/teoriya/299-znakiprepinaniyavspp.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videotutor-rusyaz.ru/uchenikam/teoriya/231-znakiprepinaniyavpredlogeniyahsodnorodnymichlenami.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videotutor-rusyaz.ru/chenikam/teoriya/287-znakiprepinaniyavssp.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videotutor-rusyaz.ru/uchenikam/teoriya/231-znakiprepinaniyavpredlogeniyahsodnorodnymichlenami.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videotutor-rusyaz.ru/uchenikam/teoriya/228-odnorodnyechlenypredlogeniya.html" TargetMode="External"/><Relationship Id="rId2" Type="http://schemas.openxmlformats.org/officeDocument/2006/relationships/hyperlink" Target="http://videotutor-rusyaz.ru/uchenikam/teoriya/287-znakiprepinaniyavssp.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videotutor-rusyaz.ru/uchenikam/teoriya/265-obosoblennyeobstoyatelstva.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0"/>
            <a:ext cx="7772400" cy="1827634"/>
          </a:xfrm>
        </p:spPr>
        <p:style>
          <a:lnRef idx="3">
            <a:schemeClr val="lt1"/>
          </a:lnRef>
          <a:fillRef idx="1">
            <a:schemeClr val="accent2"/>
          </a:fillRef>
          <a:effectRef idx="1">
            <a:schemeClr val="accent2"/>
          </a:effectRef>
          <a:fontRef idx="minor">
            <a:schemeClr val="lt1"/>
          </a:fontRef>
        </p:style>
        <p:txBody>
          <a:bodyPr>
            <a:normAutofit fontScale="90000"/>
          </a:bodyPr>
          <a:lstStyle/>
          <a:p>
            <a:r>
              <a:rPr lang="ru-RU" b="1" dirty="0"/>
              <a:t>Трудные случаи пунктуации. Запятая перед союзом «И»</a:t>
            </a:r>
            <a:br>
              <a:rPr lang="ru-RU" b="1" dirty="0"/>
            </a:br>
            <a:endParaRPr lang="ru-RU" dirty="0"/>
          </a:p>
        </p:txBody>
      </p:sp>
      <p:sp>
        <p:nvSpPr>
          <p:cNvPr id="3" name="Подзаголовок 2"/>
          <p:cNvSpPr>
            <a:spLocks noGrp="1"/>
          </p:cNvSpPr>
          <p:nvPr>
            <p:ph type="subTitle" idx="1"/>
          </p:nvPr>
        </p:nvSpPr>
        <p:spPr>
          <a:xfrm>
            <a:off x="467544" y="5805264"/>
            <a:ext cx="4355976" cy="792088"/>
          </a:xfrm>
        </p:spPr>
        <p:style>
          <a:lnRef idx="1">
            <a:schemeClr val="accent3"/>
          </a:lnRef>
          <a:fillRef idx="3">
            <a:schemeClr val="accent3"/>
          </a:fillRef>
          <a:effectRef idx="2">
            <a:schemeClr val="accent3"/>
          </a:effectRef>
          <a:fontRef idx="minor">
            <a:schemeClr val="lt1"/>
          </a:fontRef>
        </p:style>
        <p:txBody>
          <a:bodyPr/>
          <a:lstStyle/>
          <a:p>
            <a:r>
              <a:rPr lang="ru-RU" b="1" dirty="0" smtClean="0">
                <a:solidFill>
                  <a:schemeClr val="bg1"/>
                </a:solidFill>
              </a:rPr>
              <a:t>Теория</a:t>
            </a:r>
            <a:endParaRPr lang="ru-RU"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6632"/>
            <a:ext cx="8856984" cy="6624736"/>
          </a:xfrm>
          <a:solidFill>
            <a:schemeClr val="accent3">
              <a:lumMod val="20000"/>
              <a:lumOff val="80000"/>
            </a:schemeClr>
          </a:solidFill>
        </p:spPr>
        <p:txBody>
          <a:bodyPr>
            <a:normAutofit/>
          </a:bodyPr>
          <a:lstStyle/>
          <a:p>
            <a:pPr>
              <a:buNone/>
            </a:pPr>
            <a:r>
              <a:rPr lang="ru-RU" sz="2400" b="1" dirty="0" smtClean="0"/>
              <a:t>III.</a:t>
            </a:r>
            <a:r>
              <a:rPr lang="ru-RU" sz="2400" dirty="0" smtClean="0"/>
              <a:t> Следует специально оговорить </a:t>
            </a:r>
            <a:r>
              <a:rPr lang="ru-RU" sz="2400" b="1" dirty="0" smtClean="0"/>
              <a:t>использование </a:t>
            </a:r>
            <a:r>
              <a:rPr lang="ru-RU" sz="2400" i="1" dirty="0" smtClean="0"/>
              <a:t>«</a:t>
            </a:r>
            <a:r>
              <a:rPr lang="ru-RU" sz="2400" b="1" i="1" dirty="0" smtClean="0">
                <a:solidFill>
                  <a:srgbClr val="FF0000"/>
                </a:solidFill>
              </a:rPr>
              <a:t>и</a:t>
            </a:r>
            <a:r>
              <a:rPr lang="ru-RU" sz="2400" i="1" dirty="0" smtClean="0"/>
              <a:t>»</a:t>
            </a:r>
            <a:r>
              <a:rPr lang="ru-RU" sz="2400" b="1" dirty="0" smtClean="0"/>
              <a:t> в предложении с двумя </a:t>
            </a:r>
            <a:r>
              <a:rPr lang="ru-RU" sz="2400" dirty="0" smtClean="0">
                <a:hlinkClick r:id="rId2" tooltip="Деепричастный оборот"/>
              </a:rPr>
              <a:t>деепричастными оборотами</a:t>
            </a:r>
            <a:r>
              <a:rPr lang="ru-RU" sz="2400" dirty="0" smtClean="0"/>
              <a:t>.</a:t>
            </a:r>
          </a:p>
          <a:p>
            <a:pPr>
              <a:buNone/>
            </a:pPr>
            <a:r>
              <a:rPr lang="ru-RU" sz="2400" dirty="0" smtClean="0"/>
              <a:t>Во-первых, </a:t>
            </a:r>
            <a:r>
              <a:rPr lang="ru-RU" sz="2400" u="sng" dirty="0" smtClean="0"/>
              <a:t>они сами могут оказаться однородными</a:t>
            </a:r>
            <a:r>
              <a:rPr lang="ru-RU" sz="2400" dirty="0" smtClean="0"/>
              <a:t>, тогда </a:t>
            </a:r>
            <a:r>
              <a:rPr lang="ru-RU" sz="2400" u="sng" dirty="0" smtClean="0"/>
              <a:t>запятая</a:t>
            </a:r>
            <a:r>
              <a:rPr lang="ru-RU" sz="2400" dirty="0" smtClean="0"/>
              <a:t> перед «</a:t>
            </a:r>
            <a:r>
              <a:rPr lang="ru-RU" sz="2400" b="1" dirty="0" smtClean="0">
                <a:solidFill>
                  <a:srgbClr val="FF0000"/>
                </a:solidFill>
              </a:rPr>
              <a:t>и</a:t>
            </a:r>
            <a:r>
              <a:rPr lang="ru-RU" sz="2400" dirty="0" smtClean="0"/>
              <a:t>» </a:t>
            </a:r>
            <a:r>
              <a:rPr lang="ru-RU" sz="2400" u="sng" dirty="0" smtClean="0"/>
              <a:t>не нужна</a:t>
            </a:r>
            <a:r>
              <a:rPr lang="ru-RU" sz="2400" dirty="0" smtClean="0"/>
              <a:t>.</a:t>
            </a:r>
          </a:p>
          <a:p>
            <a:pPr>
              <a:buNone/>
            </a:pPr>
            <a:r>
              <a:rPr lang="ru-RU" sz="2400" dirty="0" smtClean="0"/>
              <a:t>Например: </a:t>
            </a:r>
            <a:r>
              <a:rPr lang="ru-RU" sz="2400" i="1" dirty="0" smtClean="0"/>
              <a:t>Когда он </a:t>
            </a:r>
            <a:r>
              <a:rPr lang="ru-RU" sz="2400" b="1" i="1" dirty="0" smtClean="0">
                <a:solidFill>
                  <a:srgbClr val="7030A0"/>
                </a:solidFill>
              </a:rPr>
              <a:t>пошел</a:t>
            </a:r>
            <a:r>
              <a:rPr lang="ru-RU" sz="2400" b="1" i="1" dirty="0" smtClean="0"/>
              <a:t>,/</a:t>
            </a:r>
            <a:r>
              <a:rPr lang="ru-RU" sz="2400" i="1" dirty="0" smtClean="0"/>
              <a:t> </a:t>
            </a:r>
            <a:r>
              <a:rPr lang="ru-RU" sz="2400" b="1" i="1" dirty="0" smtClean="0">
                <a:solidFill>
                  <a:srgbClr val="00B0F0"/>
                </a:solidFill>
              </a:rPr>
              <a:t>пошатываясь</a:t>
            </a:r>
            <a:r>
              <a:rPr lang="ru-RU" sz="2400" i="1" dirty="0" smtClean="0"/>
              <a:t>/ </a:t>
            </a:r>
            <a:r>
              <a:rPr lang="ru-RU" sz="2400" b="1" i="1" dirty="0" smtClean="0">
                <a:solidFill>
                  <a:srgbClr val="FF0000"/>
                </a:solidFill>
              </a:rPr>
              <a:t>и</a:t>
            </a:r>
            <a:r>
              <a:rPr lang="ru-RU" sz="2400" i="1" dirty="0" smtClean="0"/>
              <a:t>/ </a:t>
            </a:r>
            <a:r>
              <a:rPr lang="ru-RU" sz="2400" b="1" i="1" dirty="0" smtClean="0">
                <a:solidFill>
                  <a:srgbClr val="00B0F0"/>
                </a:solidFill>
              </a:rPr>
              <a:t>все поддерживая голову ладонью левой руки</a:t>
            </a:r>
            <a:r>
              <a:rPr lang="ru-RU" sz="2400" i="1" dirty="0" smtClean="0"/>
              <a:t>/</a:t>
            </a:r>
            <a:r>
              <a:rPr lang="ru-RU" sz="2400" b="1" i="1" dirty="0" smtClean="0"/>
              <a:t>,</a:t>
            </a:r>
            <a:r>
              <a:rPr lang="ru-RU" sz="2400" i="1" dirty="0" smtClean="0"/>
              <a:t> правой тихо дергал свой ус.</a:t>
            </a:r>
            <a:endParaRPr lang="ru-RU" sz="2400" dirty="0" smtClean="0"/>
          </a:p>
          <a:p>
            <a:pPr>
              <a:buNone/>
            </a:pPr>
            <a:r>
              <a:rPr lang="ru-RU" sz="2400" dirty="0" smtClean="0"/>
              <a:t>Другой случай расстановки знаков будет в предложении с двумя однородными сказуемыми, к каждому из которых относится деепричастный оборот, в этом случае "</a:t>
            </a:r>
            <a:r>
              <a:rPr lang="ru-RU" sz="2400" u="sng" dirty="0" smtClean="0"/>
              <a:t>вокруг союза</a:t>
            </a:r>
            <a:r>
              <a:rPr lang="ru-RU" sz="2400" dirty="0" smtClean="0"/>
              <a:t>" будут две запятые: одна закрывающая оборот, другая открывающая новый.</a:t>
            </a:r>
          </a:p>
          <a:p>
            <a:pPr>
              <a:buNone/>
            </a:pPr>
            <a:r>
              <a:rPr lang="ru-RU" sz="2400" dirty="0" smtClean="0"/>
              <a:t>Например: </a:t>
            </a:r>
            <a:r>
              <a:rPr lang="ru-RU" sz="2400" i="1" dirty="0" smtClean="0"/>
              <a:t>Он </a:t>
            </a:r>
            <a:r>
              <a:rPr lang="ru-RU" sz="2400" b="1" i="1" dirty="0" smtClean="0">
                <a:solidFill>
                  <a:srgbClr val="7030A0"/>
                </a:solidFill>
              </a:rPr>
              <a:t>стоял</a:t>
            </a:r>
            <a:r>
              <a:rPr lang="ru-RU" sz="2400" i="1" dirty="0" smtClean="0"/>
              <a:t>, /</a:t>
            </a:r>
            <a:r>
              <a:rPr lang="ru-RU" sz="2400" b="1" i="1" dirty="0" smtClean="0">
                <a:solidFill>
                  <a:srgbClr val="00B0F0"/>
                </a:solidFill>
              </a:rPr>
              <a:t>прислонясь к груде цибиков чая/</a:t>
            </a:r>
            <a:r>
              <a:rPr lang="ru-RU" sz="2400" b="1" i="1" dirty="0" smtClean="0"/>
              <a:t>,</a:t>
            </a:r>
            <a:r>
              <a:rPr lang="ru-RU" sz="2400" i="1" dirty="0" smtClean="0"/>
              <a:t> </a:t>
            </a:r>
            <a:r>
              <a:rPr lang="ru-RU" sz="2400" b="1" i="1" dirty="0" smtClean="0">
                <a:solidFill>
                  <a:srgbClr val="FF0000"/>
                </a:solidFill>
              </a:rPr>
              <a:t>и</a:t>
            </a:r>
            <a:r>
              <a:rPr lang="ru-RU" sz="2400" b="1" i="1" dirty="0" smtClean="0"/>
              <a:t>,/</a:t>
            </a:r>
            <a:r>
              <a:rPr lang="ru-RU" sz="2400" i="1" dirty="0" smtClean="0"/>
              <a:t> </a:t>
            </a:r>
            <a:r>
              <a:rPr lang="ru-RU" sz="2400" b="1" i="1" dirty="0" smtClean="0">
                <a:solidFill>
                  <a:srgbClr val="00B0F0"/>
                </a:solidFill>
              </a:rPr>
              <a:t>бесцельно поглядывая вокруг себя/</a:t>
            </a:r>
            <a:r>
              <a:rPr lang="ru-RU" sz="2400" i="1" dirty="0" smtClean="0"/>
              <a:t>, </a:t>
            </a:r>
            <a:r>
              <a:rPr lang="ru-RU" sz="2400" b="1" i="1" dirty="0" smtClean="0">
                <a:solidFill>
                  <a:srgbClr val="7030A0"/>
                </a:solidFill>
              </a:rPr>
              <a:t>барабанил</a:t>
            </a:r>
            <a:r>
              <a:rPr lang="ru-RU" sz="2400" i="1" dirty="0" smtClean="0"/>
              <a:t> пальцами по своей трости, как по флейте (он стоял и барабанил).</a:t>
            </a:r>
            <a:endParaRPr lang="ru-RU"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116632"/>
            <a:ext cx="8856984" cy="6552728"/>
          </a:xfrm>
          <a:solidFill>
            <a:schemeClr val="accent3">
              <a:lumMod val="20000"/>
              <a:lumOff val="80000"/>
            </a:schemeClr>
          </a:solidFill>
        </p:spPr>
        <p:txBody>
          <a:bodyPr>
            <a:normAutofit/>
          </a:bodyPr>
          <a:lstStyle/>
          <a:p>
            <a:pPr>
              <a:buNone/>
            </a:pPr>
            <a:r>
              <a:rPr lang="ru-RU" sz="1800" b="1" dirty="0" smtClean="0"/>
              <a:t>IV. Запятая будет стоять перед </a:t>
            </a:r>
            <a:r>
              <a:rPr lang="ru-RU" sz="1800" i="1" dirty="0" smtClean="0"/>
              <a:t>«</a:t>
            </a:r>
            <a:r>
              <a:rPr lang="ru-RU" sz="1800" b="1" i="1" dirty="0" smtClean="0">
                <a:solidFill>
                  <a:srgbClr val="FF0000"/>
                </a:solidFill>
              </a:rPr>
              <a:t>и</a:t>
            </a:r>
            <a:r>
              <a:rPr lang="ru-RU" sz="1800" i="1" dirty="0" smtClean="0"/>
              <a:t>»</a:t>
            </a:r>
            <a:r>
              <a:rPr lang="ru-RU" sz="1800" b="1" dirty="0" smtClean="0"/>
              <a:t>, когда союз соединяет две части </a:t>
            </a:r>
            <a:r>
              <a:rPr lang="ru-RU" sz="1800" dirty="0" smtClean="0">
                <a:hlinkClick r:id="rId2" tooltip="Сложносочиненное предложение"/>
              </a:rPr>
              <a:t>сложносочиненного предложения</a:t>
            </a:r>
            <a:r>
              <a:rPr lang="ru-RU" sz="1800" b="1" dirty="0" smtClean="0"/>
              <a:t>.</a:t>
            </a:r>
            <a:endParaRPr lang="ru-RU" sz="1800" dirty="0" smtClean="0"/>
          </a:p>
          <a:p>
            <a:pPr>
              <a:buNone/>
            </a:pPr>
            <a:r>
              <a:rPr lang="ru-RU" sz="1800" dirty="0" smtClean="0"/>
              <a:t>В каждой части будет своя грамматическая основа, то есть своя комбинация подлежащего и сказуемого (или будет присутствовать лишь один главный член).</a:t>
            </a:r>
          </a:p>
          <a:p>
            <a:pPr>
              <a:buNone/>
            </a:pPr>
            <a:r>
              <a:rPr lang="ru-RU" sz="1800" dirty="0" smtClean="0"/>
              <a:t>Например: </a:t>
            </a:r>
            <a:r>
              <a:rPr lang="ru-RU" sz="1800" b="1" i="1" dirty="0" smtClean="0">
                <a:solidFill>
                  <a:srgbClr val="00B0F0"/>
                </a:solidFill>
              </a:rPr>
              <a:t>Повествование у меня получается строго документальным</a:t>
            </a:r>
            <a:r>
              <a:rPr lang="ru-RU" sz="1800" b="1" i="1" dirty="0" smtClean="0"/>
              <a:t>, </a:t>
            </a:r>
            <a:r>
              <a:rPr lang="ru-RU" sz="1800" i="1" dirty="0" smtClean="0">
                <a:solidFill>
                  <a:srgbClr val="FF0000"/>
                </a:solidFill>
              </a:rPr>
              <a:t>и</a:t>
            </a:r>
            <a:r>
              <a:rPr lang="ru-RU" sz="1800" i="1" dirty="0" smtClean="0"/>
              <a:t> </a:t>
            </a:r>
            <a:r>
              <a:rPr lang="ru-RU" sz="1800" b="1" i="1" dirty="0" smtClean="0">
                <a:solidFill>
                  <a:srgbClr val="7030A0"/>
                </a:solidFill>
              </a:rPr>
              <a:t>дальше я должен идти избранной стезей.</a:t>
            </a:r>
            <a:endParaRPr lang="ru-RU" sz="1800" b="1" dirty="0" smtClean="0">
              <a:solidFill>
                <a:srgbClr val="7030A0"/>
              </a:solidFill>
            </a:endParaRPr>
          </a:p>
          <a:p>
            <a:pPr>
              <a:buNone/>
            </a:pPr>
            <a:r>
              <a:rPr lang="ru-RU" sz="1800" dirty="0" smtClean="0"/>
              <a:t>Ошибки в этом случае чаще всего связаны с непониманием структуры предложения, с неумением отличить простое предложения от сложного. Мы бы рекомендовали тщательно находить главные члены, думать о пропущенных членах предложения, то есть проводить синтаксический анализ. При соблюдении этого условия расстановка знаков препинания будет правильной.</a:t>
            </a:r>
          </a:p>
          <a:p>
            <a:pPr>
              <a:buNone/>
            </a:pPr>
            <a:r>
              <a:rPr lang="ru-RU" sz="1800" dirty="0" smtClean="0"/>
              <a:t>Рассмотрим, к примеру, такое предложение: </a:t>
            </a:r>
            <a:r>
              <a:rPr lang="ru-RU" sz="1800" b="1" i="1" dirty="0" smtClean="0">
                <a:solidFill>
                  <a:srgbClr val="00B0F0"/>
                </a:solidFill>
              </a:rPr>
              <a:t>Прозвенел звонок</a:t>
            </a:r>
            <a:r>
              <a:rPr lang="ru-RU" sz="1800" b="1" i="1" dirty="0" smtClean="0"/>
              <a:t>,</a:t>
            </a:r>
            <a:r>
              <a:rPr lang="ru-RU" sz="1800" i="1" dirty="0" smtClean="0"/>
              <a:t> </a:t>
            </a:r>
            <a:r>
              <a:rPr lang="ru-RU" sz="1800" b="1" i="1" dirty="0" smtClean="0">
                <a:solidFill>
                  <a:srgbClr val="FF0000"/>
                </a:solidFill>
              </a:rPr>
              <a:t>и</a:t>
            </a:r>
            <a:r>
              <a:rPr lang="ru-RU" sz="1800" b="1" i="1" dirty="0" smtClean="0">
                <a:solidFill>
                  <a:srgbClr val="00B0F0"/>
                </a:solidFill>
              </a:rPr>
              <a:t> урок закончился.</a:t>
            </a:r>
            <a:r>
              <a:rPr lang="ru-RU" sz="1800" i="1" dirty="0" smtClean="0"/>
              <a:t> </a:t>
            </a:r>
            <a:r>
              <a:rPr lang="ru-RU" sz="1800" dirty="0" smtClean="0"/>
              <a:t>Постановка запятой здесь логична и вряд ли требует пояснения. Такой же структурой обладает предложение: </a:t>
            </a:r>
            <a:r>
              <a:rPr lang="ru-RU" sz="1800" b="1" i="1" dirty="0" smtClean="0">
                <a:solidFill>
                  <a:srgbClr val="00B0F0"/>
                </a:solidFill>
              </a:rPr>
              <a:t>Звонок</a:t>
            </a:r>
            <a:r>
              <a:rPr lang="ru-RU" sz="1800" b="1" i="1" dirty="0" smtClean="0"/>
              <a:t>,</a:t>
            </a:r>
            <a:r>
              <a:rPr lang="ru-RU" sz="1800" i="1" dirty="0" smtClean="0"/>
              <a:t> </a:t>
            </a:r>
            <a:r>
              <a:rPr lang="ru-RU" sz="1800" i="1" dirty="0" smtClean="0">
                <a:solidFill>
                  <a:srgbClr val="FF0000"/>
                </a:solidFill>
              </a:rPr>
              <a:t>и</a:t>
            </a:r>
            <a:r>
              <a:rPr lang="ru-RU" sz="1800" i="1" dirty="0" smtClean="0"/>
              <a:t> </a:t>
            </a:r>
            <a:r>
              <a:rPr lang="ru-RU" sz="1800" b="1" i="1" dirty="0" smtClean="0">
                <a:solidFill>
                  <a:srgbClr val="7030A0"/>
                </a:solidFill>
              </a:rPr>
              <a:t>урок закончится</a:t>
            </a:r>
            <a:r>
              <a:rPr lang="ru-RU" sz="1800" dirty="0" smtClean="0"/>
              <a:t>. В последнем примере перед нами не двусоставное предложение (первая его часть), а назывное, но предложение остается сложным.</a:t>
            </a:r>
          </a:p>
          <a:p>
            <a:pPr>
              <a:buNone/>
            </a:pPr>
            <a:r>
              <a:rPr lang="ru-RU" sz="1800" dirty="0" smtClean="0"/>
              <a:t> </a:t>
            </a:r>
          </a:p>
          <a:p>
            <a:pPr>
              <a:buNone/>
            </a:pPr>
            <a:r>
              <a:rPr lang="ru-RU" sz="1800" dirty="0" smtClean="0"/>
              <a:t>По правилам есть несколько ситуаций, когда постановка запятой между частями сложносочинённого предложения перед «</a:t>
            </a:r>
            <a:r>
              <a:rPr lang="ru-RU" sz="1800" b="1" dirty="0" smtClean="0">
                <a:solidFill>
                  <a:srgbClr val="FF0000"/>
                </a:solidFill>
              </a:rPr>
              <a:t>и</a:t>
            </a:r>
            <a:r>
              <a:rPr lang="ru-RU" sz="1800" dirty="0" smtClean="0"/>
              <a:t>» не нужна.</a:t>
            </a:r>
          </a:p>
          <a:p>
            <a:pPr>
              <a:buNone/>
            </a:pPr>
            <a:endParaRPr lang="ru-RU"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6632"/>
            <a:ext cx="8784976" cy="6741368"/>
          </a:xfrm>
          <a:solidFill>
            <a:schemeClr val="accent3">
              <a:lumMod val="20000"/>
              <a:lumOff val="80000"/>
            </a:schemeClr>
          </a:solidFill>
        </p:spPr>
        <p:txBody>
          <a:bodyPr>
            <a:normAutofit/>
          </a:bodyPr>
          <a:lstStyle/>
          <a:p>
            <a:pPr>
              <a:buNone/>
            </a:pPr>
            <a:r>
              <a:rPr lang="ru-RU" sz="1800" b="1" dirty="0" smtClean="0"/>
              <a:t>Запятая НЕ СТАВИТСЯ</a:t>
            </a:r>
            <a:r>
              <a:rPr lang="ru-RU" sz="1800" dirty="0" smtClean="0"/>
              <a:t>, если:</a:t>
            </a:r>
          </a:p>
          <a:p>
            <a:pPr>
              <a:buNone/>
            </a:pPr>
            <a:r>
              <a:rPr lang="ru-RU" sz="1800" dirty="0" smtClean="0"/>
              <a:t>• обе части имеют </a:t>
            </a:r>
            <a:r>
              <a:rPr lang="ru-RU" sz="1800" u="sng" dirty="0" smtClean="0"/>
              <a:t>общий второстепенный член</a:t>
            </a:r>
            <a:r>
              <a:rPr lang="ru-RU" sz="1800" dirty="0" smtClean="0"/>
              <a:t>, чаще всего это обстоятельство места или времени, реже дополнение.</a:t>
            </a:r>
          </a:p>
          <a:p>
            <a:pPr>
              <a:buNone/>
            </a:pPr>
            <a:r>
              <a:rPr lang="ru-RU" sz="1800" dirty="0" smtClean="0"/>
              <a:t>Например: </a:t>
            </a:r>
            <a:r>
              <a:rPr lang="ru-RU" sz="1800" b="1" i="1" u="sng" dirty="0" smtClean="0">
                <a:solidFill>
                  <a:srgbClr val="7030A0"/>
                </a:solidFill>
              </a:rPr>
              <a:t>Сквозь дождь</a:t>
            </a:r>
            <a:r>
              <a:rPr lang="ru-RU" sz="1800" i="1" dirty="0" smtClean="0"/>
              <a:t> лучилось солнце </a:t>
            </a:r>
            <a:r>
              <a:rPr lang="ru-RU" sz="1800" b="1" i="1" dirty="0" smtClean="0">
                <a:solidFill>
                  <a:srgbClr val="FF0000"/>
                </a:solidFill>
              </a:rPr>
              <a:t>и</a:t>
            </a:r>
            <a:r>
              <a:rPr lang="ru-RU" sz="1800" i="1" dirty="0" smtClean="0"/>
              <a:t> раскидывалась радуга от края до края.</a:t>
            </a:r>
            <a:endParaRPr lang="ru-RU" sz="1800" dirty="0" smtClean="0"/>
          </a:p>
          <a:p>
            <a:pPr>
              <a:buNone/>
            </a:pPr>
            <a:r>
              <a:rPr lang="ru-RU" sz="1800" dirty="0" smtClean="0"/>
              <a:t>• объединены </a:t>
            </a:r>
            <a:r>
              <a:rPr lang="ru-RU" sz="1800" u="sng" dirty="0" smtClean="0"/>
              <a:t>два безличных предложения</a:t>
            </a:r>
            <a:r>
              <a:rPr lang="ru-RU" sz="1800" dirty="0" smtClean="0"/>
              <a:t>, имеющие в своем составе синонимичные члены.</a:t>
            </a:r>
          </a:p>
          <a:p>
            <a:pPr>
              <a:buNone/>
            </a:pPr>
            <a:r>
              <a:rPr lang="ru-RU" sz="1800" dirty="0" smtClean="0"/>
              <a:t>Например: </a:t>
            </a:r>
          </a:p>
          <a:p>
            <a:pPr>
              <a:buNone/>
            </a:pPr>
            <a:r>
              <a:rPr lang="ru-RU" sz="1800" b="1" i="1" dirty="0" smtClean="0">
                <a:solidFill>
                  <a:srgbClr val="7030A0"/>
                </a:solidFill>
              </a:rPr>
              <a:t>Необходимо закутать горло шарфом</a:t>
            </a:r>
            <a:r>
              <a:rPr lang="ru-RU" sz="1800" i="1" dirty="0" smtClean="0"/>
              <a:t> </a:t>
            </a:r>
            <a:r>
              <a:rPr lang="ru-RU" sz="1800" i="1" dirty="0" smtClean="0">
                <a:solidFill>
                  <a:srgbClr val="FF0000"/>
                </a:solidFill>
              </a:rPr>
              <a:t>и</a:t>
            </a:r>
            <a:r>
              <a:rPr lang="ru-RU" sz="1800" i="1" dirty="0" smtClean="0"/>
              <a:t> </a:t>
            </a:r>
            <a:r>
              <a:rPr lang="ru-RU" sz="1800" b="1" i="1" dirty="0" smtClean="0">
                <a:solidFill>
                  <a:srgbClr val="00B0F0"/>
                </a:solidFill>
              </a:rPr>
              <a:t>надо </a:t>
            </a:r>
            <a:r>
              <a:rPr lang="ru-RU" sz="1800" b="1" i="1" dirty="0" err="1" smtClean="0">
                <a:solidFill>
                  <a:srgbClr val="00B0F0"/>
                </a:solidFill>
              </a:rPr>
              <a:t>попытатьсяпрополоскать</a:t>
            </a:r>
            <a:r>
              <a:rPr lang="ru-RU" sz="1800" b="1" i="1" dirty="0" smtClean="0">
                <a:solidFill>
                  <a:srgbClr val="00B0F0"/>
                </a:solidFill>
              </a:rPr>
              <a:t> его содой.</a:t>
            </a:r>
            <a:endParaRPr lang="ru-RU" sz="1800" b="1" dirty="0" smtClean="0">
              <a:solidFill>
                <a:srgbClr val="00B0F0"/>
              </a:solidFill>
            </a:endParaRPr>
          </a:p>
          <a:p>
            <a:pPr>
              <a:buNone/>
            </a:pPr>
            <a:r>
              <a:rPr lang="ru-RU" sz="1800" dirty="0" smtClean="0"/>
              <a:t>• </a:t>
            </a:r>
            <a:r>
              <a:rPr lang="ru-RU" sz="1800" u="sng" dirty="0" smtClean="0"/>
              <a:t>общим</a:t>
            </a:r>
            <a:r>
              <a:rPr lang="ru-RU" sz="1800" dirty="0" smtClean="0"/>
              <a:t> для соединенных сочинительным союзом «</a:t>
            </a:r>
            <a:r>
              <a:rPr lang="ru-RU" sz="1800" b="1" dirty="0" smtClean="0">
                <a:solidFill>
                  <a:srgbClr val="FF0000"/>
                </a:solidFill>
              </a:rPr>
              <a:t>И</a:t>
            </a:r>
            <a:r>
              <a:rPr lang="ru-RU" sz="1800" dirty="0" smtClean="0"/>
              <a:t>» двух </a:t>
            </a:r>
            <a:r>
              <a:rPr lang="ru-RU" sz="1800" u="sng" dirty="0" smtClean="0"/>
              <a:t>частей может оказаться придаточное предложение.</a:t>
            </a:r>
          </a:p>
          <a:p>
            <a:pPr>
              <a:buNone/>
            </a:pPr>
            <a:r>
              <a:rPr lang="ru-RU" sz="1800" dirty="0" smtClean="0"/>
              <a:t>Например: </a:t>
            </a:r>
            <a:r>
              <a:rPr lang="ru-RU" sz="1800" b="1" i="1" dirty="0" smtClean="0">
                <a:solidFill>
                  <a:srgbClr val="7030A0"/>
                </a:solidFill>
              </a:rPr>
              <a:t>Когда взошло солнце</a:t>
            </a:r>
            <a:r>
              <a:rPr lang="ru-RU" sz="1800" i="1" dirty="0" smtClean="0"/>
              <a:t>, </a:t>
            </a:r>
            <a:r>
              <a:rPr lang="ru-RU" sz="1800" b="1" i="1" dirty="0" smtClean="0">
                <a:solidFill>
                  <a:srgbClr val="00B0F0"/>
                </a:solidFill>
              </a:rPr>
              <a:t>роса высохла</a:t>
            </a:r>
            <a:r>
              <a:rPr lang="ru-RU" sz="1800" i="1" dirty="0" smtClean="0"/>
              <a:t> </a:t>
            </a:r>
            <a:r>
              <a:rPr lang="ru-RU" sz="1800" b="1" i="1" dirty="0" smtClean="0">
                <a:solidFill>
                  <a:srgbClr val="FF0000"/>
                </a:solidFill>
              </a:rPr>
              <a:t>и</a:t>
            </a:r>
            <a:r>
              <a:rPr lang="ru-RU" sz="1800" i="1" dirty="0" smtClean="0"/>
              <a:t> </a:t>
            </a:r>
            <a:r>
              <a:rPr lang="ru-RU" sz="1800" b="1" i="1" dirty="0" smtClean="0">
                <a:solidFill>
                  <a:srgbClr val="00B0F0"/>
                </a:solidFill>
              </a:rPr>
              <a:t>трава позеленела</a:t>
            </a:r>
            <a:endParaRPr lang="ru-RU" sz="1800" b="1" dirty="0" smtClean="0">
              <a:solidFill>
                <a:srgbClr val="00B0F0"/>
              </a:solidFill>
            </a:endParaRPr>
          </a:p>
          <a:p>
            <a:pPr>
              <a:buNone/>
            </a:pPr>
            <a:r>
              <a:rPr lang="ru-RU" sz="1800" dirty="0" smtClean="0"/>
              <a:t>Данный пример обычно при самостоятельной работе оказывается очень каверзным, ведь достаточно сложно угадать, общим или нет будет придаточное для двух частей. Мы советуем проверять так: если часть после</a:t>
            </a:r>
            <a:r>
              <a:rPr lang="ru-RU" sz="1800" i="1" dirty="0" smtClean="0"/>
              <a:t>«</a:t>
            </a:r>
            <a:r>
              <a:rPr lang="ru-RU" sz="1800" b="1" i="1" dirty="0" smtClean="0">
                <a:solidFill>
                  <a:srgbClr val="FF0000"/>
                </a:solidFill>
              </a:rPr>
              <a:t>и</a:t>
            </a:r>
            <a:r>
              <a:rPr lang="ru-RU" sz="1800" i="1" dirty="0" smtClean="0"/>
              <a:t>»</a:t>
            </a:r>
            <a:r>
              <a:rPr lang="ru-RU" sz="1800" dirty="0" smtClean="0"/>
              <a:t> </a:t>
            </a:r>
            <a:r>
              <a:rPr lang="ru-RU" sz="1800" u="sng" dirty="0" smtClean="0"/>
              <a:t>имеет оттенок следствия</a:t>
            </a:r>
            <a:r>
              <a:rPr lang="ru-RU" sz="1800" dirty="0" smtClean="0"/>
              <a:t>, </a:t>
            </a:r>
            <a:r>
              <a:rPr lang="ru-RU" sz="1800" u="sng" dirty="0" smtClean="0"/>
              <a:t>вывода</a:t>
            </a:r>
            <a:r>
              <a:rPr lang="ru-RU" sz="1800" dirty="0" smtClean="0"/>
              <a:t>, то есть в нее можно вставить "</a:t>
            </a:r>
            <a:r>
              <a:rPr lang="ru-RU" sz="1800" b="1" dirty="0" smtClean="0">
                <a:solidFill>
                  <a:schemeClr val="accent2">
                    <a:lumMod val="60000"/>
                    <a:lumOff val="40000"/>
                  </a:schemeClr>
                </a:solidFill>
              </a:rPr>
              <a:t>поэтому</a:t>
            </a:r>
            <a:r>
              <a:rPr lang="ru-RU" sz="1800" dirty="0" smtClean="0"/>
              <a:t>", </a:t>
            </a:r>
            <a:r>
              <a:rPr lang="ru-RU" sz="1800" u="sng" dirty="0" smtClean="0"/>
              <a:t>лучше рассмотреть её как отдельную часть и поставить запятую.</a:t>
            </a:r>
            <a:r>
              <a:rPr lang="ru-RU" sz="1800" dirty="0" smtClean="0"/>
              <a:t> Заметим, что в сочинениях таких примеров будет больше, чем фраз с общим придаточным.</a:t>
            </a:r>
          </a:p>
          <a:p>
            <a:pPr>
              <a:buNone/>
            </a:pPr>
            <a:r>
              <a:rPr lang="ru-RU" sz="1800" dirty="0" smtClean="0"/>
              <a:t>Сравните: </a:t>
            </a:r>
            <a:r>
              <a:rPr lang="ru-RU" sz="1800" b="1" i="1" dirty="0" smtClean="0">
                <a:solidFill>
                  <a:srgbClr val="00B050"/>
                </a:solidFill>
              </a:rPr>
              <a:t>Когда Онегин приезжает в деревню</a:t>
            </a:r>
            <a:r>
              <a:rPr lang="ru-RU" sz="1800" i="1" dirty="0" smtClean="0"/>
              <a:t>, </a:t>
            </a:r>
            <a:r>
              <a:rPr lang="ru-RU" sz="1800" b="1" i="1" dirty="0" smtClean="0">
                <a:solidFill>
                  <a:srgbClr val="00B0F0"/>
                </a:solidFill>
              </a:rPr>
              <a:t>он недолго радуется новизне,</a:t>
            </a:r>
            <a:r>
              <a:rPr lang="ru-RU" sz="1800" i="1" dirty="0" smtClean="0"/>
              <a:t> </a:t>
            </a:r>
            <a:r>
              <a:rPr lang="ru-RU" sz="1800" b="1" i="1" dirty="0" smtClean="0">
                <a:solidFill>
                  <a:srgbClr val="FF0000"/>
                </a:solidFill>
              </a:rPr>
              <a:t>и</a:t>
            </a:r>
            <a:r>
              <a:rPr lang="ru-RU" sz="1800" i="1" dirty="0" smtClean="0"/>
              <a:t> (вскоре, потом) </a:t>
            </a:r>
            <a:r>
              <a:rPr lang="ru-RU" sz="1800" b="1" i="1" dirty="0" smtClean="0">
                <a:solidFill>
                  <a:srgbClr val="00B0F0"/>
                </a:solidFill>
              </a:rPr>
              <a:t>хандра быстро возвращается к нему</a:t>
            </a:r>
            <a:r>
              <a:rPr lang="ru-RU" sz="1800" i="1" dirty="0" smtClean="0"/>
              <a:t>.</a:t>
            </a:r>
            <a:endParaRPr lang="ru-RU"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6632"/>
            <a:ext cx="8784976" cy="6552728"/>
          </a:xfrm>
          <a:solidFill>
            <a:schemeClr val="accent3">
              <a:lumMod val="20000"/>
              <a:lumOff val="80000"/>
            </a:schemeClr>
          </a:solidFill>
        </p:spPr>
        <p:txBody>
          <a:bodyPr>
            <a:normAutofit lnSpcReduction="10000"/>
          </a:bodyPr>
          <a:lstStyle/>
          <a:p>
            <a:pPr>
              <a:buNone/>
            </a:pPr>
            <a:r>
              <a:rPr lang="ru-RU" sz="1800" dirty="0" smtClean="0"/>
              <a:t>• части сложносочинённого предложения имеют общее </a:t>
            </a:r>
            <a:r>
              <a:rPr lang="ru-RU" sz="1800" dirty="0" smtClean="0">
                <a:hlinkClick r:id="rId2" tooltip="Вводные конструкции"/>
              </a:rPr>
              <a:t>вводное слово</a:t>
            </a:r>
            <a:r>
              <a:rPr lang="ru-RU" sz="1800" dirty="0" smtClean="0"/>
              <a:t>. Чаще всего в самостоятельных сочинениях это слово, указывающее на одинаковый для обеих частей источник сообщения.</a:t>
            </a:r>
          </a:p>
          <a:p>
            <a:pPr>
              <a:buNone/>
            </a:pPr>
            <a:r>
              <a:rPr lang="ru-RU" sz="1800" dirty="0" smtClean="0"/>
              <a:t>Например: </a:t>
            </a:r>
            <a:r>
              <a:rPr lang="ru-RU" sz="1800" b="1" i="1" dirty="0" smtClean="0">
                <a:solidFill>
                  <a:srgbClr val="7030A0"/>
                </a:solidFill>
              </a:rPr>
              <a:t>По словам странницы  </a:t>
            </a:r>
            <a:r>
              <a:rPr lang="ru-RU" sz="1800" b="1" i="1" dirty="0" err="1" smtClean="0">
                <a:solidFill>
                  <a:srgbClr val="7030A0"/>
                </a:solidFill>
              </a:rPr>
              <a:t>Феклуши</a:t>
            </a:r>
            <a:r>
              <a:rPr lang="ru-RU" sz="1800" i="1" dirty="0" smtClean="0"/>
              <a:t>, </a:t>
            </a:r>
            <a:r>
              <a:rPr lang="ru-RU" sz="1800" b="1" i="1" dirty="0" smtClean="0">
                <a:solidFill>
                  <a:srgbClr val="00B0F0"/>
                </a:solidFill>
              </a:rPr>
              <a:t>люди в этой стране с песьими головами </a:t>
            </a:r>
            <a:r>
              <a:rPr lang="ru-RU" sz="1800" b="1" i="1" dirty="0" smtClean="0">
                <a:solidFill>
                  <a:srgbClr val="FF0000"/>
                </a:solidFill>
              </a:rPr>
              <a:t>и</a:t>
            </a:r>
            <a:r>
              <a:rPr lang="ru-RU" sz="1800" i="1" dirty="0" smtClean="0"/>
              <a:t> </a:t>
            </a:r>
            <a:r>
              <a:rPr lang="ru-RU" sz="1800" b="1" i="1" dirty="0" smtClean="0">
                <a:solidFill>
                  <a:srgbClr val="00B050"/>
                </a:solidFill>
              </a:rPr>
              <a:t>огненного змия для скорости стали запрягать</a:t>
            </a:r>
            <a:r>
              <a:rPr lang="ru-RU" sz="1800" i="1" dirty="0" smtClean="0"/>
              <a:t>.</a:t>
            </a:r>
            <a:endParaRPr lang="ru-RU" sz="1800" dirty="0" smtClean="0"/>
          </a:p>
          <a:p>
            <a:pPr>
              <a:buNone/>
            </a:pPr>
            <a:r>
              <a:rPr lang="ru-RU" sz="1800" dirty="0" smtClean="0"/>
              <a:t>Общим может быть </a:t>
            </a:r>
            <a:r>
              <a:rPr lang="ru-RU" sz="1800" u="sng" dirty="0" smtClean="0"/>
              <a:t>вводное слово, указывающее на степень достоверности </a:t>
            </a:r>
            <a:r>
              <a:rPr lang="ru-RU" sz="1800" dirty="0" smtClean="0"/>
              <a:t>обоих высказываний (она у них окажется одинаковой).</a:t>
            </a:r>
          </a:p>
          <a:p>
            <a:pPr>
              <a:buNone/>
            </a:pPr>
            <a:r>
              <a:rPr lang="ru-RU" sz="1800" dirty="0" smtClean="0"/>
              <a:t>Например: </a:t>
            </a:r>
            <a:r>
              <a:rPr lang="ru-RU" sz="1800" b="1" i="1" dirty="0" smtClean="0">
                <a:solidFill>
                  <a:srgbClr val="7030A0"/>
                </a:solidFill>
              </a:rPr>
              <a:t>К счастью</a:t>
            </a:r>
            <a:r>
              <a:rPr lang="ru-RU" sz="1800" i="1" dirty="0" smtClean="0"/>
              <a:t>, </a:t>
            </a:r>
            <a:r>
              <a:rPr lang="ru-RU" sz="1800" b="1" i="1" dirty="0" smtClean="0">
                <a:solidFill>
                  <a:srgbClr val="00B0F0"/>
                </a:solidFill>
              </a:rPr>
              <a:t>внизу шумела вода</a:t>
            </a:r>
            <a:r>
              <a:rPr lang="ru-RU" sz="1800" i="1" dirty="0" smtClean="0"/>
              <a:t> </a:t>
            </a:r>
            <a:r>
              <a:rPr lang="ru-RU" sz="1800" b="1" i="1" dirty="0" smtClean="0">
                <a:solidFill>
                  <a:srgbClr val="FF0000"/>
                </a:solidFill>
              </a:rPr>
              <a:t>и</a:t>
            </a:r>
            <a:r>
              <a:rPr lang="ru-RU" sz="1800" i="1" dirty="0" smtClean="0"/>
              <a:t> </a:t>
            </a:r>
            <a:r>
              <a:rPr lang="ru-RU" sz="1800" b="1" i="1" dirty="0" smtClean="0">
                <a:solidFill>
                  <a:srgbClr val="00B050"/>
                </a:solidFill>
              </a:rPr>
              <a:t>слышалось падение камней</a:t>
            </a:r>
            <a:r>
              <a:rPr lang="ru-RU" sz="1800" i="1" dirty="0" smtClean="0"/>
              <a:t>.</a:t>
            </a:r>
            <a:endParaRPr lang="ru-RU" sz="1800" dirty="0" smtClean="0"/>
          </a:p>
          <a:p>
            <a:pPr>
              <a:buNone/>
            </a:pPr>
            <a:r>
              <a:rPr lang="ru-RU" sz="1800" dirty="0" smtClean="0"/>
              <a:t>• две соединенных союзом «</a:t>
            </a:r>
            <a:r>
              <a:rPr lang="ru-RU" sz="1800" b="1" dirty="0" smtClean="0">
                <a:solidFill>
                  <a:srgbClr val="FF0000"/>
                </a:solidFill>
              </a:rPr>
              <a:t>и</a:t>
            </a:r>
            <a:r>
              <a:rPr lang="ru-RU" sz="1800" dirty="0" smtClean="0"/>
              <a:t>» части сложной конструкции могут иметь общую объединяющую их третью часть. Она включает в себя смысл обоих частей и соединена с ними </a:t>
            </a:r>
            <a:r>
              <a:rPr lang="ru-RU" sz="1800" dirty="0" smtClean="0">
                <a:hlinkClick r:id="rId3" tooltip="Бессоюзное сложное предложение"/>
              </a:rPr>
              <a:t>бессоюзной связью</a:t>
            </a:r>
            <a:r>
              <a:rPr lang="ru-RU" sz="1800" dirty="0" smtClean="0"/>
              <a:t>.</a:t>
            </a:r>
          </a:p>
          <a:p>
            <a:pPr>
              <a:buNone/>
            </a:pPr>
            <a:r>
              <a:rPr lang="ru-RU" sz="1800" dirty="0" smtClean="0"/>
              <a:t>Например: </a:t>
            </a:r>
            <a:r>
              <a:rPr lang="ru-RU" sz="1800" b="1" i="1" u="sng" dirty="0" smtClean="0">
                <a:solidFill>
                  <a:srgbClr val="7030A0"/>
                </a:solidFill>
              </a:rPr>
              <a:t>Останавливаться было нельзя</a:t>
            </a:r>
            <a:r>
              <a:rPr lang="ru-RU" sz="1800" i="1" dirty="0" smtClean="0"/>
              <a:t>: </a:t>
            </a:r>
            <a:r>
              <a:rPr lang="ru-RU" sz="1800" b="1" i="1" dirty="0" smtClean="0">
                <a:solidFill>
                  <a:srgbClr val="00B0F0"/>
                </a:solidFill>
              </a:rPr>
              <a:t>ноги засасывало</a:t>
            </a:r>
            <a:r>
              <a:rPr lang="ru-RU" sz="1800" i="1" dirty="0" smtClean="0"/>
              <a:t> </a:t>
            </a:r>
            <a:r>
              <a:rPr lang="ru-RU" sz="1800" b="1" i="1" dirty="0" smtClean="0">
                <a:solidFill>
                  <a:srgbClr val="FF0000"/>
                </a:solidFill>
              </a:rPr>
              <a:t>и</a:t>
            </a:r>
            <a:r>
              <a:rPr lang="ru-RU" sz="1800" i="1" dirty="0" smtClean="0"/>
              <a:t> </a:t>
            </a:r>
            <a:r>
              <a:rPr lang="ru-RU" sz="1800" b="1" i="1" dirty="0" smtClean="0">
                <a:solidFill>
                  <a:srgbClr val="00B050"/>
                </a:solidFill>
              </a:rPr>
              <a:t>следы наливались водой.</a:t>
            </a:r>
            <a:endParaRPr lang="ru-RU" sz="1800" b="1" dirty="0" smtClean="0">
              <a:solidFill>
                <a:srgbClr val="00B050"/>
              </a:solidFill>
            </a:endParaRPr>
          </a:p>
          <a:p>
            <a:pPr>
              <a:buNone/>
            </a:pPr>
            <a:r>
              <a:rPr lang="ru-RU" sz="1800" dirty="0" smtClean="0"/>
              <a:t>• если частями сложносочинённого предложения оказываются два </a:t>
            </a:r>
            <a:r>
              <a:rPr lang="ru-RU" sz="1800" dirty="0" smtClean="0">
                <a:hlinkClick r:id="rId4" tooltip="Неопределенно-личные предложения"/>
              </a:rPr>
              <a:t>неопределенно-личных предложения</a:t>
            </a:r>
            <a:r>
              <a:rPr lang="ru-RU" sz="1800" dirty="0" smtClean="0"/>
              <a:t>, то запятая между ними </a:t>
            </a:r>
            <a:r>
              <a:rPr lang="ru-RU" sz="1800" u="sng" dirty="0" smtClean="0"/>
              <a:t>не ставится</a:t>
            </a:r>
            <a:r>
              <a:rPr lang="ru-RU" sz="1800" dirty="0" smtClean="0"/>
              <a:t>, </a:t>
            </a:r>
            <a:r>
              <a:rPr lang="ru-RU" sz="1800" u="sng" dirty="0" smtClean="0"/>
              <a:t>если мыслится один и тот же производитель двух действий.</a:t>
            </a:r>
          </a:p>
          <a:p>
            <a:pPr>
              <a:buNone/>
            </a:pPr>
            <a:r>
              <a:rPr lang="ru-RU" sz="1800" dirty="0" smtClean="0"/>
              <a:t>Например: </a:t>
            </a:r>
            <a:r>
              <a:rPr lang="ru-RU" sz="1800" i="1" dirty="0" smtClean="0"/>
              <a:t>"</a:t>
            </a:r>
            <a:r>
              <a:rPr lang="ru-RU" sz="1800" b="1" i="1" dirty="0" smtClean="0">
                <a:solidFill>
                  <a:srgbClr val="7030A0"/>
                </a:solidFill>
              </a:rPr>
              <a:t>Женщин в этом городе мучают</a:t>
            </a:r>
            <a:r>
              <a:rPr lang="ru-RU" sz="1800" i="1" dirty="0" smtClean="0"/>
              <a:t> </a:t>
            </a:r>
            <a:r>
              <a:rPr lang="ru-RU" sz="1800" b="1" i="1" dirty="0" smtClean="0">
                <a:solidFill>
                  <a:srgbClr val="FF0000"/>
                </a:solidFill>
              </a:rPr>
              <a:t>и</a:t>
            </a:r>
            <a:r>
              <a:rPr lang="ru-RU" sz="1800" i="1" dirty="0" smtClean="0"/>
              <a:t> </a:t>
            </a:r>
            <a:r>
              <a:rPr lang="ru-RU" sz="1800" b="1" i="1" dirty="0" smtClean="0">
                <a:solidFill>
                  <a:srgbClr val="00B0F0"/>
                </a:solidFill>
              </a:rPr>
              <a:t>не дают им возможности самостоятельно выбирать путь в жизни"</a:t>
            </a:r>
            <a:r>
              <a:rPr lang="ru-RU" sz="1800" i="1" dirty="0" smtClean="0"/>
              <a:t> - так начиналось сочинение "Образ Катерины в "Грозе".</a:t>
            </a:r>
            <a:endParaRPr lang="ru-RU" sz="1800" dirty="0" smtClean="0"/>
          </a:p>
          <a:p>
            <a:pPr>
              <a:buNone/>
            </a:pPr>
            <a:r>
              <a:rPr lang="ru-RU" sz="1800" dirty="0" smtClean="0"/>
              <a:t>• более редкими случаями, когда </a:t>
            </a:r>
            <a:r>
              <a:rPr lang="ru-RU" sz="1800" u="sng" dirty="0" smtClean="0"/>
              <a:t>запятая</a:t>
            </a:r>
            <a:r>
              <a:rPr lang="ru-RU" sz="1800" dirty="0" smtClean="0"/>
              <a:t> между частями </a:t>
            </a:r>
            <a:r>
              <a:rPr lang="ru-RU" sz="1800" u="sng" dirty="0" smtClean="0"/>
              <a:t>ССП не ставится</a:t>
            </a:r>
            <a:r>
              <a:rPr lang="ru-RU" sz="1800" dirty="0" smtClean="0"/>
              <a:t>, являются </a:t>
            </a:r>
            <a:r>
              <a:rPr lang="ru-RU" sz="1800" u="sng" dirty="0" smtClean="0"/>
              <a:t>объединение двух вопросительных предложений, побудительных</a:t>
            </a:r>
            <a:r>
              <a:rPr lang="ru-RU" sz="1800" dirty="0" smtClean="0"/>
              <a:t>, </a:t>
            </a:r>
            <a:r>
              <a:rPr lang="ru-RU" sz="1800" u="sng" dirty="0" smtClean="0"/>
              <a:t>восклицательных или назывных</a:t>
            </a:r>
            <a:r>
              <a:rPr lang="ru-RU" sz="1800" dirty="0" smtClean="0"/>
              <a:t>.</a:t>
            </a:r>
          </a:p>
          <a:p>
            <a:pPr>
              <a:buNone/>
            </a:pPr>
            <a:r>
              <a:rPr lang="ru-RU" sz="1800" dirty="0" smtClean="0"/>
              <a:t>Например:</a:t>
            </a:r>
            <a:r>
              <a:rPr lang="ru-RU" sz="1800" i="1" dirty="0" smtClean="0"/>
              <a:t> "</a:t>
            </a:r>
            <a:r>
              <a:rPr lang="ru-RU" sz="1800" b="1" i="1" dirty="0" smtClean="0">
                <a:solidFill>
                  <a:srgbClr val="7030A0"/>
                </a:solidFill>
              </a:rPr>
              <a:t>Кто Вы </a:t>
            </a:r>
            <a:r>
              <a:rPr lang="ru-RU" sz="1800" i="1" dirty="0" smtClean="0"/>
              <a:t>и </a:t>
            </a:r>
            <a:r>
              <a:rPr lang="ru-RU" sz="1800" b="1" i="1" dirty="0" smtClean="0">
                <a:solidFill>
                  <a:srgbClr val="00B050"/>
                </a:solidFill>
              </a:rPr>
              <a:t>откуда приехали</a:t>
            </a:r>
            <a:r>
              <a:rPr lang="ru-RU" sz="1800" i="1" dirty="0" smtClean="0"/>
              <a:t>?"- спросил у иностранца Берлиоз. Слышишь? </a:t>
            </a:r>
            <a:r>
              <a:rPr lang="ru-RU" sz="1800" b="1" i="1" dirty="0" smtClean="0">
                <a:solidFill>
                  <a:srgbClr val="7030A0"/>
                </a:solidFill>
              </a:rPr>
              <a:t>Хриплый стон</a:t>
            </a:r>
            <a:r>
              <a:rPr lang="ru-RU" sz="1800" i="1" dirty="0" smtClean="0"/>
              <a:t> и </a:t>
            </a:r>
            <a:r>
              <a:rPr lang="ru-RU" sz="1800" b="1" i="1" dirty="0" smtClean="0">
                <a:solidFill>
                  <a:srgbClr val="00B050"/>
                </a:solidFill>
              </a:rPr>
              <a:t>скрежет ярый</a:t>
            </a:r>
            <a:r>
              <a:rPr lang="ru-RU" sz="1800" i="1" dirty="0" smtClean="0"/>
              <a:t>!</a:t>
            </a:r>
            <a:endParaRPr lang="ru-RU"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712968" cy="6669360"/>
          </a:xfrm>
          <a:solidFill>
            <a:schemeClr val="accent3">
              <a:lumMod val="20000"/>
              <a:lumOff val="80000"/>
            </a:schemeClr>
          </a:solidFill>
        </p:spPr>
        <p:txBody>
          <a:bodyPr>
            <a:normAutofit lnSpcReduction="10000"/>
          </a:bodyPr>
          <a:lstStyle/>
          <a:p>
            <a:pPr>
              <a:buNone/>
            </a:pPr>
            <a:r>
              <a:rPr lang="ru-RU" sz="2000" b="1" dirty="0" smtClean="0"/>
              <a:t>Запятые в предложениях с двумя и более союзами «и», то есть с повторяющимся союзом</a:t>
            </a:r>
            <a:endParaRPr lang="ru-RU" sz="2000" dirty="0" smtClean="0"/>
          </a:p>
          <a:p>
            <a:pPr>
              <a:buNone/>
            </a:pPr>
            <a:r>
              <a:rPr lang="ru-RU" sz="2000" dirty="0" smtClean="0"/>
              <a:t>Давайте сначала проанализируем, что эти «</a:t>
            </a:r>
            <a:r>
              <a:rPr lang="ru-RU" sz="2000" b="1" dirty="0" smtClean="0">
                <a:solidFill>
                  <a:srgbClr val="FF0000"/>
                </a:solidFill>
              </a:rPr>
              <a:t>и</a:t>
            </a:r>
            <a:r>
              <a:rPr lang="ru-RU" sz="2000" dirty="0" smtClean="0"/>
              <a:t>» могут соединять и какие варианты постановки знаков вообще возможны:</a:t>
            </a:r>
          </a:p>
          <a:p>
            <a:pPr>
              <a:buNone/>
            </a:pPr>
            <a:r>
              <a:rPr lang="ru-RU" sz="2000" b="1" dirty="0" smtClean="0"/>
              <a:t>I.</a:t>
            </a:r>
            <a:r>
              <a:rPr lang="ru-RU" sz="2000" dirty="0" smtClean="0"/>
              <a:t> Очень часто </a:t>
            </a:r>
            <a:r>
              <a:rPr lang="ru-RU" sz="2000" b="1" dirty="0" smtClean="0"/>
              <a:t>наличие нескольких «</a:t>
            </a:r>
            <a:r>
              <a:rPr lang="ru-RU" sz="2000" b="1" dirty="0" smtClean="0">
                <a:solidFill>
                  <a:srgbClr val="FF0000"/>
                </a:solidFill>
              </a:rPr>
              <a:t>и</a:t>
            </a:r>
            <a:r>
              <a:rPr lang="ru-RU" sz="2000" b="1" dirty="0" smtClean="0"/>
              <a:t>»</a:t>
            </a:r>
            <a:r>
              <a:rPr lang="ru-RU" sz="2000" dirty="0" smtClean="0"/>
              <a:t> вообще не имеет отношения к правилу повторяющихся союзов: одно «</a:t>
            </a:r>
            <a:r>
              <a:rPr lang="ru-RU" sz="2000" b="1" dirty="0" smtClean="0">
                <a:solidFill>
                  <a:srgbClr val="FF0000"/>
                </a:solidFill>
              </a:rPr>
              <a:t>и</a:t>
            </a:r>
            <a:r>
              <a:rPr lang="ru-RU" sz="2000" dirty="0" smtClean="0"/>
              <a:t>» соединило однородные сказуемые, другое – однородные части в </a:t>
            </a:r>
            <a:r>
              <a:rPr lang="ru-RU" sz="2000" dirty="0" smtClean="0">
                <a:hlinkClick r:id="rId2" tooltip="Составное сказуемое"/>
              </a:rPr>
              <a:t>составном сказуемом</a:t>
            </a:r>
            <a:r>
              <a:rPr lang="ru-RU" sz="2000" dirty="0" smtClean="0"/>
              <a:t>, третье – однородные </a:t>
            </a:r>
            <a:r>
              <a:rPr lang="ru-RU" sz="2000" dirty="0" smtClean="0">
                <a:hlinkClick r:id="rId3" tooltip="Обстоятельство"/>
              </a:rPr>
              <a:t>обстоятельства</a:t>
            </a:r>
            <a:r>
              <a:rPr lang="ru-RU" sz="2000" dirty="0" smtClean="0"/>
              <a:t>. То есть перед нами не повторяющиеся союзы, а несколько одиночных, которые соединили разные однородные конструкции. Тогда никаких запятых при них не будет!</a:t>
            </a:r>
          </a:p>
          <a:p>
            <a:pPr>
              <a:buNone/>
            </a:pPr>
            <a:r>
              <a:rPr lang="ru-RU" sz="2000" dirty="0" smtClean="0"/>
              <a:t>Например: </a:t>
            </a:r>
            <a:r>
              <a:rPr lang="ru-RU" sz="2000" i="1" dirty="0" smtClean="0"/>
              <a:t>Мы </a:t>
            </a:r>
            <a:r>
              <a:rPr lang="ru-RU" sz="2000" b="1" i="1" dirty="0" smtClean="0">
                <a:solidFill>
                  <a:srgbClr val="7030A0"/>
                </a:solidFill>
              </a:rPr>
              <a:t>встретили</a:t>
            </a:r>
            <a:r>
              <a:rPr lang="ru-RU" sz="2000" i="1" dirty="0" smtClean="0"/>
              <a:t> праздник </a:t>
            </a:r>
            <a:r>
              <a:rPr lang="ru-RU" sz="2000" b="1" i="1" dirty="0" smtClean="0">
                <a:solidFill>
                  <a:srgbClr val="FF0000"/>
                </a:solidFill>
              </a:rPr>
              <a:t>и</a:t>
            </a:r>
            <a:r>
              <a:rPr lang="ru-RU" sz="2000" i="1" dirty="0" smtClean="0"/>
              <a:t> </a:t>
            </a:r>
            <a:r>
              <a:rPr lang="ru-RU" sz="2000" b="1" i="1" dirty="0" smtClean="0">
                <a:solidFill>
                  <a:srgbClr val="7030A0"/>
                </a:solidFill>
              </a:rPr>
              <a:t>были</a:t>
            </a:r>
            <a:r>
              <a:rPr lang="ru-RU" sz="2000" i="1" dirty="0" smtClean="0"/>
              <a:t> </a:t>
            </a:r>
            <a:r>
              <a:rPr lang="ru-RU" sz="2000" b="1" i="1" dirty="0" smtClean="0">
                <a:solidFill>
                  <a:srgbClr val="00B050"/>
                </a:solidFill>
              </a:rPr>
              <a:t>веселы</a:t>
            </a:r>
            <a:r>
              <a:rPr lang="ru-RU" sz="2000" i="1" dirty="0" smtClean="0"/>
              <a:t> </a:t>
            </a:r>
            <a:r>
              <a:rPr lang="ru-RU" sz="2000" b="1" i="1" dirty="0" smtClean="0">
                <a:solidFill>
                  <a:srgbClr val="FF0000"/>
                </a:solidFill>
              </a:rPr>
              <a:t>и</a:t>
            </a:r>
            <a:r>
              <a:rPr lang="ru-RU" sz="2000" i="1" dirty="0" smtClean="0"/>
              <a:t> </a:t>
            </a:r>
            <a:r>
              <a:rPr lang="ru-RU" sz="2000" b="1" i="1" dirty="0" smtClean="0">
                <a:solidFill>
                  <a:srgbClr val="00B050"/>
                </a:solidFill>
              </a:rPr>
              <a:t>счастливы</a:t>
            </a:r>
            <a:r>
              <a:rPr lang="ru-RU" sz="2000" i="1" dirty="0" smtClean="0"/>
              <a:t>.</a:t>
            </a:r>
            <a:r>
              <a:rPr lang="ru-RU" sz="2000" dirty="0" smtClean="0"/>
              <a:t> - первое </a:t>
            </a:r>
            <a:r>
              <a:rPr lang="ru-RU" sz="2000" i="1" dirty="0" smtClean="0"/>
              <a:t>«</a:t>
            </a:r>
            <a:r>
              <a:rPr lang="ru-RU" sz="2000" b="1" i="1" dirty="0" smtClean="0">
                <a:solidFill>
                  <a:srgbClr val="FF0000"/>
                </a:solidFill>
              </a:rPr>
              <a:t>и</a:t>
            </a:r>
            <a:r>
              <a:rPr lang="ru-RU" sz="2000" i="1" dirty="0" smtClean="0"/>
              <a:t>»</a:t>
            </a:r>
            <a:r>
              <a:rPr lang="ru-RU" sz="2000" dirty="0" smtClean="0"/>
              <a:t> соединило сказуемые, второе – однородные именные части второго сказуемого.</a:t>
            </a:r>
          </a:p>
          <a:p>
            <a:pPr>
              <a:buNone/>
            </a:pPr>
            <a:r>
              <a:rPr lang="ru-RU" sz="2000" i="1" dirty="0" smtClean="0"/>
              <a:t>В лесу под </a:t>
            </a:r>
            <a:r>
              <a:rPr lang="ru-RU" sz="2000" b="1" i="1" dirty="0" smtClean="0">
                <a:solidFill>
                  <a:srgbClr val="00B050"/>
                </a:solidFill>
              </a:rPr>
              <a:t>зелеными </a:t>
            </a:r>
            <a:r>
              <a:rPr lang="ru-RU" sz="2000" b="1" i="1" dirty="0" smtClean="0">
                <a:solidFill>
                  <a:srgbClr val="FF0000"/>
                </a:solidFill>
              </a:rPr>
              <a:t>и</a:t>
            </a:r>
            <a:r>
              <a:rPr lang="ru-RU" sz="2000" i="1" dirty="0" smtClean="0"/>
              <a:t> </a:t>
            </a:r>
            <a:r>
              <a:rPr lang="ru-RU" sz="2000" b="1" i="1" dirty="0" smtClean="0">
                <a:solidFill>
                  <a:srgbClr val="00B050"/>
                </a:solidFill>
              </a:rPr>
              <a:t>пушистыми</a:t>
            </a:r>
            <a:r>
              <a:rPr lang="ru-RU" sz="2000" i="1" dirty="0" smtClean="0"/>
              <a:t> </a:t>
            </a:r>
            <a:r>
              <a:rPr lang="ru-RU" sz="2000" b="1" i="1" dirty="0" smtClean="0">
                <a:solidFill>
                  <a:srgbClr val="00B0F0"/>
                </a:solidFill>
              </a:rPr>
              <a:t>елочками</a:t>
            </a:r>
            <a:r>
              <a:rPr lang="ru-RU" sz="2000" i="1" dirty="0" smtClean="0"/>
              <a:t> и </a:t>
            </a:r>
            <a:r>
              <a:rPr lang="ru-RU" sz="2000" b="1" i="1" dirty="0" smtClean="0">
                <a:solidFill>
                  <a:srgbClr val="00B0F0"/>
                </a:solidFill>
              </a:rPr>
              <a:t>сосенками</a:t>
            </a:r>
            <a:r>
              <a:rPr lang="ru-RU" sz="2000" i="1" dirty="0" smtClean="0"/>
              <a:t> </a:t>
            </a:r>
            <a:r>
              <a:rPr lang="ru-RU" sz="2000" b="1" i="1" dirty="0" smtClean="0">
                <a:solidFill>
                  <a:srgbClr val="0070C0"/>
                </a:solidFill>
              </a:rPr>
              <a:t>зайцы </a:t>
            </a:r>
            <a:r>
              <a:rPr lang="ru-RU" sz="2000" b="1" i="1" dirty="0" smtClean="0">
                <a:solidFill>
                  <a:srgbClr val="FF0000"/>
                </a:solidFill>
              </a:rPr>
              <a:t>и</a:t>
            </a:r>
            <a:r>
              <a:rPr lang="ru-RU" sz="2000" i="1" dirty="0" smtClean="0"/>
              <a:t> </a:t>
            </a:r>
            <a:r>
              <a:rPr lang="ru-RU" sz="2000" b="1" i="1" dirty="0" smtClean="0">
                <a:solidFill>
                  <a:srgbClr val="0070C0"/>
                </a:solidFill>
              </a:rPr>
              <a:t>белки</a:t>
            </a:r>
            <a:r>
              <a:rPr lang="ru-RU" sz="2000" i="1" dirty="0" smtClean="0"/>
              <a:t> находят </a:t>
            </a:r>
            <a:r>
              <a:rPr lang="ru-RU" sz="2000" b="1" i="1" dirty="0" smtClean="0">
                <a:solidFill>
                  <a:srgbClr val="C00000"/>
                </a:solidFill>
              </a:rPr>
              <a:t>приют</a:t>
            </a:r>
            <a:r>
              <a:rPr lang="ru-RU" sz="2000" i="1" dirty="0" smtClean="0"/>
              <a:t> </a:t>
            </a:r>
            <a:r>
              <a:rPr lang="ru-RU" sz="2000" b="1" i="1" dirty="0" smtClean="0">
                <a:solidFill>
                  <a:srgbClr val="FF0000"/>
                </a:solidFill>
              </a:rPr>
              <a:t>и</a:t>
            </a:r>
            <a:r>
              <a:rPr lang="ru-RU" sz="2000" i="1" dirty="0" smtClean="0"/>
              <a:t> </a:t>
            </a:r>
            <a:r>
              <a:rPr lang="ru-RU" sz="2000" b="1" i="1" dirty="0" smtClean="0">
                <a:solidFill>
                  <a:srgbClr val="C00000"/>
                </a:solidFill>
              </a:rPr>
              <a:t>спасение</a:t>
            </a:r>
            <a:r>
              <a:rPr lang="ru-RU" sz="2000" i="1" dirty="0" smtClean="0"/>
              <a:t> от лесных хищников</a:t>
            </a:r>
            <a:r>
              <a:rPr lang="ru-RU" sz="2000" dirty="0" smtClean="0"/>
              <a:t>. – первое «</a:t>
            </a:r>
            <a:r>
              <a:rPr lang="ru-RU" sz="2000" b="1" dirty="0" smtClean="0">
                <a:solidFill>
                  <a:srgbClr val="FF0000"/>
                </a:solidFill>
              </a:rPr>
              <a:t>и</a:t>
            </a:r>
            <a:r>
              <a:rPr lang="ru-RU" sz="2000" dirty="0" smtClean="0"/>
              <a:t>» </a:t>
            </a:r>
            <a:r>
              <a:rPr lang="ru-RU" sz="2000" u="sng" dirty="0" smtClean="0"/>
              <a:t>связало два определения</a:t>
            </a:r>
            <a:r>
              <a:rPr lang="ru-RU" sz="2000" dirty="0" smtClean="0"/>
              <a:t>, второе – </a:t>
            </a:r>
            <a:r>
              <a:rPr lang="ru-RU" sz="2000" u="sng" dirty="0" smtClean="0"/>
              <a:t>подлежащие</a:t>
            </a:r>
            <a:r>
              <a:rPr lang="ru-RU" sz="2000" dirty="0" smtClean="0"/>
              <a:t>, третье – </a:t>
            </a:r>
            <a:r>
              <a:rPr lang="ru-RU" sz="2000" u="sng" dirty="0" smtClean="0"/>
              <a:t>дополнения.</a:t>
            </a:r>
          </a:p>
          <a:p>
            <a:pPr>
              <a:buNone/>
            </a:pPr>
            <a:r>
              <a:rPr lang="ru-RU" sz="2000" i="1" dirty="0" smtClean="0"/>
              <a:t>Мы догадались, (что на улице </a:t>
            </a:r>
            <a:r>
              <a:rPr lang="ru-RU" sz="2000" b="1" i="1" dirty="0" smtClean="0">
                <a:solidFill>
                  <a:srgbClr val="0070C0"/>
                </a:solidFill>
              </a:rPr>
              <a:t>холодно </a:t>
            </a:r>
            <a:r>
              <a:rPr lang="ru-RU" sz="2000" b="1" i="1" dirty="0" smtClean="0">
                <a:solidFill>
                  <a:srgbClr val="FF0000"/>
                </a:solidFill>
              </a:rPr>
              <a:t>и</a:t>
            </a:r>
            <a:r>
              <a:rPr lang="ru-RU" sz="2000" b="1" i="1" dirty="0" smtClean="0">
                <a:solidFill>
                  <a:srgbClr val="0070C0"/>
                </a:solidFill>
              </a:rPr>
              <a:t> ветрено)</a:t>
            </a:r>
            <a:r>
              <a:rPr lang="ru-RU" sz="2000" i="1" dirty="0" smtClean="0"/>
              <a:t> </a:t>
            </a:r>
            <a:r>
              <a:rPr lang="ru-RU" sz="2000" b="1" i="1" dirty="0" smtClean="0">
                <a:solidFill>
                  <a:srgbClr val="FF0000"/>
                </a:solidFill>
              </a:rPr>
              <a:t>и</a:t>
            </a:r>
            <a:r>
              <a:rPr lang="ru-RU" sz="2000" i="1" dirty="0" smtClean="0"/>
              <a:t> (к полуночи станет совсем морозно).</a:t>
            </a:r>
            <a:r>
              <a:rPr lang="ru-RU" sz="2000" dirty="0" smtClean="0"/>
              <a:t> В последнем примере первый «</a:t>
            </a:r>
            <a:r>
              <a:rPr lang="ru-RU" sz="2000" b="1" dirty="0" smtClean="0">
                <a:solidFill>
                  <a:srgbClr val="FF0000"/>
                </a:solidFill>
              </a:rPr>
              <a:t>и</a:t>
            </a:r>
            <a:r>
              <a:rPr lang="ru-RU" sz="2000" dirty="0" smtClean="0"/>
              <a:t>» стоит между </a:t>
            </a:r>
            <a:r>
              <a:rPr lang="ru-RU" sz="2000" u="sng" dirty="0" smtClean="0"/>
              <a:t>однородными частями сказуемого</a:t>
            </a:r>
            <a:r>
              <a:rPr lang="ru-RU" sz="2000" dirty="0" smtClean="0"/>
              <a:t>, а второй соединяет </a:t>
            </a:r>
            <a:r>
              <a:rPr lang="ru-RU" sz="2000" u="sng" dirty="0" smtClean="0"/>
              <a:t>однородные придаточные.</a:t>
            </a:r>
          </a:p>
          <a:p>
            <a:pPr>
              <a:buNone/>
            </a:pPr>
            <a:r>
              <a:rPr lang="ru-RU" sz="2000" dirty="0" smtClean="0"/>
              <a:t> </a:t>
            </a:r>
          </a:p>
          <a:p>
            <a:pPr>
              <a:buNone/>
            </a:pPr>
            <a:endParaRPr lang="ru-RU"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88640"/>
            <a:ext cx="9144000" cy="6552728"/>
          </a:xfrm>
          <a:solidFill>
            <a:schemeClr val="accent3">
              <a:lumMod val="20000"/>
              <a:lumOff val="80000"/>
            </a:schemeClr>
          </a:solidFill>
        </p:spPr>
        <p:txBody>
          <a:bodyPr>
            <a:normAutofit lnSpcReduction="10000"/>
          </a:bodyPr>
          <a:lstStyle/>
          <a:p>
            <a:pPr>
              <a:buNone/>
            </a:pPr>
            <a:r>
              <a:rPr lang="ru-RU" sz="1800" b="1" dirty="0" smtClean="0"/>
              <a:t>II.</a:t>
            </a:r>
            <a:r>
              <a:rPr lang="ru-RU" sz="1800" dirty="0" smtClean="0"/>
              <a:t> </a:t>
            </a:r>
            <a:r>
              <a:rPr lang="ru-RU" sz="1800" b="1" dirty="0" smtClean="0"/>
              <a:t>Наличие двух и более </a:t>
            </a:r>
            <a:r>
              <a:rPr lang="ru-RU" sz="1800" i="1" dirty="0" smtClean="0"/>
              <a:t>«</a:t>
            </a:r>
            <a:r>
              <a:rPr lang="ru-RU" sz="1800" b="1" i="1" dirty="0" smtClean="0">
                <a:solidFill>
                  <a:srgbClr val="FF0000"/>
                </a:solidFill>
              </a:rPr>
              <a:t>И</a:t>
            </a:r>
            <a:r>
              <a:rPr lang="ru-RU" sz="1800" i="1" dirty="0" smtClean="0"/>
              <a:t>»</a:t>
            </a:r>
            <a:r>
              <a:rPr lang="ru-RU" sz="1800" dirty="0" smtClean="0"/>
              <a:t> может быть при таком перечислении </a:t>
            </a:r>
            <a:r>
              <a:rPr lang="ru-RU" sz="1800" dirty="0" smtClean="0">
                <a:hlinkClick r:id="rId2" tooltip="Однородные члены предложения"/>
              </a:rPr>
              <a:t>однородных членов предложения</a:t>
            </a:r>
            <a:r>
              <a:rPr lang="ru-RU" sz="1800" dirty="0" smtClean="0"/>
              <a:t> или </a:t>
            </a:r>
            <a:r>
              <a:rPr lang="ru-RU" sz="1800" b="1" u="sng" dirty="0" smtClean="0">
                <a:solidFill>
                  <a:srgbClr val="00B0F0"/>
                </a:solidFill>
              </a:rPr>
              <a:t>однородных придаточных</a:t>
            </a:r>
            <a:r>
              <a:rPr lang="ru-RU" sz="1800" dirty="0" smtClean="0"/>
              <a:t>, когда каждый из однородных компонентов соединен с предыдущим "</a:t>
            </a:r>
            <a:r>
              <a:rPr lang="ru-RU" sz="1800" u="sng" dirty="0" smtClean="0"/>
              <a:t>попарно</a:t>
            </a:r>
            <a:r>
              <a:rPr lang="ru-RU" sz="1800" dirty="0" smtClean="0"/>
              <a:t>", то есть при целом ряде однородных конструкций перед нами ситуация перечисления пар, где каждая пара соединена одиночным «</a:t>
            </a:r>
            <a:r>
              <a:rPr lang="ru-RU" sz="1800" b="1" dirty="0" smtClean="0">
                <a:solidFill>
                  <a:srgbClr val="FF0000"/>
                </a:solidFill>
              </a:rPr>
              <a:t>и</a:t>
            </a:r>
            <a:r>
              <a:rPr lang="ru-RU" sz="1800" dirty="0" smtClean="0"/>
              <a:t>».</a:t>
            </a:r>
          </a:p>
          <a:p>
            <a:pPr>
              <a:buNone/>
            </a:pPr>
            <a:r>
              <a:rPr lang="ru-RU" sz="1800" dirty="0" smtClean="0"/>
              <a:t>Например:</a:t>
            </a:r>
            <a:r>
              <a:rPr lang="ru-RU" sz="1800" i="1" dirty="0" smtClean="0"/>
              <a:t> Я купила в подарок маме </a:t>
            </a:r>
            <a:r>
              <a:rPr lang="ru-RU" sz="1800" b="1" i="1" dirty="0" smtClean="0">
                <a:solidFill>
                  <a:srgbClr val="7030A0"/>
                </a:solidFill>
              </a:rPr>
              <a:t>духи</a:t>
            </a:r>
            <a:r>
              <a:rPr lang="ru-RU" sz="1800" i="1" dirty="0" smtClean="0"/>
              <a:t> </a:t>
            </a:r>
            <a:r>
              <a:rPr lang="ru-RU" sz="1800" b="1" i="1" dirty="0" smtClean="0">
                <a:solidFill>
                  <a:srgbClr val="FF0000"/>
                </a:solidFill>
              </a:rPr>
              <a:t>и</a:t>
            </a:r>
            <a:r>
              <a:rPr lang="ru-RU" sz="1800" i="1" dirty="0" smtClean="0"/>
              <a:t> </a:t>
            </a:r>
            <a:r>
              <a:rPr lang="ru-RU" sz="1800" b="1" i="1" dirty="0" smtClean="0">
                <a:solidFill>
                  <a:srgbClr val="7030A0"/>
                </a:solidFill>
              </a:rPr>
              <a:t>косметику</a:t>
            </a:r>
            <a:r>
              <a:rPr lang="ru-RU" sz="1800" i="1" dirty="0" smtClean="0"/>
              <a:t>, </a:t>
            </a:r>
            <a:r>
              <a:rPr lang="ru-RU" sz="1800" b="1" i="1" dirty="0" smtClean="0">
                <a:solidFill>
                  <a:srgbClr val="0070C0"/>
                </a:solidFill>
              </a:rPr>
              <a:t>книгу</a:t>
            </a:r>
            <a:r>
              <a:rPr lang="ru-RU" sz="1800" i="1" dirty="0" smtClean="0"/>
              <a:t> "О вкусной и здоровой пище" </a:t>
            </a:r>
            <a:r>
              <a:rPr lang="ru-RU" sz="1800" b="1" i="1" dirty="0" smtClean="0">
                <a:solidFill>
                  <a:srgbClr val="FF0000"/>
                </a:solidFill>
              </a:rPr>
              <a:t>и</a:t>
            </a:r>
            <a:r>
              <a:rPr lang="ru-RU" sz="1800" i="1" dirty="0" smtClean="0"/>
              <a:t> </a:t>
            </a:r>
            <a:r>
              <a:rPr lang="ru-RU" sz="1800" b="1" i="1" dirty="0" smtClean="0">
                <a:solidFill>
                  <a:srgbClr val="0070C0"/>
                </a:solidFill>
              </a:rPr>
              <a:t>календарь</a:t>
            </a:r>
            <a:r>
              <a:rPr lang="ru-RU" sz="1800" i="1" dirty="0" smtClean="0"/>
              <a:t>. </a:t>
            </a:r>
            <a:r>
              <a:rPr lang="ru-RU" sz="1800" b="1" i="1" dirty="0" smtClean="0">
                <a:solidFill>
                  <a:srgbClr val="00B050"/>
                </a:solidFill>
              </a:rPr>
              <a:t>Вася понял</a:t>
            </a:r>
            <a:r>
              <a:rPr lang="ru-RU" sz="1800" i="1" dirty="0" smtClean="0"/>
              <a:t>,( </a:t>
            </a:r>
            <a:r>
              <a:rPr lang="ru-RU" sz="1800" b="1" i="1" dirty="0" smtClean="0">
                <a:solidFill>
                  <a:srgbClr val="0070C0"/>
                </a:solidFill>
              </a:rPr>
              <a:t>что все друзья хотят встретить Новый Год на даче</a:t>
            </a:r>
            <a:r>
              <a:rPr lang="ru-RU" sz="1800" i="1" dirty="0" smtClean="0"/>
              <a:t>) </a:t>
            </a:r>
            <a:r>
              <a:rPr lang="ru-RU" sz="1800" b="1" i="1" dirty="0" smtClean="0">
                <a:solidFill>
                  <a:srgbClr val="FF0000"/>
                </a:solidFill>
              </a:rPr>
              <a:t>и</a:t>
            </a:r>
            <a:r>
              <a:rPr lang="ru-RU" sz="1800" i="1" dirty="0" smtClean="0"/>
              <a:t> (</a:t>
            </a:r>
            <a:r>
              <a:rPr lang="ru-RU" sz="1800" b="1" i="1" dirty="0" smtClean="0">
                <a:solidFill>
                  <a:srgbClr val="00B050"/>
                </a:solidFill>
              </a:rPr>
              <a:t>они мечтают о белоснежном снеге и морозном воздухе)</a:t>
            </a:r>
            <a:r>
              <a:rPr lang="ru-RU" sz="1800" i="1" dirty="0" smtClean="0"/>
              <a:t>, (</a:t>
            </a:r>
            <a:r>
              <a:rPr lang="ru-RU" sz="1800" b="1" i="1" dirty="0" smtClean="0">
                <a:solidFill>
                  <a:srgbClr val="FF66FF"/>
                </a:solidFill>
              </a:rPr>
              <a:t>что его предложение о покупке путевки в Турцию будет отклонено) </a:t>
            </a:r>
            <a:r>
              <a:rPr lang="ru-RU" sz="1800" i="1" dirty="0" smtClean="0"/>
              <a:t>и (</a:t>
            </a:r>
            <a:r>
              <a:rPr lang="ru-RU" sz="1800" b="1" i="1" dirty="0" smtClean="0">
                <a:solidFill>
                  <a:srgbClr val="D200D2"/>
                </a:solidFill>
              </a:rPr>
              <a:t>никто не хочет наслаждаться морем и южным солнышком)</a:t>
            </a:r>
            <a:r>
              <a:rPr lang="ru-RU" sz="1800" i="1" dirty="0" smtClean="0"/>
              <a:t>.</a:t>
            </a:r>
            <a:endParaRPr lang="ru-RU" sz="1800" dirty="0" smtClean="0"/>
          </a:p>
          <a:p>
            <a:pPr>
              <a:buNone/>
            </a:pPr>
            <a:r>
              <a:rPr lang="ru-RU" sz="1800" dirty="0" smtClean="0"/>
              <a:t>В этих и подобных примерах знаки перед «</a:t>
            </a:r>
            <a:r>
              <a:rPr lang="ru-RU" sz="1800" b="1" dirty="0" smtClean="0">
                <a:solidFill>
                  <a:srgbClr val="FF0000"/>
                </a:solidFill>
              </a:rPr>
              <a:t>и</a:t>
            </a:r>
            <a:r>
              <a:rPr lang="ru-RU" sz="1800" dirty="0" smtClean="0"/>
              <a:t>» подчиняются правилу расстановки запятых при одиночном сочинительном соединительном союзе, а между парами запятая стоит по правилу бессоюзной перечислительной связи.</a:t>
            </a:r>
          </a:p>
          <a:p>
            <a:pPr>
              <a:buNone/>
            </a:pPr>
            <a:r>
              <a:rPr lang="ru-RU" sz="1800" dirty="0" smtClean="0"/>
              <a:t> </a:t>
            </a:r>
          </a:p>
          <a:p>
            <a:pPr>
              <a:buNone/>
            </a:pPr>
            <a:r>
              <a:rPr lang="ru-RU" sz="1800" b="1" dirty="0" smtClean="0"/>
              <a:t>III.</a:t>
            </a:r>
            <a:r>
              <a:rPr lang="ru-RU" sz="1800" dirty="0" smtClean="0"/>
              <a:t> Легче всего расставить знаки, если перед вами </a:t>
            </a:r>
            <a:r>
              <a:rPr lang="ru-RU" sz="1800" dirty="0" smtClean="0">
                <a:hlinkClick r:id="rId3" tooltip="Сложносочиненное предложение"/>
              </a:rPr>
              <a:t>сложносочиненное предложение</a:t>
            </a:r>
            <a:r>
              <a:rPr lang="ru-RU" sz="1800" dirty="0" smtClean="0"/>
              <a:t>, части которого соединены более чем одним «</a:t>
            </a:r>
            <a:r>
              <a:rPr lang="ru-RU" sz="1800" b="1" dirty="0" smtClean="0">
                <a:solidFill>
                  <a:srgbClr val="FF0000"/>
                </a:solidFill>
              </a:rPr>
              <a:t>и</a:t>
            </a:r>
            <a:r>
              <a:rPr lang="ru-RU" sz="1800" dirty="0" smtClean="0"/>
              <a:t>».</a:t>
            </a:r>
          </a:p>
          <a:p>
            <a:pPr>
              <a:buNone/>
            </a:pPr>
            <a:r>
              <a:rPr lang="ru-RU" sz="1800" dirty="0" smtClean="0"/>
              <a:t>В этом случае перед каждой новой частью стоит запятая, исключений не бывает. Такие предложения в учебниках для вузов иногда характеризуются как «сложносочиненные предложения открытой структуры», число входящих в них частей не ограничено никакими рамками, при использовании «</a:t>
            </a:r>
            <a:r>
              <a:rPr lang="ru-RU" sz="1800" b="1" dirty="0" smtClean="0">
                <a:solidFill>
                  <a:srgbClr val="FF0000"/>
                </a:solidFill>
              </a:rPr>
              <a:t>и</a:t>
            </a:r>
            <a:r>
              <a:rPr lang="ru-RU" sz="1800" dirty="0" smtClean="0"/>
              <a:t>» мы можем продолжать фразу сколь угодно долго.</a:t>
            </a:r>
          </a:p>
          <a:p>
            <a:pPr>
              <a:buNone/>
            </a:pPr>
            <a:r>
              <a:rPr lang="ru-RU" sz="1800" dirty="0" smtClean="0"/>
              <a:t>Например:  </a:t>
            </a:r>
            <a:r>
              <a:rPr lang="ru-RU" sz="1800" i="1" dirty="0" smtClean="0"/>
              <a:t>"</a:t>
            </a:r>
            <a:r>
              <a:rPr lang="ru-RU" sz="1800" b="1" i="1" dirty="0" smtClean="0">
                <a:solidFill>
                  <a:srgbClr val="7030A0"/>
                </a:solidFill>
              </a:rPr>
              <a:t>Прозрачный лес один чернеет</a:t>
            </a:r>
            <a:r>
              <a:rPr lang="ru-RU" sz="1800" b="1" i="1" dirty="0" smtClean="0"/>
              <a:t>,</a:t>
            </a:r>
            <a:r>
              <a:rPr lang="ru-RU" sz="1800" i="1" dirty="0" smtClean="0"/>
              <a:t> </a:t>
            </a:r>
            <a:r>
              <a:rPr lang="ru-RU" sz="1800" i="1" dirty="0" smtClean="0">
                <a:solidFill>
                  <a:srgbClr val="FF0000"/>
                </a:solidFill>
              </a:rPr>
              <a:t>и</a:t>
            </a:r>
            <a:r>
              <a:rPr lang="ru-RU" sz="1800" i="1" dirty="0" smtClean="0"/>
              <a:t> </a:t>
            </a:r>
            <a:r>
              <a:rPr lang="ru-RU" sz="1800" b="1" i="1" dirty="0" smtClean="0">
                <a:solidFill>
                  <a:srgbClr val="00B0F0"/>
                </a:solidFill>
              </a:rPr>
              <a:t>ель сквозь иней зеленеет</a:t>
            </a:r>
            <a:r>
              <a:rPr lang="ru-RU" sz="1800" b="1" i="1" dirty="0" smtClean="0"/>
              <a:t>, </a:t>
            </a:r>
            <a:r>
              <a:rPr lang="ru-RU" sz="1800" b="1" i="1" dirty="0" smtClean="0">
                <a:solidFill>
                  <a:srgbClr val="FF0000"/>
                </a:solidFill>
              </a:rPr>
              <a:t>и</a:t>
            </a:r>
            <a:r>
              <a:rPr lang="ru-RU" sz="1800" i="1" dirty="0" smtClean="0"/>
              <a:t> </a:t>
            </a:r>
            <a:r>
              <a:rPr lang="ru-RU" sz="1800" b="1" i="1" dirty="0" smtClean="0">
                <a:solidFill>
                  <a:srgbClr val="00B050"/>
                </a:solidFill>
              </a:rPr>
              <a:t>речка подо льдом блестит</a:t>
            </a:r>
            <a:r>
              <a:rPr lang="ru-RU" sz="1800" i="1" dirty="0" smtClean="0"/>
              <a:t>"</a:t>
            </a:r>
            <a:r>
              <a:rPr lang="ru-RU" sz="1800" b="1" i="1" dirty="0" smtClean="0"/>
              <a:t>,</a:t>
            </a:r>
            <a:r>
              <a:rPr lang="ru-RU" sz="1800" i="1" dirty="0" smtClean="0"/>
              <a:t> </a:t>
            </a:r>
            <a:r>
              <a:rPr lang="ru-RU" sz="1800" b="1" i="1" dirty="0" smtClean="0">
                <a:solidFill>
                  <a:srgbClr val="FF0000"/>
                </a:solidFill>
              </a:rPr>
              <a:t>и</a:t>
            </a:r>
            <a:r>
              <a:rPr lang="ru-RU" sz="1800" i="1" dirty="0" smtClean="0"/>
              <a:t> </a:t>
            </a:r>
            <a:r>
              <a:rPr lang="ru-RU" sz="1800" b="1" i="1" dirty="0" smtClean="0">
                <a:solidFill>
                  <a:schemeClr val="accent6">
                    <a:lumMod val="75000"/>
                  </a:schemeClr>
                </a:solidFill>
              </a:rPr>
              <a:t>по заснеженному полю несутся сани</a:t>
            </a:r>
            <a:r>
              <a:rPr lang="ru-RU" sz="1800" b="1" i="1" dirty="0" smtClean="0"/>
              <a:t>,</a:t>
            </a:r>
            <a:r>
              <a:rPr lang="ru-RU" sz="1800" i="1" dirty="0" smtClean="0"/>
              <a:t> </a:t>
            </a:r>
            <a:r>
              <a:rPr lang="ru-RU" sz="1800" b="1" i="1" dirty="0" smtClean="0">
                <a:solidFill>
                  <a:srgbClr val="FF0000"/>
                </a:solidFill>
              </a:rPr>
              <a:t>и</a:t>
            </a:r>
            <a:r>
              <a:rPr lang="ru-RU" sz="1800" i="1" dirty="0" smtClean="0"/>
              <a:t> </a:t>
            </a:r>
            <a:r>
              <a:rPr lang="ru-RU" sz="1800" b="1" i="1" dirty="0" smtClean="0">
                <a:solidFill>
                  <a:srgbClr val="0070C0"/>
                </a:solidFill>
              </a:rPr>
              <a:t>весело звенят на них бубенцы</a:t>
            </a:r>
            <a:r>
              <a:rPr lang="ru-RU" sz="1800" b="1" i="1" dirty="0" smtClean="0"/>
              <a:t>,</a:t>
            </a:r>
            <a:r>
              <a:rPr lang="ru-RU" sz="1800" i="1" dirty="0" smtClean="0"/>
              <a:t> </a:t>
            </a:r>
            <a:r>
              <a:rPr lang="ru-RU" sz="1800" b="1" i="1" dirty="0" smtClean="0">
                <a:solidFill>
                  <a:srgbClr val="FF0000"/>
                </a:solidFill>
              </a:rPr>
              <a:t>и</a:t>
            </a:r>
            <a:r>
              <a:rPr lang="ru-RU" sz="1800" i="1" dirty="0" smtClean="0"/>
              <a:t> </a:t>
            </a:r>
            <a:r>
              <a:rPr lang="ru-RU" sz="1800" b="1" i="1" dirty="0" smtClean="0">
                <a:solidFill>
                  <a:srgbClr val="D200D2"/>
                </a:solidFill>
              </a:rPr>
              <a:t>всех тотчас охватывает предчувствие праздника…</a:t>
            </a:r>
            <a:endParaRPr lang="ru-RU" sz="1800" b="1" dirty="0" smtClean="0">
              <a:solidFill>
                <a:srgbClr val="D200D2"/>
              </a:solidFill>
            </a:endParaRPr>
          </a:p>
          <a:p>
            <a:pPr>
              <a:buNone/>
            </a:pPr>
            <a:endParaRPr lang="ru-RU"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741368"/>
          </a:xfrm>
          <a:solidFill>
            <a:schemeClr val="accent3">
              <a:lumMod val="20000"/>
              <a:lumOff val="80000"/>
            </a:schemeClr>
          </a:solidFill>
          <a:ln cmpd="dbl">
            <a:solidFill>
              <a:schemeClr val="tx1"/>
            </a:solidFill>
          </a:ln>
        </p:spPr>
        <p:txBody>
          <a:bodyPr>
            <a:normAutofit fontScale="92500" lnSpcReduction="20000"/>
          </a:bodyPr>
          <a:lstStyle/>
          <a:p>
            <a:pPr>
              <a:buNone/>
            </a:pPr>
            <a:r>
              <a:rPr lang="ru-RU" sz="1800" dirty="0" smtClean="0"/>
              <a:t>Обнаружив, что первое «</a:t>
            </a:r>
            <a:r>
              <a:rPr lang="ru-RU" sz="1800" dirty="0" smtClean="0">
                <a:solidFill>
                  <a:srgbClr val="FF0000"/>
                </a:solidFill>
              </a:rPr>
              <a:t>и</a:t>
            </a:r>
            <a:r>
              <a:rPr lang="ru-RU" sz="1800" dirty="0" smtClean="0"/>
              <a:t>» соединило части сложного предложения, не надо поддаваться искушению решить, что и дальше будет то же правило. КАЖДОЕ «</a:t>
            </a:r>
            <a:r>
              <a:rPr lang="ru-RU" sz="1800" dirty="0" smtClean="0">
                <a:solidFill>
                  <a:srgbClr val="FF0000"/>
                </a:solidFill>
              </a:rPr>
              <a:t>И</a:t>
            </a:r>
            <a:r>
              <a:rPr lang="ru-RU" sz="1800" dirty="0" smtClean="0"/>
              <a:t>» НАДО АНАЛИЗИРОВАТЬ ОТДЕЛЬНО!!!</a:t>
            </a:r>
          </a:p>
          <a:p>
            <a:pPr>
              <a:buNone/>
            </a:pPr>
            <a:r>
              <a:rPr lang="ru-RU" sz="1800" dirty="0" smtClean="0"/>
              <a:t>Например: </a:t>
            </a:r>
            <a:r>
              <a:rPr lang="ru-RU" sz="1800" b="1" i="1" dirty="0" smtClean="0">
                <a:solidFill>
                  <a:srgbClr val="7030A0"/>
                </a:solidFill>
              </a:rPr>
              <a:t> Вчера семиклассники написали итоговую контрольную по математике,</a:t>
            </a:r>
            <a:r>
              <a:rPr lang="ru-RU" sz="1800" i="1" dirty="0" smtClean="0"/>
              <a:t>   </a:t>
            </a:r>
            <a:r>
              <a:rPr lang="ru-RU" sz="1800" b="1" i="1" dirty="0" smtClean="0">
                <a:solidFill>
                  <a:srgbClr val="FF0000"/>
                </a:solidFill>
              </a:rPr>
              <a:t>и</a:t>
            </a:r>
            <a:r>
              <a:rPr lang="ru-RU" sz="1800" i="1" dirty="0" smtClean="0"/>
              <a:t> </a:t>
            </a:r>
            <a:r>
              <a:rPr lang="ru-RU" sz="1800" b="1" i="1" dirty="0" smtClean="0">
                <a:solidFill>
                  <a:srgbClr val="0070C0"/>
                </a:solidFill>
              </a:rPr>
              <a:t>сегодня  учитель </a:t>
            </a:r>
            <a:r>
              <a:rPr lang="ru-RU" sz="1800" b="1" i="1" u="sng" dirty="0" smtClean="0">
                <a:solidFill>
                  <a:srgbClr val="0070C0"/>
                </a:solidFill>
              </a:rPr>
              <a:t>объявил</a:t>
            </a:r>
            <a:r>
              <a:rPr lang="ru-RU" sz="1800" b="1" i="1" dirty="0" smtClean="0">
                <a:solidFill>
                  <a:srgbClr val="0070C0"/>
                </a:solidFill>
              </a:rPr>
              <a:t> результаты </a:t>
            </a:r>
            <a:r>
              <a:rPr lang="ru-RU" sz="1800" b="1" i="1" dirty="0" smtClean="0">
                <a:solidFill>
                  <a:srgbClr val="FF0000"/>
                </a:solidFill>
              </a:rPr>
              <a:t>и</a:t>
            </a:r>
            <a:r>
              <a:rPr lang="ru-RU" sz="1800" b="1" i="1" dirty="0" smtClean="0">
                <a:solidFill>
                  <a:srgbClr val="0070C0"/>
                </a:solidFill>
              </a:rPr>
              <a:t> </a:t>
            </a:r>
            <a:r>
              <a:rPr lang="ru-RU" sz="1800" b="1" i="1" u="sng" dirty="0" smtClean="0">
                <a:solidFill>
                  <a:srgbClr val="0070C0"/>
                </a:solidFill>
              </a:rPr>
              <a:t>огласил</a:t>
            </a:r>
            <a:r>
              <a:rPr lang="ru-RU" sz="1800" b="1" i="1" dirty="0" smtClean="0">
                <a:solidFill>
                  <a:srgbClr val="0070C0"/>
                </a:solidFill>
              </a:rPr>
              <a:t> список тех</a:t>
            </a:r>
            <a:r>
              <a:rPr lang="ru-RU" sz="1800" i="1" dirty="0" smtClean="0"/>
              <a:t>,( </a:t>
            </a:r>
            <a:r>
              <a:rPr lang="ru-RU" sz="1800" b="1" i="1" dirty="0" smtClean="0">
                <a:solidFill>
                  <a:srgbClr val="00B050"/>
                </a:solidFill>
              </a:rPr>
              <a:t>кто не </a:t>
            </a:r>
            <a:r>
              <a:rPr lang="ru-RU" sz="1800" b="1" i="1" u="sng" dirty="0" smtClean="0">
                <a:solidFill>
                  <a:srgbClr val="00B050"/>
                </a:solidFill>
              </a:rPr>
              <a:t>может</a:t>
            </a:r>
            <a:r>
              <a:rPr lang="ru-RU" sz="1800" b="1" i="1" dirty="0" smtClean="0">
                <a:solidFill>
                  <a:srgbClr val="00B050"/>
                </a:solidFill>
              </a:rPr>
              <a:t> </a:t>
            </a:r>
            <a:r>
              <a:rPr lang="ru-RU" sz="1800" b="1" i="1" u="sng" dirty="0" smtClean="0">
                <a:solidFill>
                  <a:srgbClr val="00B050"/>
                </a:solidFill>
              </a:rPr>
              <a:t>себе позволить отдохнуть </a:t>
            </a:r>
            <a:r>
              <a:rPr lang="ru-RU" sz="1800" b="1" i="1" dirty="0" smtClean="0">
                <a:solidFill>
                  <a:srgbClr val="00B050"/>
                </a:solidFill>
              </a:rPr>
              <a:t>в праздники </a:t>
            </a:r>
            <a:r>
              <a:rPr lang="ru-RU" sz="1800" b="1" i="1" dirty="0" smtClean="0">
                <a:solidFill>
                  <a:srgbClr val="FF0000"/>
                </a:solidFill>
              </a:rPr>
              <a:t>и</a:t>
            </a:r>
            <a:r>
              <a:rPr lang="ru-RU" sz="1800" i="1" dirty="0" smtClean="0"/>
              <a:t> </a:t>
            </a:r>
            <a:r>
              <a:rPr lang="ru-RU" sz="1800" b="1" i="1" u="sng" dirty="0" smtClean="0">
                <a:solidFill>
                  <a:srgbClr val="00B050"/>
                </a:solidFill>
              </a:rPr>
              <a:t>должен позаниматься</a:t>
            </a:r>
            <a:r>
              <a:rPr lang="ru-RU" sz="1800" b="1" i="1" dirty="0" smtClean="0">
                <a:solidFill>
                  <a:srgbClr val="00B050"/>
                </a:solidFill>
              </a:rPr>
              <a:t>  алгеброй</a:t>
            </a:r>
            <a:r>
              <a:rPr lang="ru-RU" sz="1800" i="1" dirty="0" smtClean="0"/>
              <a:t>)  </a:t>
            </a:r>
            <a:r>
              <a:rPr lang="ru-RU" sz="1800" b="1" i="1" dirty="0" smtClean="0">
                <a:solidFill>
                  <a:srgbClr val="FF0000"/>
                </a:solidFill>
              </a:rPr>
              <a:t>и </a:t>
            </a:r>
            <a:r>
              <a:rPr lang="ru-RU" sz="1800" i="1" dirty="0" smtClean="0"/>
              <a:t>( </a:t>
            </a:r>
            <a:r>
              <a:rPr lang="ru-RU" sz="1800" b="1" i="1" dirty="0" smtClean="0">
                <a:solidFill>
                  <a:srgbClr val="D200D2"/>
                </a:solidFill>
              </a:rPr>
              <a:t>кто может  немного </a:t>
            </a:r>
            <a:r>
              <a:rPr lang="ru-RU" sz="1800" b="1" i="1" u="sng" dirty="0" smtClean="0">
                <a:solidFill>
                  <a:srgbClr val="D200D2"/>
                </a:solidFill>
              </a:rPr>
              <a:t>расслабиться</a:t>
            </a:r>
            <a:r>
              <a:rPr lang="ru-RU" sz="1800" i="1" dirty="0" smtClean="0"/>
              <a:t> </a:t>
            </a:r>
            <a:r>
              <a:rPr lang="ru-RU" sz="1800" b="1" i="1" dirty="0" smtClean="0">
                <a:solidFill>
                  <a:srgbClr val="FF0000"/>
                </a:solidFill>
              </a:rPr>
              <a:t>и</a:t>
            </a:r>
            <a:r>
              <a:rPr lang="ru-RU" sz="1800" i="1" dirty="0" smtClean="0"/>
              <a:t> </a:t>
            </a:r>
            <a:r>
              <a:rPr lang="ru-RU" sz="1800" b="1" i="1" u="sng" dirty="0" smtClean="0">
                <a:solidFill>
                  <a:srgbClr val="D200D2"/>
                </a:solidFill>
              </a:rPr>
              <a:t>забросить</a:t>
            </a:r>
            <a:r>
              <a:rPr lang="ru-RU" sz="1800" b="1" i="1" dirty="0" smtClean="0">
                <a:solidFill>
                  <a:srgbClr val="D200D2"/>
                </a:solidFill>
              </a:rPr>
              <a:t> учебники на все новогодние каникулы</a:t>
            </a:r>
            <a:r>
              <a:rPr lang="ru-RU" sz="1800" i="1" dirty="0" smtClean="0"/>
              <a:t>).</a:t>
            </a:r>
            <a:endParaRPr lang="ru-RU" sz="1800" dirty="0" smtClean="0"/>
          </a:p>
          <a:p>
            <a:pPr>
              <a:buNone/>
            </a:pPr>
            <a:r>
              <a:rPr lang="ru-RU" sz="1800" dirty="0" smtClean="0"/>
              <a:t>В примере </a:t>
            </a:r>
            <a:r>
              <a:rPr lang="ru-RU" sz="1800" u="sng" dirty="0" smtClean="0"/>
              <a:t>первое «</a:t>
            </a:r>
            <a:r>
              <a:rPr lang="ru-RU" sz="1800" b="1" u="sng" dirty="0" smtClean="0">
                <a:solidFill>
                  <a:srgbClr val="FF0000"/>
                </a:solidFill>
              </a:rPr>
              <a:t>и</a:t>
            </a:r>
            <a:r>
              <a:rPr lang="ru-RU" sz="1800" u="sng" dirty="0" smtClean="0"/>
              <a:t>»</a:t>
            </a:r>
            <a:r>
              <a:rPr lang="ru-RU" sz="1800" dirty="0" smtClean="0"/>
              <a:t> стоит между частями сложного предложения, причем нет ни одной из перечисленных возможностей отказаться от запятой, </a:t>
            </a:r>
            <a:r>
              <a:rPr lang="ru-RU" sz="1800" u="sng" dirty="0" smtClean="0"/>
              <a:t>второе «</a:t>
            </a:r>
            <a:r>
              <a:rPr lang="ru-RU" sz="1800" b="1" u="sng" dirty="0" smtClean="0">
                <a:solidFill>
                  <a:srgbClr val="FF0000"/>
                </a:solidFill>
              </a:rPr>
              <a:t>и</a:t>
            </a:r>
            <a:r>
              <a:rPr lang="ru-RU" sz="1800" u="sng" dirty="0" smtClean="0"/>
              <a:t>»</a:t>
            </a:r>
            <a:r>
              <a:rPr lang="ru-RU" sz="1800" dirty="0" smtClean="0"/>
              <a:t> соединило два однородных сказуемых, </a:t>
            </a:r>
            <a:r>
              <a:rPr lang="ru-RU" sz="1800" u="sng" dirty="0" smtClean="0"/>
              <a:t>третье</a:t>
            </a:r>
            <a:r>
              <a:rPr lang="ru-RU" sz="1800" dirty="0" smtClean="0"/>
              <a:t> стоит между однородными придаточными, а </a:t>
            </a:r>
            <a:r>
              <a:rPr lang="ru-RU" sz="1800" u="sng" dirty="0" smtClean="0"/>
              <a:t>четвертое </a:t>
            </a:r>
            <a:r>
              <a:rPr lang="ru-RU" sz="1800" dirty="0" smtClean="0"/>
              <a:t>соединило однородные инфинитивы в составном глагольном сказуемом. Поэтому и запятую при «</a:t>
            </a:r>
            <a:r>
              <a:rPr lang="ru-RU" sz="1800" b="1" dirty="0" smtClean="0">
                <a:solidFill>
                  <a:srgbClr val="FF0000"/>
                </a:solidFill>
              </a:rPr>
              <a:t>и</a:t>
            </a:r>
            <a:r>
              <a:rPr lang="ru-RU" sz="1800" dirty="0" smtClean="0"/>
              <a:t>» мы поставили только одну – между частями сложного предложения, то есть перед первым.</a:t>
            </a:r>
          </a:p>
          <a:p>
            <a:pPr>
              <a:buNone/>
            </a:pPr>
            <a:r>
              <a:rPr lang="ru-RU" sz="1800" dirty="0" smtClean="0"/>
              <a:t> </a:t>
            </a:r>
            <a:r>
              <a:rPr lang="ru-RU" sz="1800" b="1" dirty="0" smtClean="0"/>
              <a:t>IV. </a:t>
            </a:r>
            <a:r>
              <a:rPr lang="ru-RU" sz="1800" dirty="0" smtClean="0"/>
              <a:t>При использовании повторяющегося «</a:t>
            </a:r>
            <a:r>
              <a:rPr lang="ru-RU" sz="1800" b="1" dirty="0" smtClean="0">
                <a:solidFill>
                  <a:srgbClr val="FF0000"/>
                </a:solidFill>
              </a:rPr>
              <a:t>И</a:t>
            </a:r>
            <a:r>
              <a:rPr lang="ru-RU" sz="1800" dirty="0" smtClean="0"/>
              <a:t>» между однородными членами или придаточными предложениями действует такое правило: </a:t>
            </a:r>
            <a:r>
              <a:rPr lang="ru-RU" sz="1800" u="sng" dirty="0" smtClean="0"/>
              <a:t>запятая ставится перед каждым однородным членом, кроме первого.</a:t>
            </a:r>
          </a:p>
          <a:p>
            <a:pPr>
              <a:buNone/>
            </a:pPr>
            <a:r>
              <a:rPr lang="ru-RU" sz="1800" dirty="0" smtClean="0"/>
              <a:t>Сказанное означает, что только ПЕРВЫЙ в ряду однородных компонентов не отделяется от основного предложения запятой. ВСЕ ОСТАЛЬНЫЕ однородные члены и части требуют отделения при помощи запятой.</a:t>
            </a:r>
          </a:p>
          <a:p>
            <a:pPr>
              <a:buNone/>
            </a:pPr>
            <a:r>
              <a:rPr lang="ru-RU" sz="1800" dirty="0" smtClean="0"/>
              <a:t>Например: </a:t>
            </a:r>
            <a:r>
              <a:rPr lang="ru-RU" sz="1800" i="1" dirty="0" smtClean="0"/>
              <a:t>Мама подарила любимой дочке </a:t>
            </a:r>
            <a:r>
              <a:rPr lang="ru-RU" sz="1800" b="1" i="1" dirty="0" smtClean="0">
                <a:solidFill>
                  <a:srgbClr val="0070C0"/>
                </a:solidFill>
              </a:rPr>
              <a:t>куклу</a:t>
            </a:r>
            <a:r>
              <a:rPr lang="ru-RU" sz="1800" b="1" i="1" dirty="0" smtClean="0"/>
              <a:t>,</a:t>
            </a:r>
            <a:r>
              <a:rPr lang="ru-RU" sz="1800" b="1" i="1" dirty="0" smtClean="0">
                <a:solidFill>
                  <a:srgbClr val="FF0000"/>
                </a:solidFill>
              </a:rPr>
              <a:t> и</a:t>
            </a:r>
            <a:r>
              <a:rPr lang="ru-RU" sz="1800" i="1" dirty="0" smtClean="0"/>
              <a:t> </a:t>
            </a:r>
            <a:r>
              <a:rPr lang="ru-RU" sz="1800" b="1" i="1" dirty="0" smtClean="0">
                <a:solidFill>
                  <a:srgbClr val="0070C0"/>
                </a:solidFill>
              </a:rPr>
              <a:t>одежду</a:t>
            </a:r>
            <a:r>
              <a:rPr lang="ru-RU" sz="1800" i="1" dirty="0" smtClean="0"/>
              <a:t> для этой новой куклы</a:t>
            </a:r>
            <a:r>
              <a:rPr lang="ru-RU" sz="1800" b="1" i="1" dirty="0" smtClean="0"/>
              <a:t>,</a:t>
            </a:r>
            <a:r>
              <a:rPr lang="ru-RU" sz="1800" i="1" dirty="0" smtClean="0"/>
              <a:t> </a:t>
            </a:r>
            <a:r>
              <a:rPr lang="ru-RU" sz="1800" b="1" i="1" dirty="0" smtClean="0">
                <a:solidFill>
                  <a:srgbClr val="FF0000"/>
                </a:solidFill>
              </a:rPr>
              <a:t>и</a:t>
            </a:r>
            <a:r>
              <a:rPr lang="ru-RU" sz="1800" i="1" dirty="0" smtClean="0"/>
              <a:t> </a:t>
            </a:r>
            <a:r>
              <a:rPr lang="ru-RU" sz="1800" b="1" i="1" dirty="0" smtClean="0">
                <a:solidFill>
                  <a:srgbClr val="0070C0"/>
                </a:solidFill>
              </a:rPr>
              <a:t>конструктор</a:t>
            </a:r>
            <a:r>
              <a:rPr lang="ru-RU" sz="1800" i="1" dirty="0" smtClean="0"/>
              <a:t> для сборки дома для куклы</a:t>
            </a:r>
            <a:r>
              <a:rPr lang="ru-RU" sz="1800" b="1" i="1" dirty="0" smtClean="0"/>
              <a:t>,</a:t>
            </a:r>
            <a:r>
              <a:rPr lang="ru-RU" sz="1800" i="1" dirty="0" smtClean="0"/>
              <a:t> </a:t>
            </a:r>
            <a:r>
              <a:rPr lang="ru-RU" sz="1800" b="1" i="1" dirty="0" smtClean="0">
                <a:solidFill>
                  <a:srgbClr val="FF0000"/>
                </a:solidFill>
              </a:rPr>
              <a:t>и</a:t>
            </a:r>
            <a:r>
              <a:rPr lang="ru-RU" sz="1800" i="1" dirty="0" smtClean="0"/>
              <a:t> </a:t>
            </a:r>
            <a:r>
              <a:rPr lang="ru-RU" sz="1800" b="1" i="1" dirty="0" smtClean="0">
                <a:solidFill>
                  <a:srgbClr val="0070C0"/>
                </a:solidFill>
              </a:rPr>
              <a:t>набор</a:t>
            </a:r>
            <a:r>
              <a:rPr lang="ru-RU" sz="1800" i="1" dirty="0" smtClean="0"/>
              <a:t> кукольной посуды.</a:t>
            </a:r>
            <a:endParaRPr lang="ru-RU" sz="1800" dirty="0" smtClean="0"/>
          </a:p>
          <a:p>
            <a:pPr>
              <a:buNone/>
            </a:pPr>
            <a:r>
              <a:rPr lang="ru-RU" sz="1800" dirty="0" smtClean="0"/>
              <a:t>В этом примере четыре однородных члена – </a:t>
            </a:r>
            <a:r>
              <a:rPr lang="ru-RU" sz="1800" i="1" dirty="0" smtClean="0"/>
              <a:t>"куклу, одежду, конструктор, набор"</a:t>
            </a:r>
            <a:r>
              <a:rPr lang="ru-RU" sz="1800" dirty="0" smtClean="0"/>
              <a:t> - соединены повторяющимся </a:t>
            </a:r>
            <a:r>
              <a:rPr lang="ru-RU" sz="1800" i="1" dirty="0" smtClean="0"/>
              <a:t>«</a:t>
            </a:r>
            <a:r>
              <a:rPr lang="ru-RU" sz="1800" b="1" i="1" dirty="0" smtClean="0">
                <a:solidFill>
                  <a:srgbClr val="FF0000"/>
                </a:solidFill>
              </a:rPr>
              <a:t>и</a:t>
            </a:r>
            <a:r>
              <a:rPr lang="ru-RU" sz="1800" i="1" dirty="0" smtClean="0"/>
              <a:t>»</a:t>
            </a:r>
            <a:r>
              <a:rPr lang="ru-RU" sz="1800" dirty="0" smtClean="0"/>
              <a:t>. Запятая не ставится только перед первым в этом ряду однородным членом (в нашем случае –</a:t>
            </a:r>
            <a:r>
              <a:rPr lang="ru-RU" sz="1800" i="1" dirty="0" smtClean="0"/>
              <a:t>"куклу"</a:t>
            </a:r>
            <a:r>
              <a:rPr lang="ru-RU" sz="1800" dirty="0" smtClean="0"/>
              <a:t>), перечисление каждого нового однородного члена требует запятой. Наиболее распространенной ошибкой в предложениях такой структуры будет </a:t>
            </a:r>
            <a:r>
              <a:rPr lang="ru-RU" sz="1800" dirty="0" err="1" smtClean="0"/>
              <a:t>непостановка</a:t>
            </a:r>
            <a:r>
              <a:rPr lang="ru-RU" sz="1800" dirty="0" smtClean="0"/>
              <a:t> запятой перед первым </a:t>
            </a:r>
            <a:r>
              <a:rPr lang="ru-RU" sz="1800" i="1" dirty="0" smtClean="0"/>
              <a:t>«</a:t>
            </a:r>
            <a:r>
              <a:rPr lang="ru-RU" sz="1800" b="1" i="1" dirty="0" smtClean="0">
                <a:solidFill>
                  <a:srgbClr val="FF0000"/>
                </a:solidFill>
              </a:rPr>
              <a:t>и</a:t>
            </a:r>
            <a:r>
              <a:rPr lang="ru-RU" sz="1800" i="1" dirty="0" smtClean="0"/>
              <a:t>»</a:t>
            </a:r>
            <a:r>
              <a:rPr lang="ru-RU" sz="1800" dirty="0" smtClean="0"/>
              <a:t>, хотя правило говорит об однородных членах, а не о соединяющих их союзах. В нашем примере ошибочно не поставить запятую перед "</a:t>
            </a:r>
            <a:r>
              <a:rPr lang="ru-RU" sz="1800" b="1" dirty="0" smtClean="0">
                <a:solidFill>
                  <a:srgbClr val="FF0000"/>
                </a:solidFill>
              </a:rPr>
              <a:t>и</a:t>
            </a:r>
            <a:r>
              <a:rPr lang="ru-RU" sz="1800" dirty="0" smtClean="0"/>
              <a:t> одежду".</a:t>
            </a:r>
          </a:p>
          <a:p>
            <a:pPr>
              <a:buNone/>
            </a:pPr>
            <a:endParaRPr lang="ru-RU"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116632"/>
            <a:ext cx="9036496" cy="6624736"/>
          </a:xfrm>
          <a:solidFill>
            <a:schemeClr val="accent3">
              <a:lumMod val="20000"/>
              <a:lumOff val="80000"/>
            </a:schemeClr>
          </a:solidFill>
        </p:spPr>
        <p:txBody>
          <a:bodyPr>
            <a:noAutofit/>
          </a:bodyPr>
          <a:lstStyle/>
          <a:p>
            <a:pPr>
              <a:buNone/>
            </a:pPr>
            <a:r>
              <a:rPr lang="ru-RU" sz="1600" dirty="0" smtClean="0"/>
              <a:t>           Пишущий обычно видит начало однородных конструкций не с первого в ряду однородного члена или предложения, а именно с первого </a:t>
            </a:r>
            <a:r>
              <a:rPr lang="ru-RU" sz="1600" i="1" dirty="0" smtClean="0"/>
              <a:t>«</a:t>
            </a:r>
            <a:r>
              <a:rPr lang="ru-RU" sz="1600" b="1" i="1" dirty="0" smtClean="0">
                <a:solidFill>
                  <a:srgbClr val="FF0000"/>
                </a:solidFill>
              </a:rPr>
              <a:t>и</a:t>
            </a:r>
            <a:r>
              <a:rPr lang="ru-RU" sz="1600" i="1" dirty="0" smtClean="0"/>
              <a:t>»</a:t>
            </a:r>
            <a:r>
              <a:rPr lang="ru-RU" sz="1600" dirty="0" smtClean="0"/>
              <a:t>. Советуем искать однородные компоненты, добавляя союз «</a:t>
            </a:r>
            <a:r>
              <a:rPr lang="ru-RU" sz="1600" b="1" dirty="0" smtClean="0">
                <a:solidFill>
                  <a:srgbClr val="FF0000"/>
                </a:solidFill>
              </a:rPr>
              <a:t>и</a:t>
            </a:r>
            <a:r>
              <a:rPr lang="ru-RU" sz="1600" dirty="0" smtClean="0"/>
              <a:t>» перед первым в ряду (вот тогда-то запятая будет не только перед первым </a:t>
            </a:r>
            <a:r>
              <a:rPr lang="ru-RU" sz="1600" i="1" dirty="0" smtClean="0"/>
              <a:t>«</a:t>
            </a:r>
            <a:r>
              <a:rPr lang="ru-RU" sz="1600" b="1" i="1" dirty="0" smtClean="0">
                <a:solidFill>
                  <a:srgbClr val="FF0000"/>
                </a:solidFill>
              </a:rPr>
              <a:t>и</a:t>
            </a:r>
            <a:r>
              <a:rPr lang="ru-RU" sz="1600" i="1" dirty="0" smtClean="0"/>
              <a:t>»</a:t>
            </a:r>
            <a:r>
              <a:rPr lang="ru-RU" sz="1600" dirty="0" smtClean="0"/>
              <a:t>, но и перед первым однородным членом!). Например: </a:t>
            </a:r>
          </a:p>
          <a:p>
            <a:pPr>
              <a:buNone/>
            </a:pPr>
            <a:r>
              <a:rPr lang="ru-RU" sz="1600" i="1" dirty="0" smtClean="0"/>
              <a:t>На столе у них был [</a:t>
            </a:r>
            <a:r>
              <a:rPr lang="ru-RU" sz="1600" b="1" i="1" dirty="0" smtClean="0">
                <a:solidFill>
                  <a:srgbClr val="FF0000"/>
                </a:solidFill>
              </a:rPr>
              <a:t>и</a:t>
            </a:r>
            <a:r>
              <a:rPr lang="ru-RU" sz="1600" i="1" dirty="0" smtClean="0"/>
              <a:t>] </a:t>
            </a:r>
            <a:r>
              <a:rPr lang="ru-RU" sz="1600" b="1" i="1" u="sng" dirty="0" smtClean="0">
                <a:solidFill>
                  <a:srgbClr val="002060"/>
                </a:solidFill>
              </a:rPr>
              <a:t>салат</a:t>
            </a:r>
            <a:r>
              <a:rPr lang="ru-RU" sz="1600" i="1" dirty="0" smtClean="0"/>
              <a:t> </a:t>
            </a:r>
            <a:r>
              <a:rPr lang="ru-RU" sz="1600" i="1" u="sng" dirty="0" smtClean="0"/>
              <a:t>"Оливье</a:t>
            </a:r>
            <a:r>
              <a:rPr lang="ru-RU" sz="1600" i="1" dirty="0" smtClean="0"/>
              <a:t>"</a:t>
            </a:r>
            <a:r>
              <a:rPr lang="ru-RU" sz="1600" b="1" i="1" dirty="0" smtClean="0"/>
              <a:t>,</a:t>
            </a:r>
            <a:r>
              <a:rPr lang="ru-RU" sz="1600" b="1" i="1" dirty="0" smtClean="0">
                <a:solidFill>
                  <a:srgbClr val="FF0000"/>
                </a:solidFill>
              </a:rPr>
              <a:t> и</a:t>
            </a:r>
            <a:r>
              <a:rPr lang="ru-RU" sz="1600" i="1" dirty="0" smtClean="0"/>
              <a:t> </a:t>
            </a:r>
            <a:r>
              <a:rPr lang="ru-RU" sz="1600" i="1" u="sng" dirty="0" smtClean="0"/>
              <a:t>"Сельдь под шубой</a:t>
            </a:r>
            <a:r>
              <a:rPr lang="ru-RU" sz="1600" i="1" dirty="0" smtClean="0"/>
              <a:t>"</a:t>
            </a:r>
            <a:r>
              <a:rPr lang="ru-RU" sz="1600" b="1" i="1" dirty="0" smtClean="0"/>
              <a:t>,</a:t>
            </a:r>
            <a:r>
              <a:rPr lang="ru-RU" sz="1600" b="1" i="1" dirty="0" smtClean="0">
                <a:solidFill>
                  <a:srgbClr val="FF0000"/>
                </a:solidFill>
              </a:rPr>
              <a:t>и</a:t>
            </a:r>
            <a:r>
              <a:rPr lang="ru-RU" sz="1600" i="1" dirty="0" smtClean="0"/>
              <a:t> </a:t>
            </a:r>
            <a:r>
              <a:rPr lang="ru-RU" sz="1600" i="1" u="sng" dirty="0" smtClean="0"/>
              <a:t>заливная рыба</a:t>
            </a:r>
            <a:r>
              <a:rPr lang="ru-RU" sz="1600" i="1" dirty="0" smtClean="0"/>
              <a:t>, но были еще [и] </a:t>
            </a:r>
            <a:r>
              <a:rPr lang="ru-RU" sz="1600" b="1" i="1" u="sng" dirty="0" smtClean="0"/>
              <a:t>суши</a:t>
            </a:r>
            <a:r>
              <a:rPr lang="ru-RU" sz="1600" i="1" dirty="0" smtClean="0"/>
              <a:t> разных видов</a:t>
            </a:r>
            <a:r>
              <a:rPr lang="ru-RU" sz="1600" b="1" i="1" dirty="0" smtClean="0"/>
              <a:t>,</a:t>
            </a:r>
            <a:r>
              <a:rPr lang="ru-RU" sz="1600" i="1" dirty="0" smtClean="0"/>
              <a:t> </a:t>
            </a:r>
            <a:r>
              <a:rPr lang="ru-RU" sz="1600" b="1" i="1" dirty="0" smtClean="0">
                <a:solidFill>
                  <a:srgbClr val="FF0000"/>
                </a:solidFill>
              </a:rPr>
              <a:t>и</a:t>
            </a:r>
            <a:r>
              <a:rPr lang="ru-RU" sz="1600" i="1" dirty="0" smtClean="0"/>
              <a:t> </a:t>
            </a:r>
            <a:r>
              <a:rPr lang="ru-RU" sz="1600" b="1" i="1" u="sng" dirty="0" smtClean="0"/>
              <a:t>блюда</a:t>
            </a:r>
            <a:r>
              <a:rPr lang="ru-RU" sz="1600" i="1" dirty="0" smtClean="0"/>
              <a:t> китайской кухни</a:t>
            </a:r>
            <a:r>
              <a:rPr lang="ru-RU" sz="1600" b="1" i="1" dirty="0" smtClean="0"/>
              <a:t>,</a:t>
            </a:r>
            <a:r>
              <a:rPr lang="ru-RU" sz="1600" b="1" i="1" dirty="0" smtClean="0">
                <a:solidFill>
                  <a:srgbClr val="FF0000"/>
                </a:solidFill>
              </a:rPr>
              <a:t> и </a:t>
            </a:r>
            <a:r>
              <a:rPr lang="ru-RU" sz="1600" i="1" dirty="0" smtClean="0"/>
              <a:t>даже лягушачьи </a:t>
            </a:r>
            <a:r>
              <a:rPr lang="ru-RU" sz="1600" b="1" i="1" u="sng" dirty="0" smtClean="0"/>
              <a:t>лапки.</a:t>
            </a:r>
            <a:endParaRPr lang="ru-RU" sz="1600" b="1" u="sng" dirty="0" smtClean="0"/>
          </a:p>
          <a:p>
            <a:pPr>
              <a:buNone/>
            </a:pPr>
            <a:r>
              <a:rPr lang="ru-RU" sz="1600" dirty="0" smtClean="0"/>
              <a:t>В самостоятельных работах школьников такие фразы встречаются довольно часто, причем иногда начинают их писать как конструкции с двумя однородными, а в процессе создания фразы однородные элементы увеличиваются.</a:t>
            </a:r>
          </a:p>
          <a:p>
            <a:pPr>
              <a:buNone/>
            </a:pPr>
            <a:r>
              <a:rPr lang="ru-RU" sz="1600" dirty="0" smtClean="0"/>
              <a:t>Например: </a:t>
            </a:r>
            <a:r>
              <a:rPr lang="ru-RU" sz="1600" i="1" dirty="0" smtClean="0"/>
              <a:t>В романе "Война и мир" подобное поведение демонстрируют Борис и Берг…</a:t>
            </a:r>
            <a:r>
              <a:rPr lang="ru-RU" sz="1600" dirty="0" smtClean="0"/>
              <a:t> - так начинает свою фразу пишущий, но потом он вспоминает о других подходящих персонажах и продолжает: - </a:t>
            </a:r>
            <a:r>
              <a:rPr lang="ru-RU" sz="1600" b="1" i="1" dirty="0" smtClean="0">
                <a:solidFill>
                  <a:srgbClr val="FF0000"/>
                </a:solidFill>
              </a:rPr>
              <a:t>и </a:t>
            </a:r>
            <a:r>
              <a:rPr lang="ru-RU" sz="1600" i="1" dirty="0" smtClean="0"/>
              <a:t>большая часть штабных адъютантов Кутузова</a:t>
            </a:r>
            <a:r>
              <a:rPr lang="ru-RU" sz="1600" dirty="0" smtClean="0"/>
              <a:t>. Начало фразы не предполагало запятой, так как перед нами два однородных члена с одиночным </a:t>
            </a:r>
            <a:r>
              <a:rPr lang="ru-RU" sz="1600" i="1" dirty="0" smtClean="0"/>
              <a:t>«</a:t>
            </a:r>
            <a:r>
              <a:rPr lang="ru-RU" sz="1600" b="1" i="1" dirty="0" smtClean="0">
                <a:solidFill>
                  <a:srgbClr val="FF0000"/>
                </a:solidFill>
              </a:rPr>
              <a:t>и»</a:t>
            </a:r>
            <a:r>
              <a:rPr lang="ru-RU" sz="1600" dirty="0" smtClean="0"/>
              <a:t>. Но продолжение переводит однородные члены в ряд попадающих в перечисление, </a:t>
            </a:r>
            <a:r>
              <a:rPr lang="ru-RU" sz="1600" i="1" dirty="0" smtClean="0"/>
              <a:t>«</a:t>
            </a:r>
            <a:r>
              <a:rPr lang="ru-RU" sz="1600" b="1" i="1" dirty="0" smtClean="0">
                <a:solidFill>
                  <a:srgbClr val="FF0000"/>
                </a:solidFill>
              </a:rPr>
              <a:t>и</a:t>
            </a:r>
            <a:r>
              <a:rPr lang="ru-RU" sz="1600" i="1" dirty="0" smtClean="0"/>
              <a:t>»</a:t>
            </a:r>
            <a:r>
              <a:rPr lang="ru-RU" sz="1600" dirty="0" smtClean="0"/>
              <a:t> становится повторяющимся союзом, значит, запятую нужно ставить не одну – не только перед новым компонентом "</a:t>
            </a:r>
            <a:r>
              <a:rPr lang="ru-RU" sz="1600" b="1" i="1" dirty="0" smtClean="0">
                <a:solidFill>
                  <a:srgbClr val="FF0000"/>
                </a:solidFill>
              </a:rPr>
              <a:t>и </a:t>
            </a:r>
            <a:r>
              <a:rPr lang="ru-RU" sz="1600" i="1" dirty="0" smtClean="0"/>
              <a:t>большая часть…</a:t>
            </a:r>
            <a:r>
              <a:rPr lang="ru-RU" sz="1600" dirty="0" smtClean="0"/>
              <a:t>", но и перед "</a:t>
            </a:r>
            <a:r>
              <a:rPr lang="ru-RU" sz="1600" b="1" i="1" dirty="0" smtClean="0">
                <a:solidFill>
                  <a:srgbClr val="FF0000"/>
                </a:solidFill>
              </a:rPr>
              <a:t>и </a:t>
            </a:r>
            <a:r>
              <a:rPr lang="ru-RU" sz="1600" i="1" dirty="0" smtClean="0"/>
              <a:t>Берг</a:t>
            </a:r>
            <a:r>
              <a:rPr lang="ru-RU" sz="1600" dirty="0" smtClean="0"/>
              <a:t>", так как изменился не конец фразы, а вся фраза целиком. Помните об этом!</a:t>
            </a:r>
          </a:p>
          <a:p>
            <a:pPr>
              <a:buNone/>
            </a:pPr>
            <a:r>
              <a:rPr lang="ru-RU" sz="1600" dirty="0" smtClean="0"/>
              <a:t> </a:t>
            </a:r>
            <a:r>
              <a:rPr lang="ru-RU" sz="1600" b="1" dirty="0" smtClean="0"/>
              <a:t>V.</a:t>
            </a:r>
            <a:r>
              <a:rPr lang="ru-RU" sz="1600" dirty="0" smtClean="0"/>
              <a:t> По этому же правилу расставляют запятые </a:t>
            </a:r>
            <a:r>
              <a:rPr lang="ru-RU" sz="1600" u="sng" dirty="0" smtClean="0"/>
              <a:t>в предложениях с рядом однородных придаточных</a:t>
            </a:r>
            <a:r>
              <a:rPr lang="ru-RU" sz="1600" dirty="0" smtClean="0"/>
              <a:t>, при соединении которых использован повторяющийся союз.</a:t>
            </a:r>
          </a:p>
          <a:p>
            <a:pPr>
              <a:buNone/>
            </a:pPr>
            <a:r>
              <a:rPr lang="ru-RU" sz="1600" dirty="0" smtClean="0"/>
              <a:t>Наличие запятой перед первым придаточным здесь не вызывает сомнения, хотя отсутствие запятой перед вторым (то есть перед первым «</a:t>
            </a:r>
            <a:r>
              <a:rPr lang="ru-RU" sz="1600" b="1" dirty="0" smtClean="0">
                <a:solidFill>
                  <a:srgbClr val="FF0000"/>
                </a:solidFill>
              </a:rPr>
              <a:t>и»</a:t>
            </a:r>
            <a:r>
              <a:rPr lang="ru-RU" sz="1600" dirty="0" smtClean="0"/>
              <a:t>) встречается часто.</a:t>
            </a:r>
          </a:p>
          <a:p>
            <a:pPr>
              <a:buNone/>
            </a:pPr>
            <a:r>
              <a:rPr lang="ru-RU" sz="1600" dirty="0" smtClean="0"/>
              <a:t>Например: </a:t>
            </a:r>
            <a:r>
              <a:rPr lang="ru-RU" sz="1600" b="1" i="1" dirty="0" smtClean="0">
                <a:solidFill>
                  <a:srgbClr val="00B050"/>
                </a:solidFill>
              </a:rPr>
              <a:t>Друзья решили</a:t>
            </a:r>
            <a:r>
              <a:rPr lang="ru-RU" sz="1600" i="1" dirty="0" smtClean="0"/>
              <a:t>, (</a:t>
            </a:r>
            <a:r>
              <a:rPr lang="ru-RU" sz="1600" i="1" dirty="0" smtClean="0">
                <a:solidFill>
                  <a:srgbClr val="0070C0"/>
                </a:solidFill>
              </a:rPr>
              <a:t>что не поедут на Новый Год в жаркие страны</a:t>
            </a:r>
            <a:r>
              <a:rPr lang="ru-RU" sz="1600" i="1" dirty="0" smtClean="0"/>
              <a:t>)</a:t>
            </a:r>
            <a:r>
              <a:rPr lang="ru-RU" sz="1600" b="1" i="1" dirty="0" smtClean="0"/>
              <a:t>,</a:t>
            </a:r>
            <a:r>
              <a:rPr lang="ru-RU" sz="1600" i="1" dirty="0" smtClean="0"/>
              <a:t> </a:t>
            </a:r>
            <a:r>
              <a:rPr lang="ru-RU" sz="1600" b="1" i="1" dirty="0" smtClean="0">
                <a:solidFill>
                  <a:srgbClr val="FF0000"/>
                </a:solidFill>
              </a:rPr>
              <a:t>и</a:t>
            </a:r>
            <a:r>
              <a:rPr lang="ru-RU" sz="1600" i="1" dirty="0" smtClean="0"/>
              <a:t> </a:t>
            </a:r>
            <a:r>
              <a:rPr lang="ru-RU" sz="1600" b="1" i="1" dirty="0" smtClean="0">
                <a:solidFill>
                  <a:srgbClr val="7030A0"/>
                </a:solidFill>
              </a:rPr>
              <a:t>(что довольно странно отмечать зимний праздник без снега</a:t>
            </a:r>
            <a:r>
              <a:rPr lang="ru-RU" sz="1600" i="1" dirty="0" smtClean="0"/>
              <a:t>)</a:t>
            </a:r>
            <a:r>
              <a:rPr lang="ru-RU" sz="1600" b="1" i="1" dirty="0" smtClean="0"/>
              <a:t>,</a:t>
            </a:r>
            <a:r>
              <a:rPr lang="ru-RU" sz="1600" b="1" i="1" dirty="0" smtClean="0">
                <a:solidFill>
                  <a:srgbClr val="FF0000"/>
                </a:solidFill>
              </a:rPr>
              <a:t> и</a:t>
            </a:r>
            <a:r>
              <a:rPr lang="ru-RU" sz="1600" i="1" dirty="0" smtClean="0"/>
              <a:t> (</a:t>
            </a:r>
            <a:r>
              <a:rPr lang="ru-RU" sz="1600" i="1" dirty="0" smtClean="0">
                <a:solidFill>
                  <a:srgbClr val="00B050"/>
                </a:solidFill>
              </a:rPr>
              <a:t>что лучше поехать покататься на лыжах и санках</a:t>
            </a:r>
            <a:r>
              <a:rPr lang="ru-RU" sz="1600" i="1" dirty="0" smtClean="0"/>
              <a:t>).</a:t>
            </a:r>
            <a:endParaRPr lang="ru-RU" sz="1600" dirty="0" smtClean="0"/>
          </a:p>
          <a:p>
            <a:pPr>
              <a:buNone/>
            </a:pPr>
            <a:endParaRPr lang="ru-RU"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6632"/>
            <a:ext cx="8856984" cy="6741368"/>
          </a:xfrm>
          <a:solidFill>
            <a:schemeClr val="accent3">
              <a:lumMod val="20000"/>
              <a:lumOff val="80000"/>
            </a:schemeClr>
          </a:solidFill>
        </p:spPr>
        <p:txBody>
          <a:bodyPr>
            <a:normAutofit fontScale="92500" lnSpcReduction="20000"/>
          </a:bodyPr>
          <a:lstStyle/>
          <a:p>
            <a:pPr>
              <a:buNone/>
            </a:pPr>
            <a:r>
              <a:rPr lang="ru-RU" sz="1800" dirty="0" smtClean="0"/>
              <a:t>В данном случае придется также отметить, что ошибки чаще возникают при создании собственного текста, когда начинает школьник создавать одну конструкцию, а в итоге создает другую.</a:t>
            </a:r>
          </a:p>
          <a:p>
            <a:pPr>
              <a:buNone/>
            </a:pPr>
            <a:r>
              <a:rPr lang="ru-RU" sz="1800" dirty="0" smtClean="0"/>
              <a:t>Например:</a:t>
            </a:r>
            <a:r>
              <a:rPr lang="ru-RU" sz="1800" i="1" dirty="0" smtClean="0"/>
              <a:t> </a:t>
            </a:r>
            <a:r>
              <a:rPr lang="ru-RU" sz="1800" b="1" i="1" dirty="0" smtClean="0">
                <a:solidFill>
                  <a:srgbClr val="00B050"/>
                </a:solidFill>
              </a:rPr>
              <a:t>Я начну с того</a:t>
            </a:r>
            <a:r>
              <a:rPr lang="ru-RU" sz="1800" b="1" i="1" dirty="0" smtClean="0">
                <a:solidFill>
                  <a:srgbClr val="0070C0"/>
                </a:solidFill>
              </a:rPr>
              <a:t>,( что автор не сопоставляет себя со своим героем)</a:t>
            </a:r>
            <a:r>
              <a:rPr lang="ru-RU" sz="1800" i="1" dirty="0" smtClean="0"/>
              <a:t> </a:t>
            </a:r>
            <a:r>
              <a:rPr lang="ru-RU" sz="1800" b="1" i="1" dirty="0" smtClean="0">
                <a:solidFill>
                  <a:srgbClr val="FF0000"/>
                </a:solidFill>
              </a:rPr>
              <a:t>и</a:t>
            </a:r>
            <a:r>
              <a:rPr lang="ru-RU" sz="1800" i="1" dirty="0" smtClean="0"/>
              <a:t>( </a:t>
            </a:r>
            <a:r>
              <a:rPr lang="ru-RU" sz="1800" b="1" i="1" dirty="0" smtClean="0">
                <a:solidFill>
                  <a:schemeClr val="accent6">
                    <a:lumMod val="75000"/>
                  </a:schemeClr>
                </a:solidFill>
              </a:rPr>
              <a:t>что Пушкин постоянно подчеркивает "разность" Автора и Онегина</a:t>
            </a:r>
            <a:r>
              <a:rPr lang="ru-RU" sz="1800" b="1" dirty="0" smtClean="0">
                <a:solidFill>
                  <a:schemeClr val="accent6">
                    <a:lumMod val="75000"/>
                  </a:schemeClr>
                </a:solidFill>
              </a:rPr>
              <a:t> )</a:t>
            </a:r>
            <a:r>
              <a:rPr lang="ru-RU" sz="1800" dirty="0" smtClean="0"/>
              <a:t>– закончив фразу здесь, пишущий не ставит запятую перед </a:t>
            </a:r>
            <a:r>
              <a:rPr lang="ru-RU" sz="1800" i="1" dirty="0" smtClean="0"/>
              <a:t>"</a:t>
            </a:r>
            <a:r>
              <a:rPr lang="ru-RU" sz="1800" b="1" i="1" dirty="0" smtClean="0">
                <a:solidFill>
                  <a:srgbClr val="FF0000"/>
                </a:solidFill>
              </a:rPr>
              <a:t>и</a:t>
            </a:r>
            <a:r>
              <a:rPr lang="ru-RU" sz="1800" i="1" dirty="0" smtClean="0"/>
              <a:t>"</a:t>
            </a:r>
            <a:r>
              <a:rPr lang="ru-RU" sz="1800" dirty="0" smtClean="0"/>
              <a:t>; но, продолжив её, например: - </a:t>
            </a:r>
            <a:r>
              <a:rPr lang="ru-RU" sz="1800" i="1" dirty="0" smtClean="0"/>
              <a:t>и что именно такое разделение Автора и героя было новаторским подходом</a:t>
            </a:r>
            <a:r>
              <a:rPr lang="ru-RU" sz="1800" dirty="0" smtClean="0"/>
              <a:t> – пишущий должен поставить целых две запятых – перед вторым и перед третьим придаточными предложениями.</a:t>
            </a:r>
          </a:p>
          <a:p>
            <a:pPr>
              <a:buNone/>
            </a:pPr>
            <a:r>
              <a:rPr lang="ru-RU" sz="1800" dirty="0" smtClean="0"/>
              <a:t>Можно сформулировать такое обобщающее правило по трем предшествующим пунктам: </a:t>
            </a:r>
            <a:r>
              <a:rPr lang="ru-RU" sz="1800" b="1" i="1" dirty="0" smtClean="0">
                <a:solidFill>
                  <a:srgbClr val="00B050"/>
                </a:solidFill>
              </a:rPr>
              <a:t>если в предложении больше двух</a:t>
            </a:r>
            <a:r>
              <a:rPr lang="ru-RU" sz="1800" b="1" i="1" dirty="0" smtClean="0"/>
              <a:t> </a:t>
            </a:r>
            <a:r>
              <a:rPr lang="ru-RU" sz="1800" i="1" dirty="0" smtClean="0"/>
              <a:t>«</a:t>
            </a:r>
            <a:r>
              <a:rPr lang="ru-RU" sz="1800" b="1" i="1" dirty="0" smtClean="0">
                <a:solidFill>
                  <a:srgbClr val="FF0000"/>
                </a:solidFill>
              </a:rPr>
              <a:t>и</a:t>
            </a:r>
            <a:r>
              <a:rPr lang="ru-RU" sz="1800" i="1" dirty="0" smtClean="0"/>
              <a:t>»</a:t>
            </a:r>
            <a:r>
              <a:rPr lang="ru-RU" sz="1800" dirty="0" smtClean="0"/>
              <a:t> </a:t>
            </a:r>
            <a:r>
              <a:rPr lang="ru-RU" sz="1800" b="1" i="1" dirty="0" err="1" smtClean="0"/>
              <a:t>и</a:t>
            </a:r>
            <a:r>
              <a:rPr lang="ru-RU" sz="1800" b="1" i="1" dirty="0" smtClean="0"/>
              <a:t> использованы они при перечислении</a:t>
            </a:r>
            <a:r>
              <a:rPr lang="ru-RU" sz="1800" dirty="0" smtClean="0"/>
              <a:t> (отдельных ли членов, придаточных или частей предложения), </a:t>
            </a:r>
            <a:r>
              <a:rPr lang="ru-RU" sz="1800" b="1" i="1" dirty="0" smtClean="0"/>
              <a:t>то запятой отделяется каждый следующий в ряду элемент от предыдущего</a:t>
            </a:r>
            <a:r>
              <a:rPr lang="ru-RU" sz="1800" dirty="0" smtClean="0"/>
              <a:t>, то есть </a:t>
            </a:r>
            <a:r>
              <a:rPr lang="ru-RU" sz="1800" b="1" i="1" dirty="0" smtClean="0"/>
              <a:t>каждая новая часть </a:t>
            </a:r>
            <a:r>
              <a:rPr lang="ru-RU" sz="1800" dirty="0" smtClean="0"/>
              <a:t>сложносочинённого предложения </a:t>
            </a:r>
            <a:r>
              <a:rPr lang="ru-RU" sz="1800" b="1" i="1" dirty="0" smtClean="0"/>
              <a:t>отделена от стоящей перед ней, каждый новый однородный член от предшествующего ему</a:t>
            </a:r>
            <a:r>
              <a:rPr lang="ru-RU" sz="1800" dirty="0" smtClean="0"/>
              <a:t>. Запятых на одну меньше, чем соединенных повторяющимся союзом элементов (но может быть не равно количеству союзов, ведь где-то в ряду перечислений может быть и пропуск соединяющего союза!).</a:t>
            </a:r>
          </a:p>
          <a:p>
            <a:pPr>
              <a:buNone/>
            </a:pPr>
            <a:r>
              <a:rPr lang="ru-RU" sz="1800" dirty="0" smtClean="0"/>
              <a:t>Например: </a:t>
            </a:r>
            <a:r>
              <a:rPr lang="ru-RU" sz="1800" i="1" dirty="0" smtClean="0"/>
              <a:t>1) </a:t>
            </a:r>
            <a:r>
              <a:rPr lang="ru-RU" sz="1800" b="1" i="1" dirty="0" smtClean="0">
                <a:solidFill>
                  <a:srgbClr val="7030A0"/>
                </a:solidFill>
              </a:rPr>
              <a:t>На улице зажглись фонари</a:t>
            </a:r>
            <a:r>
              <a:rPr lang="ru-RU" sz="1800" b="1" i="1" dirty="0" smtClean="0"/>
              <a:t>,</a:t>
            </a:r>
            <a:r>
              <a:rPr lang="ru-RU" sz="1800" i="1" dirty="0" smtClean="0"/>
              <a:t> </a:t>
            </a:r>
            <a:r>
              <a:rPr lang="ru-RU" sz="1800" b="1" i="1" dirty="0" smtClean="0">
                <a:solidFill>
                  <a:srgbClr val="FF0000"/>
                </a:solidFill>
              </a:rPr>
              <a:t>и</a:t>
            </a:r>
            <a:r>
              <a:rPr lang="ru-RU" sz="1800" i="1" dirty="0" smtClean="0"/>
              <a:t> </a:t>
            </a:r>
            <a:r>
              <a:rPr lang="ru-RU" sz="1800" b="1" i="1" dirty="0" smtClean="0">
                <a:solidFill>
                  <a:srgbClr val="00B050"/>
                </a:solidFill>
              </a:rPr>
              <a:t>пошел легкий снег</a:t>
            </a:r>
            <a:r>
              <a:rPr lang="ru-RU" sz="1800" b="1" i="1" dirty="0" smtClean="0"/>
              <a:t>,</a:t>
            </a:r>
            <a:r>
              <a:rPr lang="ru-RU" sz="1800" i="1" dirty="0" smtClean="0"/>
              <a:t> </a:t>
            </a:r>
            <a:r>
              <a:rPr lang="ru-RU" sz="1800" b="1" i="1" dirty="0" smtClean="0">
                <a:solidFill>
                  <a:srgbClr val="FF0000"/>
                </a:solidFill>
              </a:rPr>
              <a:t>и</a:t>
            </a:r>
            <a:r>
              <a:rPr lang="ru-RU" sz="1800" b="1" i="1" dirty="0" smtClean="0">
                <a:solidFill>
                  <a:srgbClr val="7030A0"/>
                </a:solidFill>
              </a:rPr>
              <a:t> обычный пейзаж быстро превратился в сказочный</a:t>
            </a:r>
            <a:r>
              <a:rPr lang="ru-RU" sz="1800" i="1" dirty="0" smtClean="0"/>
              <a:t>. 2) </a:t>
            </a:r>
            <a:r>
              <a:rPr lang="ru-RU" sz="1800" b="1" i="1" dirty="0" smtClean="0">
                <a:solidFill>
                  <a:srgbClr val="002060"/>
                </a:solidFill>
              </a:rPr>
              <a:t>Он выглянул в окно и увидел</a:t>
            </a:r>
            <a:r>
              <a:rPr lang="ru-RU" sz="1800" i="1" dirty="0" smtClean="0"/>
              <a:t>, </a:t>
            </a:r>
            <a:r>
              <a:rPr lang="ru-RU" sz="1800" b="1" i="1" dirty="0" smtClean="0">
                <a:solidFill>
                  <a:srgbClr val="00B050"/>
                </a:solidFill>
              </a:rPr>
              <a:t>(как на улице зажглись фонари</a:t>
            </a:r>
            <a:r>
              <a:rPr lang="ru-RU" sz="1800" i="1" dirty="0" smtClean="0"/>
              <a:t>)</a:t>
            </a:r>
            <a:r>
              <a:rPr lang="ru-RU" sz="1800" b="1" i="1" dirty="0" smtClean="0"/>
              <a:t>,</a:t>
            </a:r>
            <a:r>
              <a:rPr lang="ru-RU" sz="1800" i="1" dirty="0" smtClean="0"/>
              <a:t> </a:t>
            </a:r>
            <a:r>
              <a:rPr lang="ru-RU" sz="1800" b="1" i="1" dirty="0" smtClean="0">
                <a:solidFill>
                  <a:srgbClr val="FF0000"/>
                </a:solidFill>
              </a:rPr>
              <a:t>и </a:t>
            </a:r>
            <a:r>
              <a:rPr lang="ru-RU" sz="1800" i="1" dirty="0" smtClean="0"/>
              <a:t>(</a:t>
            </a:r>
            <a:r>
              <a:rPr lang="ru-RU" sz="1800" i="1" dirty="0" smtClean="0">
                <a:solidFill>
                  <a:srgbClr val="0070C0"/>
                </a:solidFill>
              </a:rPr>
              <a:t>пошел снег)</a:t>
            </a:r>
            <a:r>
              <a:rPr lang="ru-RU" sz="1800" b="1" i="1" dirty="0" smtClean="0"/>
              <a:t>,</a:t>
            </a:r>
            <a:r>
              <a:rPr lang="ru-RU" sz="1800" i="1" dirty="0" smtClean="0"/>
              <a:t> </a:t>
            </a:r>
            <a:r>
              <a:rPr lang="ru-RU" sz="1800" b="1" i="1" dirty="0" smtClean="0">
                <a:solidFill>
                  <a:srgbClr val="FF0000"/>
                </a:solidFill>
              </a:rPr>
              <a:t>и</a:t>
            </a:r>
            <a:r>
              <a:rPr lang="ru-RU" sz="1800" i="1" dirty="0" smtClean="0"/>
              <a:t> (</a:t>
            </a:r>
            <a:r>
              <a:rPr lang="ru-RU" sz="1800" b="1" i="1" dirty="0" smtClean="0">
                <a:solidFill>
                  <a:schemeClr val="accent2">
                    <a:lumMod val="75000"/>
                  </a:schemeClr>
                </a:solidFill>
              </a:rPr>
              <a:t>обычный пейзаж превратился в сказочный</a:t>
            </a:r>
            <a:r>
              <a:rPr lang="ru-RU" sz="1800" i="1" dirty="0" smtClean="0"/>
              <a:t>). 3) Даже самый обычный </a:t>
            </a:r>
            <a:r>
              <a:rPr lang="ru-RU" sz="1800" i="1" u="sng" dirty="0" smtClean="0">
                <a:solidFill>
                  <a:schemeClr val="accent2">
                    <a:lumMod val="75000"/>
                  </a:schemeClr>
                </a:solidFill>
              </a:rPr>
              <a:t>пейзаж</a:t>
            </a:r>
            <a:r>
              <a:rPr lang="ru-RU" sz="1800" b="1" i="1" dirty="0" smtClean="0"/>
              <a:t>,</a:t>
            </a:r>
            <a:r>
              <a:rPr lang="ru-RU" sz="1800" i="1" dirty="0" smtClean="0"/>
              <a:t> </a:t>
            </a:r>
            <a:r>
              <a:rPr lang="ru-RU" sz="1800" b="1" i="1" dirty="0" smtClean="0">
                <a:solidFill>
                  <a:srgbClr val="FF0000"/>
                </a:solidFill>
              </a:rPr>
              <a:t>и</a:t>
            </a:r>
            <a:r>
              <a:rPr lang="ru-RU" sz="1800" i="1" dirty="0" smtClean="0"/>
              <a:t> легкий </a:t>
            </a:r>
            <a:r>
              <a:rPr lang="ru-RU" sz="1800" b="1" i="1" u="sng" dirty="0" smtClean="0">
                <a:solidFill>
                  <a:srgbClr val="C00000"/>
                </a:solidFill>
              </a:rPr>
              <a:t>снег</a:t>
            </a:r>
            <a:r>
              <a:rPr lang="ru-RU" sz="1800" b="1" i="1" dirty="0" smtClean="0"/>
              <a:t>,</a:t>
            </a:r>
            <a:r>
              <a:rPr lang="ru-RU" sz="1800" i="1" dirty="0" smtClean="0"/>
              <a:t> </a:t>
            </a:r>
            <a:r>
              <a:rPr lang="ru-RU" sz="1800" b="1" i="1" dirty="0" smtClean="0">
                <a:solidFill>
                  <a:srgbClr val="FF0000"/>
                </a:solidFill>
              </a:rPr>
              <a:t>и </a:t>
            </a:r>
            <a:r>
              <a:rPr lang="ru-RU" sz="1800" b="1" i="1" u="sng" dirty="0" smtClean="0">
                <a:solidFill>
                  <a:srgbClr val="C00000"/>
                </a:solidFill>
              </a:rPr>
              <a:t>мерцание</a:t>
            </a:r>
            <a:r>
              <a:rPr lang="ru-RU" sz="1800" i="1" dirty="0" smtClean="0"/>
              <a:t> фонарей способны превратить особенное праздничное настроение в сказку.</a:t>
            </a:r>
            <a:endParaRPr lang="ru-RU" sz="1800" dirty="0" smtClean="0"/>
          </a:p>
          <a:p>
            <a:pPr>
              <a:buNone/>
            </a:pPr>
            <a:r>
              <a:rPr lang="ru-RU" sz="1800" dirty="0" smtClean="0"/>
              <a:t>В данных примерах соединены по три перечисляющихся элемента, в первом примере они организованы как сложносочинённое предложение, во втором они стали однородными придаточными, в третьем однородными подлежащими. При этом пунктуация осталась одинаковой – три элемента и две запятые (нет перед первым; но вот здесь накладывается правило знаков в сложноподчинённом предложении: во втором предложении "лишняя" запятая – перед первым придаточным – пришла к нам из другого правила).</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chemeClr val="accent3">
              <a:lumMod val="20000"/>
              <a:lumOff val="80000"/>
            </a:schemeClr>
          </a:solidFill>
        </p:spPr>
        <p:txBody>
          <a:bodyPr>
            <a:normAutofit fontScale="92500" lnSpcReduction="20000"/>
          </a:bodyPr>
          <a:lstStyle/>
          <a:p>
            <a:pPr>
              <a:buNone/>
            </a:pPr>
            <a:r>
              <a:rPr lang="ru-RU" sz="1800" b="1" dirty="0" smtClean="0"/>
              <a:t>VI.</a:t>
            </a:r>
            <a:r>
              <a:rPr lang="ru-RU" sz="1800" dirty="0" smtClean="0"/>
              <a:t> Очень сложным моментом будет применение такого пункта правил:</a:t>
            </a:r>
            <a:r>
              <a:rPr lang="ru-RU" sz="1800" b="1" dirty="0" smtClean="0"/>
              <a:t>"если два однородных члена предложения с союзом </a:t>
            </a:r>
            <a:r>
              <a:rPr lang="ru-RU" sz="1800" i="1" dirty="0" smtClean="0"/>
              <a:t>«</a:t>
            </a:r>
            <a:r>
              <a:rPr lang="ru-RU" sz="1800" b="1" i="1" dirty="0" smtClean="0">
                <a:solidFill>
                  <a:srgbClr val="FF0000"/>
                </a:solidFill>
              </a:rPr>
              <a:t>и</a:t>
            </a:r>
            <a:r>
              <a:rPr lang="ru-RU" sz="1800" i="1" dirty="0" smtClean="0"/>
              <a:t>»</a:t>
            </a:r>
            <a:r>
              <a:rPr lang="ru-RU" sz="1800" b="1" dirty="0" smtClean="0"/>
              <a:t> образуют тесно связанную по смыслу пару, соединенную союзом </a:t>
            </a:r>
            <a:r>
              <a:rPr lang="ru-RU" sz="1800" i="1" dirty="0" smtClean="0"/>
              <a:t>«</a:t>
            </a:r>
            <a:r>
              <a:rPr lang="ru-RU" sz="1800" b="1" i="1" dirty="0" smtClean="0">
                <a:solidFill>
                  <a:srgbClr val="FF0000"/>
                </a:solidFill>
              </a:rPr>
              <a:t>и</a:t>
            </a:r>
            <a:r>
              <a:rPr lang="ru-RU" sz="1800" i="1" dirty="0" smtClean="0"/>
              <a:t>»</a:t>
            </a:r>
            <a:r>
              <a:rPr lang="ru-RU" sz="1800" b="1" dirty="0" smtClean="0"/>
              <a:t> с третьим однородным членом, запятая не ставится"</a:t>
            </a:r>
            <a:r>
              <a:rPr lang="ru-RU" sz="1800" dirty="0" smtClean="0"/>
              <a:t>.</a:t>
            </a:r>
          </a:p>
          <a:p>
            <a:pPr>
              <a:buNone/>
            </a:pPr>
            <a:r>
              <a:rPr lang="ru-RU" sz="1800" dirty="0" smtClean="0"/>
              <a:t>Правило предполагает, что при тесной связи двух членов (как правило, сказуемых) они образуют пару с одиночным «</a:t>
            </a:r>
            <a:r>
              <a:rPr lang="ru-RU" sz="1800" b="1" dirty="0" smtClean="0">
                <a:solidFill>
                  <a:srgbClr val="FF0000"/>
                </a:solidFill>
              </a:rPr>
              <a:t>и</a:t>
            </a:r>
            <a:r>
              <a:rPr lang="ru-RU" sz="1800" dirty="0" smtClean="0"/>
              <a:t>», к которой при помощи второго одиночного «</a:t>
            </a:r>
            <a:r>
              <a:rPr lang="ru-RU" sz="1800" b="1" dirty="0" smtClean="0">
                <a:solidFill>
                  <a:srgbClr val="FF0000"/>
                </a:solidFill>
              </a:rPr>
              <a:t>и,</a:t>
            </a:r>
            <a:r>
              <a:rPr lang="ru-RU" sz="1800" dirty="0" smtClean="0"/>
              <a:t> присоединен новый элемент.</a:t>
            </a:r>
          </a:p>
          <a:p>
            <a:pPr>
              <a:buNone/>
            </a:pPr>
            <a:r>
              <a:rPr lang="ru-RU" sz="1800" dirty="0" smtClean="0"/>
              <a:t>Например: </a:t>
            </a:r>
            <a:r>
              <a:rPr lang="ru-RU" sz="1800" i="1" dirty="0" smtClean="0"/>
              <a:t>Маша </a:t>
            </a:r>
            <a:r>
              <a:rPr lang="ru-RU" sz="1800" b="1" i="1" u="sng" dirty="0" smtClean="0"/>
              <a:t>пришла</a:t>
            </a:r>
            <a:r>
              <a:rPr lang="ru-RU" sz="1800" i="1" dirty="0" smtClean="0"/>
              <a:t> домой </a:t>
            </a:r>
            <a:r>
              <a:rPr lang="ru-RU" sz="1800" b="1" i="1" dirty="0" smtClean="0">
                <a:solidFill>
                  <a:srgbClr val="FF0000"/>
                </a:solidFill>
              </a:rPr>
              <a:t>и</a:t>
            </a:r>
            <a:r>
              <a:rPr lang="ru-RU" sz="1800" i="1" dirty="0" smtClean="0"/>
              <a:t> </a:t>
            </a:r>
            <a:r>
              <a:rPr lang="ru-RU" sz="1800" b="1" i="1" u="sng" dirty="0" smtClean="0"/>
              <a:t>переоделась</a:t>
            </a:r>
            <a:r>
              <a:rPr lang="ru-RU" sz="1800" i="1" dirty="0" smtClean="0"/>
              <a:t> и </a:t>
            </a:r>
            <a:r>
              <a:rPr lang="ru-RU" sz="1800" b="1" i="1" u="sng" dirty="0" smtClean="0"/>
              <a:t>стала раскладывать </a:t>
            </a:r>
            <a:r>
              <a:rPr lang="ru-RU" sz="1800" i="1" dirty="0" smtClean="0"/>
              <a:t>купленные подарки по пакетикам.</a:t>
            </a:r>
            <a:endParaRPr lang="ru-RU" sz="1800" dirty="0" smtClean="0"/>
          </a:p>
          <a:p>
            <a:pPr>
              <a:buNone/>
            </a:pPr>
            <a:r>
              <a:rPr lang="ru-RU" sz="1800" u="sng" dirty="0" smtClean="0"/>
              <a:t>Первые два сказуемых описывают действия героини</a:t>
            </a:r>
            <a:r>
              <a:rPr lang="ru-RU" sz="1800" dirty="0" smtClean="0"/>
              <a:t>, </a:t>
            </a:r>
            <a:r>
              <a:rPr lang="ru-RU" sz="1800" dirty="0" smtClean="0">
                <a:solidFill>
                  <a:schemeClr val="accent6">
                    <a:lumMod val="75000"/>
                  </a:schemeClr>
                </a:solidFill>
              </a:rPr>
              <a:t>не связанные с третьим</a:t>
            </a:r>
            <a:r>
              <a:rPr lang="ru-RU" sz="1800" dirty="0" smtClean="0"/>
              <a:t>, поэтому первые два глагола можно рассмотреть как пару, описывающую совместные действия, а сказуемое "</a:t>
            </a:r>
            <a:r>
              <a:rPr lang="ru-RU" sz="1800" dirty="0" smtClean="0">
                <a:solidFill>
                  <a:schemeClr val="accent6">
                    <a:lumMod val="75000"/>
                  </a:schemeClr>
                </a:solidFill>
              </a:rPr>
              <a:t>стала раскладывать</a:t>
            </a:r>
            <a:r>
              <a:rPr lang="ru-RU" sz="1800" dirty="0" smtClean="0"/>
              <a:t>" </a:t>
            </a:r>
            <a:r>
              <a:rPr lang="ru-RU" sz="1800" u="sng" dirty="0" smtClean="0"/>
              <a:t>считать присоединенным непосредственно к этой паре</a:t>
            </a:r>
            <a:r>
              <a:rPr lang="ru-RU" sz="1800" dirty="0" smtClean="0"/>
              <a:t>.</a:t>
            </a:r>
          </a:p>
          <a:p>
            <a:pPr>
              <a:buNone/>
            </a:pPr>
            <a:r>
              <a:rPr lang="ru-RU" sz="1800" dirty="0" smtClean="0"/>
              <a:t>Подобные примеры бывают и в сочинениях:</a:t>
            </a:r>
          </a:p>
          <a:p>
            <a:pPr>
              <a:buNone/>
            </a:pPr>
            <a:r>
              <a:rPr lang="ru-RU" sz="1800" dirty="0" smtClean="0"/>
              <a:t> </a:t>
            </a:r>
            <a:r>
              <a:rPr lang="ru-RU" sz="1800" b="1" i="1" dirty="0" smtClean="0">
                <a:solidFill>
                  <a:srgbClr val="00B050"/>
                </a:solidFill>
              </a:rPr>
              <a:t>Катерина </a:t>
            </a:r>
            <a:r>
              <a:rPr lang="ru-RU" sz="1800" b="1" i="1" u="sng" dirty="0" smtClean="0">
                <a:solidFill>
                  <a:srgbClr val="00B050"/>
                </a:solidFill>
              </a:rPr>
              <a:t>устала </a:t>
            </a:r>
            <a:r>
              <a:rPr lang="ru-RU" sz="1800" b="1" i="1" dirty="0" smtClean="0">
                <a:solidFill>
                  <a:srgbClr val="00B050"/>
                </a:solidFill>
              </a:rPr>
              <a:t>от жизни в семье Кабанихи</a:t>
            </a:r>
            <a:r>
              <a:rPr lang="ru-RU" sz="1800" i="1" dirty="0" smtClean="0"/>
              <a:t> </a:t>
            </a:r>
            <a:r>
              <a:rPr lang="ru-RU" sz="1800" b="1" i="1" dirty="0" smtClean="0">
                <a:solidFill>
                  <a:srgbClr val="FF0000"/>
                </a:solidFill>
              </a:rPr>
              <a:t>и </a:t>
            </a:r>
            <a:r>
              <a:rPr lang="ru-RU" sz="1800" b="1" i="1" dirty="0" smtClean="0">
                <a:solidFill>
                  <a:srgbClr val="00B050"/>
                </a:solidFill>
              </a:rPr>
              <a:t>не </a:t>
            </a:r>
            <a:r>
              <a:rPr lang="ru-RU" sz="1800" b="1" i="1" u="sng" dirty="0" smtClean="0">
                <a:solidFill>
                  <a:srgbClr val="00B050"/>
                </a:solidFill>
              </a:rPr>
              <a:t>могла примириться </a:t>
            </a:r>
            <a:r>
              <a:rPr lang="ru-RU" sz="1800" b="1" i="1" dirty="0" smtClean="0">
                <a:solidFill>
                  <a:srgbClr val="00B050"/>
                </a:solidFill>
              </a:rPr>
              <a:t>с ней</a:t>
            </a:r>
            <a:r>
              <a:rPr lang="ru-RU" sz="1800" i="1" dirty="0" smtClean="0"/>
              <a:t> </a:t>
            </a:r>
            <a:r>
              <a:rPr lang="ru-RU" sz="1800" b="1" i="1" dirty="0" smtClean="0">
                <a:solidFill>
                  <a:srgbClr val="FF0000"/>
                </a:solidFill>
              </a:rPr>
              <a:t>и</a:t>
            </a:r>
            <a:r>
              <a:rPr lang="ru-RU" sz="1800" i="1" dirty="0" smtClean="0"/>
              <a:t> </a:t>
            </a:r>
            <a:r>
              <a:rPr lang="ru-RU" sz="1800" b="1" i="1" u="sng" dirty="0" smtClean="0">
                <a:solidFill>
                  <a:srgbClr val="00B050"/>
                </a:solidFill>
              </a:rPr>
              <a:t>решила бросить </a:t>
            </a:r>
            <a:r>
              <a:rPr lang="ru-RU" sz="1800" b="1" i="1" dirty="0" smtClean="0">
                <a:solidFill>
                  <a:srgbClr val="00B050"/>
                </a:solidFill>
              </a:rPr>
              <a:t>вызов всем нормам морали ненавистного ей общества.</a:t>
            </a:r>
            <a:r>
              <a:rPr lang="ru-RU" sz="1800" dirty="0" smtClean="0"/>
              <a:t> </a:t>
            </a:r>
            <a:r>
              <a:rPr lang="ru-RU" sz="1800" u="sng" dirty="0" smtClean="0"/>
              <a:t>Первые два сказуемых </a:t>
            </a:r>
            <a:r>
              <a:rPr lang="ru-RU" sz="1800" dirty="0" smtClean="0"/>
              <a:t>описывают </a:t>
            </a:r>
            <a:r>
              <a:rPr lang="ru-RU" sz="1800" u="sng" dirty="0" smtClean="0"/>
              <a:t>отношение героини к своей жизни</a:t>
            </a:r>
            <a:r>
              <a:rPr lang="ru-RU" sz="1800" dirty="0" smtClean="0"/>
              <a:t>, а третье сказуемое вводит новую тему, то есть присоединено к паре предшествующих сказуемых. Именно так объясняется отсутствие запятых в нашем примере. Многие в приведенном нами примере поставят запятые по разобранному выше правилу о перечислительных союзах, то есть:  </a:t>
            </a:r>
            <a:r>
              <a:rPr lang="ru-RU" sz="1800" b="1" i="1" dirty="0" smtClean="0">
                <a:solidFill>
                  <a:srgbClr val="00B050"/>
                </a:solidFill>
              </a:rPr>
              <a:t>Катерина устала, </a:t>
            </a:r>
            <a:r>
              <a:rPr lang="ru-RU" sz="1800" b="1" i="1" dirty="0" smtClean="0">
                <a:solidFill>
                  <a:srgbClr val="FF0000"/>
                </a:solidFill>
              </a:rPr>
              <a:t>и</a:t>
            </a:r>
            <a:r>
              <a:rPr lang="ru-RU" sz="1800" b="1" i="1" dirty="0" smtClean="0">
                <a:solidFill>
                  <a:srgbClr val="00B050"/>
                </a:solidFill>
              </a:rPr>
              <a:t> не смогла, </a:t>
            </a:r>
            <a:r>
              <a:rPr lang="ru-RU" sz="1800" b="1" i="1" dirty="0" smtClean="0">
                <a:solidFill>
                  <a:srgbClr val="FF0000"/>
                </a:solidFill>
              </a:rPr>
              <a:t>и</a:t>
            </a:r>
            <a:r>
              <a:rPr lang="ru-RU" sz="1800" b="1" i="1" dirty="0" smtClean="0">
                <a:solidFill>
                  <a:srgbClr val="00B050"/>
                </a:solidFill>
              </a:rPr>
              <a:t> решила…</a:t>
            </a:r>
            <a:r>
              <a:rPr lang="ru-RU" sz="1800" i="1" dirty="0" smtClean="0"/>
              <a:t> </a:t>
            </a:r>
            <a:r>
              <a:rPr lang="ru-RU" sz="1800" u="sng" dirty="0" smtClean="0"/>
              <a:t>Такая расстановка знаков также </a:t>
            </a:r>
            <a:r>
              <a:rPr lang="ru-RU" sz="1800" b="1" u="sng" dirty="0" smtClean="0">
                <a:solidFill>
                  <a:srgbClr val="D200D2"/>
                </a:solidFill>
              </a:rPr>
              <a:t>не является ошибочной</a:t>
            </a:r>
            <a:r>
              <a:rPr lang="ru-RU" sz="1800" dirty="0" smtClean="0"/>
              <a:t>.</a:t>
            </a:r>
          </a:p>
          <a:p>
            <a:pPr>
              <a:buNone/>
            </a:pPr>
            <a:r>
              <a:rPr lang="ru-RU" sz="1800" dirty="0" smtClean="0"/>
              <a:t>Следовательно, если в вашей фразе три однородных компонента (НО НЕ ТРИ ЧАСТИ СЛОЖНОГО ПРЕДЛОЖЕНИЯ!) и два союза </a:t>
            </a:r>
            <a:r>
              <a:rPr lang="ru-RU" sz="1800" i="1" dirty="0" smtClean="0"/>
              <a:t>«</a:t>
            </a:r>
            <a:r>
              <a:rPr lang="ru-RU" sz="1800" b="1" i="1" dirty="0" smtClean="0">
                <a:solidFill>
                  <a:srgbClr val="FF0000"/>
                </a:solidFill>
              </a:rPr>
              <a:t>и</a:t>
            </a:r>
            <a:r>
              <a:rPr lang="ru-RU" sz="1800" i="1" dirty="0" smtClean="0"/>
              <a:t>»</a:t>
            </a:r>
            <a:r>
              <a:rPr lang="ru-RU" sz="1800" dirty="0" smtClean="0"/>
              <a:t>, то в зависимости от смысла фразы вы имеете право поставить либо две запятые (перед каждым</a:t>
            </a:r>
            <a:r>
              <a:rPr lang="ru-RU" sz="1800" i="1" dirty="0" smtClean="0"/>
              <a:t>«</a:t>
            </a:r>
            <a:r>
              <a:rPr lang="ru-RU" sz="1800" b="1" i="1" dirty="0" smtClean="0">
                <a:solidFill>
                  <a:srgbClr val="FF0000"/>
                </a:solidFill>
              </a:rPr>
              <a:t>и</a:t>
            </a:r>
            <a:r>
              <a:rPr lang="ru-RU" sz="1800" i="1" dirty="0" smtClean="0"/>
              <a:t>»</a:t>
            </a:r>
            <a:r>
              <a:rPr lang="ru-RU" sz="1800" dirty="0" smtClean="0"/>
              <a:t>), либо ни одной. Постановка только одной запятой – </a:t>
            </a:r>
            <a:r>
              <a:rPr lang="ru-RU" sz="1800" b="1" dirty="0" smtClean="0"/>
              <a:t>грубейшая ошибка</a:t>
            </a:r>
            <a:r>
              <a:rPr lang="ru-RU" sz="1800" dirty="0" smtClean="0"/>
              <a:t>.</a:t>
            </a:r>
          </a:p>
          <a:p>
            <a:pPr>
              <a:buNone/>
            </a:pPr>
            <a:r>
              <a:rPr lang="ru-RU" sz="1800" dirty="0" smtClean="0"/>
              <a:t>Например: </a:t>
            </a:r>
            <a:r>
              <a:rPr lang="ru-RU" sz="1800" i="1" dirty="0" smtClean="0"/>
              <a:t>1) Пушкин предоставляет герою право выбора единственно верного в жизни пути и ставит его в предполагающую такой выбор ситуацию и гордится тем, что выбор Петруши совпадает с его собственным</a:t>
            </a:r>
            <a:r>
              <a:rPr lang="ru-RU" sz="1800" dirty="0" smtClean="0"/>
              <a:t>. (первые два сказуемых говорят о работе по созданию текста произведения, а второе </a:t>
            </a:r>
            <a:r>
              <a:rPr lang="ru-RU" sz="1800" i="1" dirty="0" smtClean="0"/>
              <a:t>"и"</a:t>
            </a:r>
            <a:r>
              <a:rPr lang="ru-RU" sz="1800" dirty="0" smtClean="0"/>
              <a:t> при сказуемом "</a:t>
            </a:r>
            <a:r>
              <a:rPr lang="ru-RU" sz="1800" i="1" dirty="0" smtClean="0"/>
              <a:t>гордится</a:t>
            </a:r>
            <a:r>
              <a:rPr lang="ru-RU" sz="1800" dirty="0" smtClean="0"/>
              <a:t>" вводит новую тему – оценку автором своего героя).</a:t>
            </a:r>
            <a:endParaRPr lang="ru-RU"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5937523"/>
          </a:xfrm>
          <a:solidFill>
            <a:schemeClr val="accent3">
              <a:lumMod val="20000"/>
              <a:lumOff val="80000"/>
            </a:schemeClr>
          </a:solidFill>
        </p:spPr>
        <p:txBody>
          <a:bodyPr>
            <a:noAutofit/>
          </a:bodyPr>
          <a:lstStyle/>
          <a:p>
            <a:pPr>
              <a:buNone/>
            </a:pPr>
            <a:r>
              <a:rPr lang="ru-RU" sz="2000" b="1" dirty="0" smtClean="0"/>
              <a:t>Союз «и»</a:t>
            </a:r>
            <a:r>
              <a:rPr lang="ru-RU" sz="2000" dirty="0" smtClean="0"/>
              <a:t> может соединять, </a:t>
            </a:r>
            <a:r>
              <a:rPr lang="ru-RU" sz="2000" b="1" i="1" dirty="0" smtClean="0"/>
              <a:t>во-первых</a:t>
            </a:r>
            <a:r>
              <a:rPr lang="ru-RU" sz="2000" dirty="0" smtClean="0"/>
              <a:t>, однородные члены предложения, </a:t>
            </a:r>
            <a:r>
              <a:rPr lang="ru-RU" sz="2000" b="1" i="1" dirty="0" smtClean="0"/>
              <a:t>во-вторых</a:t>
            </a:r>
            <a:r>
              <a:rPr lang="ru-RU" sz="2000" dirty="0" smtClean="0"/>
              <a:t>, простые предложения в составе сложного.</a:t>
            </a:r>
          </a:p>
          <a:p>
            <a:pPr>
              <a:buNone/>
            </a:pPr>
            <a:r>
              <a:rPr lang="ru-RU" sz="2000" dirty="0" smtClean="0"/>
              <a:t>Чтобы правильно поставить запятую перед союзом «и», необходимо отличать структуру сложносочиненного предложения от простого предложения с однородными сказуемыми или подлежащими. Поэтому сначала напомним определения простого и сложносочинённого предложений.</a:t>
            </a:r>
          </a:p>
          <a:p>
            <a:pPr>
              <a:buNone/>
            </a:pPr>
            <a:r>
              <a:rPr lang="ru-RU" sz="2000" dirty="0" smtClean="0">
                <a:hlinkClick r:id="rId2" tooltip="Сложносочинённое предложение"/>
              </a:rPr>
              <a:t>Сложносочиненное предложение</a:t>
            </a:r>
            <a:r>
              <a:rPr lang="ru-RU" sz="2000" dirty="0" smtClean="0"/>
              <a:t> – </a:t>
            </a:r>
            <a:r>
              <a:rPr lang="ru-RU" sz="2000" dirty="0" err="1" smtClean="0"/>
              <a:t>предложение</a:t>
            </a:r>
            <a:r>
              <a:rPr lang="ru-RU" sz="2000" dirty="0" smtClean="0"/>
              <a:t>, в котором две и более грамматических основ связаны сочинительными союзами (например, </a:t>
            </a:r>
            <a:r>
              <a:rPr lang="ru-RU" sz="2000" i="1" dirty="0" smtClean="0"/>
              <a:t>и, а, но, однако, или</a:t>
            </a:r>
            <a:r>
              <a:rPr lang="ru-RU" sz="2000" dirty="0" smtClean="0"/>
              <a:t> и т.д.)</a:t>
            </a:r>
          </a:p>
          <a:p>
            <a:pPr>
              <a:buNone/>
            </a:pPr>
            <a:r>
              <a:rPr lang="ru-RU" sz="2000" u="sng" dirty="0" smtClean="0">
                <a:hlinkClick r:id="rId3" tooltip="Простое предложение"/>
              </a:rPr>
              <a:t>Простое предложение</a:t>
            </a:r>
            <a:r>
              <a:rPr lang="ru-RU" sz="2000" dirty="0" smtClean="0"/>
              <a:t> – </a:t>
            </a:r>
            <a:r>
              <a:rPr lang="ru-RU" sz="2000" dirty="0" err="1" smtClean="0"/>
              <a:t>предложение</a:t>
            </a:r>
            <a:r>
              <a:rPr lang="ru-RU" sz="2000" dirty="0" smtClean="0"/>
              <a:t> с одной грамматической основой.</a:t>
            </a:r>
          </a:p>
          <a:p>
            <a:pPr>
              <a:buNone/>
            </a:pPr>
            <a:r>
              <a:rPr lang="ru-RU" sz="2000" dirty="0" smtClean="0"/>
              <a:t>Предложение с однородными сказуемыми, которые образуют сочинительную связь, не являются сложными.</a:t>
            </a:r>
          </a:p>
          <a:p>
            <a:pPr>
              <a:buNone/>
            </a:pPr>
            <a:r>
              <a:rPr lang="ru-RU" sz="2000" dirty="0" smtClean="0"/>
              <a:t>Например: </a:t>
            </a:r>
            <a:r>
              <a:rPr lang="ru-RU" sz="2000" i="1" u="sng" dirty="0" smtClean="0"/>
              <a:t>Жара</a:t>
            </a:r>
            <a:r>
              <a:rPr lang="ru-RU" sz="2000" i="1" dirty="0" smtClean="0"/>
              <a:t> и </a:t>
            </a:r>
            <a:r>
              <a:rPr lang="ru-RU" sz="2000" i="1" u="sng" dirty="0" smtClean="0"/>
              <a:t>усталость</a:t>
            </a:r>
            <a:r>
              <a:rPr lang="ru-RU" sz="2000" i="1" dirty="0" smtClean="0"/>
              <a:t> взяли, однако ж, свое</a:t>
            </a:r>
            <a:r>
              <a:rPr lang="ru-RU" sz="2000" b="1" i="1" dirty="0" smtClean="0"/>
              <a:t>,</a:t>
            </a:r>
            <a:r>
              <a:rPr lang="ru-RU" sz="2000" i="1" dirty="0" smtClean="0"/>
              <a:t> и </a:t>
            </a:r>
            <a:r>
              <a:rPr lang="ru-RU" sz="2000" i="1" u="sng" dirty="0" smtClean="0"/>
              <a:t>я</a:t>
            </a:r>
            <a:r>
              <a:rPr lang="ru-RU" sz="2000" i="1" dirty="0" smtClean="0"/>
              <a:t> </a:t>
            </a:r>
            <a:r>
              <a:rPr lang="ru-RU" sz="2000" i="1" dirty="0" err="1" smtClean="0"/>
              <a:t>заснулмертвым</a:t>
            </a:r>
            <a:r>
              <a:rPr lang="ru-RU" sz="2000" i="1" dirty="0" smtClean="0"/>
              <a:t> сном</a:t>
            </a:r>
            <a:r>
              <a:rPr lang="ru-RU" sz="2000" dirty="0" smtClean="0"/>
              <a:t> (две основы, сложносочиненное предложение). </a:t>
            </a:r>
            <a:r>
              <a:rPr lang="ru-RU" sz="2000" i="1" dirty="0" smtClean="0"/>
              <a:t>Огромная и ослепительно яркая </a:t>
            </a:r>
            <a:r>
              <a:rPr lang="ru-RU" sz="2000" i="1" u="sng" dirty="0" smtClean="0"/>
              <a:t>луна</a:t>
            </a:r>
            <a:r>
              <a:rPr lang="ru-RU" sz="2000" i="1" dirty="0" smtClean="0"/>
              <a:t> стояла уже над горою и ясным зеленоватым светом заливала город</a:t>
            </a:r>
            <a:r>
              <a:rPr lang="ru-RU" sz="2000" dirty="0" smtClean="0"/>
              <a:t> (одна основа – подлежащее и два относящихся к нему сказуемых, простое предложение).</a:t>
            </a:r>
          </a:p>
          <a:p>
            <a:pPr>
              <a:buNone/>
            </a:pPr>
            <a:r>
              <a:rPr lang="ru-RU" sz="2000" dirty="0" smtClean="0"/>
              <a:t> </a:t>
            </a:r>
          </a:p>
          <a:p>
            <a:pPr>
              <a:buNone/>
            </a:pPr>
            <a:endParaRPr lang="ru-RU"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0"/>
            <a:ext cx="8784976" cy="6669360"/>
          </a:xfrm>
          <a:solidFill>
            <a:schemeClr val="accent3">
              <a:lumMod val="20000"/>
              <a:lumOff val="80000"/>
            </a:schemeClr>
          </a:solidFill>
        </p:spPr>
        <p:txBody>
          <a:bodyPr>
            <a:normAutofit fontScale="92500" lnSpcReduction="10000"/>
          </a:bodyPr>
          <a:lstStyle/>
          <a:p>
            <a:r>
              <a:rPr lang="ru-RU" sz="2000" dirty="0" smtClean="0"/>
              <a:t>2) </a:t>
            </a:r>
            <a:r>
              <a:rPr lang="ru-RU" sz="2000" i="1" dirty="0" smtClean="0"/>
              <a:t>Катерина боится грозы </a:t>
            </a:r>
            <a:r>
              <a:rPr lang="ru-RU" sz="2000" b="1" i="1" dirty="0" smtClean="0">
                <a:solidFill>
                  <a:srgbClr val="FF0000"/>
                </a:solidFill>
              </a:rPr>
              <a:t>и</a:t>
            </a:r>
            <a:r>
              <a:rPr lang="ru-RU" sz="2000" i="1" dirty="0" smtClean="0"/>
              <a:t> воспринимает любое знамение на свой счет</a:t>
            </a:r>
            <a:r>
              <a:rPr lang="ru-RU" sz="2000" b="1" i="1" dirty="0" smtClean="0">
                <a:solidFill>
                  <a:srgbClr val="FF0000"/>
                </a:solidFill>
              </a:rPr>
              <a:t> и</a:t>
            </a:r>
            <a:r>
              <a:rPr lang="ru-RU" sz="2000" i="1" dirty="0" smtClean="0"/>
              <a:t> в панике признается в своем грехе при большом скоплении народа.</a:t>
            </a:r>
            <a:r>
              <a:rPr lang="ru-RU" sz="2000" dirty="0" smtClean="0"/>
              <a:t> По знанию ситуации ясно, что третье сказуемое здесь вводит новое действие герои, постановка двух запятых (то есть создание ситуации перечисления) здесь будет скорее всего ошибочной. Но при создании авторского текста (школьного сочинения) приоритетная позиция в расстановке знаков препинания принадлежит автору, следовательно, в обеих фразах может оказаться по две запятых (перед каждым </a:t>
            </a:r>
            <a:r>
              <a:rPr lang="ru-RU" sz="2000" i="1" dirty="0" smtClean="0"/>
              <a:t>«</a:t>
            </a:r>
            <a:r>
              <a:rPr lang="ru-RU" sz="2000" b="1" i="1" dirty="0" smtClean="0">
                <a:solidFill>
                  <a:srgbClr val="FF0000"/>
                </a:solidFill>
              </a:rPr>
              <a:t>и</a:t>
            </a:r>
            <a:r>
              <a:rPr lang="ru-RU" sz="2000" i="1" dirty="0" smtClean="0"/>
              <a:t>»</a:t>
            </a:r>
            <a:r>
              <a:rPr lang="ru-RU" sz="2000" dirty="0" smtClean="0"/>
              <a:t>). Однозначно ошибочной будет постановка лишь одной запятой – перед вторым союзом.</a:t>
            </a:r>
          </a:p>
          <a:p>
            <a:r>
              <a:rPr lang="ru-RU" sz="2000" dirty="0" smtClean="0"/>
              <a:t>Реже такая расстановка знаков бывает в </a:t>
            </a:r>
            <a:r>
              <a:rPr lang="ru-RU" sz="2000" dirty="0" smtClean="0">
                <a:hlinkClick r:id="rId2" tooltip="Сложноподчиненное предложение"/>
              </a:rPr>
              <a:t>сложноподчиненном предложении</a:t>
            </a:r>
            <a:r>
              <a:rPr lang="ru-RU" sz="2000" dirty="0" smtClean="0"/>
              <a:t> с однородными придаточными.</a:t>
            </a:r>
          </a:p>
          <a:p>
            <a:r>
              <a:rPr lang="ru-RU" sz="2000" dirty="0" smtClean="0"/>
              <a:t>Например: </a:t>
            </a:r>
          </a:p>
          <a:p>
            <a:r>
              <a:rPr lang="ru-RU" sz="2000" b="1" i="1" dirty="0" smtClean="0">
                <a:solidFill>
                  <a:srgbClr val="00B050"/>
                </a:solidFill>
              </a:rPr>
              <a:t>Пушкин догадывался</a:t>
            </a:r>
            <a:r>
              <a:rPr lang="ru-RU" sz="2000" i="1" dirty="0" smtClean="0"/>
              <a:t>, (</a:t>
            </a:r>
            <a:r>
              <a:rPr lang="ru-RU" sz="2000" i="1" dirty="0" smtClean="0">
                <a:solidFill>
                  <a:srgbClr val="C00000"/>
                </a:solidFill>
              </a:rPr>
              <a:t>что поэма "Медный всадник" содержит много крамольных высказываний</a:t>
            </a:r>
            <a:r>
              <a:rPr lang="ru-RU" sz="2000" i="1" dirty="0" smtClean="0"/>
              <a:t>) (,) </a:t>
            </a:r>
            <a:r>
              <a:rPr lang="ru-RU" sz="2000" b="1" i="1" dirty="0" smtClean="0">
                <a:solidFill>
                  <a:srgbClr val="FF0000"/>
                </a:solidFill>
              </a:rPr>
              <a:t>и</a:t>
            </a:r>
            <a:r>
              <a:rPr lang="ru-RU" sz="2000" i="1" dirty="0" smtClean="0"/>
              <a:t> (</a:t>
            </a:r>
            <a:r>
              <a:rPr lang="ru-RU" sz="2000" b="1" i="1" dirty="0" smtClean="0">
                <a:solidFill>
                  <a:srgbClr val="0070C0"/>
                </a:solidFill>
              </a:rPr>
              <a:t>далеко не всякий цензор пойдет на риск дать ей "зеленый свет" </a:t>
            </a:r>
            <a:r>
              <a:rPr lang="ru-RU" sz="2000" i="1" dirty="0" smtClean="0"/>
              <a:t>)(,) </a:t>
            </a:r>
            <a:r>
              <a:rPr lang="ru-RU" sz="2000" b="1" i="1" dirty="0" smtClean="0">
                <a:solidFill>
                  <a:srgbClr val="FF0000"/>
                </a:solidFill>
              </a:rPr>
              <a:t>и</a:t>
            </a:r>
            <a:r>
              <a:rPr lang="ru-RU" sz="2000" i="1" dirty="0" smtClean="0"/>
              <a:t>( </a:t>
            </a:r>
            <a:r>
              <a:rPr lang="ru-RU" sz="2000" i="1" dirty="0" smtClean="0">
                <a:solidFill>
                  <a:srgbClr val="FF66FF"/>
                </a:solidFill>
              </a:rPr>
              <a:t>что публикация произведения во многом зависит </a:t>
            </a:r>
            <a:r>
              <a:rPr lang="ru-RU" sz="2000" i="1" dirty="0" smtClean="0">
                <a:solidFill>
                  <a:srgbClr val="D200D2"/>
                </a:solidFill>
              </a:rPr>
              <a:t>не только </a:t>
            </a:r>
            <a:r>
              <a:rPr lang="ru-RU" sz="2000" i="1" dirty="0" smtClean="0">
                <a:solidFill>
                  <a:srgbClr val="FF66FF"/>
                </a:solidFill>
              </a:rPr>
              <a:t>от его художественных достоинств, </a:t>
            </a:r>
            <a:r>
              <a:rPr lang="ru-RU" sz="2000" b="1" i="1" dirty="0" smtClean="0">
                <a:solidFill>
                  <a:srgbClr val="D200D2"/>
                </a:solidFill>
              </a:rPr>
              <a:t>но и</a:t>
            </a:r>
            <a:r>
              <a:rPr lang="ru-RU" sz="2000" i="1" dirty="0" smtClean="0">
                <a:solidFill>
                  <a:srgbClr val="FF66FF"/>
                </a:solidFill>
              </a:rPr>
              <a:t> от необразованности главного цензора</a:t>
            </a:r>
            <a:r>
              <a:rPr lang="ru-RU" sz="2000" i="1" dirty="0" smtClean="0"/>
              <a:t>). В приведенном примере можно поставить </a:t>
            </a:r>
            <a:r>
              <a:rPr lang="ru-RU" sz="2000" i="1" u="sng" dirty="0" smtClean="0"/>
              <a:t>две запятые </a:t>
            </a:r>
            <a:r>
              <a:rPr lang="ru-RU" sz="2000" i="1" dirty="0" smtClean="0"/>
              <a:t>(даны в скобках), </a:t>
            </a:r>
            <a:r>
              <a:rPr lang="ru-RU" sz="2000" i="1" u="sng" dirty="0" smtClean="0"/>
              <a:t>а можно не ставить ни одной</a:t>
            </a:r>
            <a:r>
              <a:rPr lang="ru-RU" sz="2000" i="1" dirty="0" smtClean="0"/>
              <a:t>.</a:t>
            </a:r>
            <a:endParaRPr lang="ru-RU" sz="2000" dirty="0" smtClean="0"/>
          </a:p>
          <a:p>
            <a:r>
              <a:rPr lang="ru-RU" sz="2000" dirty="0" smtClean="0"/>
              <a:t>Избежать трудности при расстановке знаков препинания в таких предложениях при самостоятельном создании текста очень легко. Надо лишь продолжить фразу, добавив еще один однородный член и еще один «</a:t>
            </a:r>
            <a:r>
              <a:rPr lang="ru-RU" sz="2000" b="1" dirty="0" smtClean="0">
                <a:solidFill>
                  <a:srgbClr val="FF0000"/>
                </a:solidFill>
              </a:rPr>
              <a:t>и</a:t>
            </a:r>
            <a:r>
              <a:rPr lang="ru-RU" sz="2000" dirty="0" smtClean="0"/>
              <a:t>», тем самым вернувшись к основной (обобщающей) формулировке правила расстановки знаков при повторяющемся союзе.</a:t>
            </a:r>
            <a:endParaRPr lang="ru-RU"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264696"/>
          </a:xfrm>
          <a:solidFill>
            <a:schemeClr val="accent3">
              <a:lumMod val="20000"/>
              <a:lumOff val="80000"/>
            </a:schemeClr>
          </a:solidFill>
        </p:spPr>
        <p:txBody>
          <a:bodyPr>
            <a:noAutofit/>
          </a:bodyPr>
          <a:lstStyle/>
          <a:p>
            <a:pPr fontAlgn="b">
              <a:buNone/>
            </a:pPr>
            <a:r>
              <a:rPr lang="ru-RU" sz="2400" b="1" dirty="0" smtClean="0"/>
              <a:t>Постановка запятой перед союзом «</a:t>
            </a:r>
            <a:r>
              <a:rPr lang="ru-RU" sz="2400" b="1" dirty="0" smtClean="0">
                <a:solidFill>
                  <a:srgbClr val="FF0000"/>
                </a:solidFill>
              </a:rPr>
              <a:t>и</a:t>
            </a:r>
            <a:r>
              <a:rPr lang="ru-RU" sz="2400" b="1" dirty="0" smtClean="0"/>
              <a:t>», соединяющим </a:t>
            </a:r>
            <a:r>
              <a:rPr lang="ru-RU" sz="2400" dirty="0" smtClean="0">
                <a:hlinkClick r:id="rId2" tooltip="Однородные члены предложения"/>
              </a:rPr>
              <a:t>однородные члены предложения</a:t>
            </a:r>
            <a:endParaRPr lang="ru-RU" sz="2400" dirty="0" smtClean="0"/>
          </a:p>
          <a:p>
            <a:pPr>
              <a:buNone/>
            </a:pPr>
            <a:r>
              <a:rPr lang="ru-RU" sz="2400" dirty="0" smtClean="0"/>
              <a:t> </a:t>
            </a:r>
          </a:p>
          <a:p>
            <a:pPr>
              <a:buNone/>
            </a:pPr>
            <a:r>
              <a:rPr lang="ru-RU" sz="2400" b="1" dirty="0" smtClean="0"/>
              <a:t>Запятая </a:t>
            </a:r>
            <a:r>
              <a:rPr lang="ru-RU" sz="2400" b="1" u="sng" dirty="0" smtClean="0">
                <a:solidFill>
                  <a:srgbClr val="FF0000"/>
                </a:solidFill>
              </a:rPr>
              <a:t>СТАВИТСЯ</a:t>
            </a:r>
            <a:r>
              <a:rPr lang="ru-RU" sz="2400" dirty="0" smtClean="0"/>
              <a:t>, если союз «</a:t>
            </a:r>
            <a:r>
              <a:rPr lang="ru-RU" sz="2400" dirty="0" smtClean="0">
                <a:solidFill>
                  <a:srgbClr val="FF0000"/>
                </a:solidFill>
              </a:rPr>
              <a:t>И</a:t>
            </a:r>
            <a:r>
              <a:rPr lang="ru-RU" sz="2400" dirty="0" smtClean="0"/>
              <a:t>»</a:t>
            </a:r>
          </a:p>
          <a:p>
            <a:pPr>
              <a:buNone/>
            </a:pPr>
            <a:r>
              <a:rPr lang="ru-RU" sz="2400" b="1" i="1" dirty="0" smtClean="0"/>
              <a:t>1) при однородных членах повторяется.</a:t>
            </a:r>
            <a:endParaRPr lang="ru-RU" sz="2400" dirty="0" smtClean="0"/>
          </a:p>
          <a:p>
            <a:pPr>
              <a:buNone/>
            </a:pPr>
            <a:r>
              <a:rPr lang="ru-RU" sz="2400" dirty="0" smtClean="0"/>
              <a:t>Например: </a:t>
            </a:r>
            <a:r>
              <a:rPr lang="ru-RU" sz="2400" i="1" dirty="0" smtClean="0"/>
              <a:t>А березка мила </a:t>
            </a:r>
            <a:r>
              <a:rPr lang="ru-RU" sz="2400" b="1" i="1" dirty="0" smtClean="0">
                <a:solidFill>
                  <a:srgbClr val="FF0000"/>
                </a:solidFill>
              </a:rPr>
              <a:t>и</a:t>
            </a:r>
            <a:r>
              <a:rPr lang="ru-RU" sz="2400" i="1" dirty="0" smtClean="0"/>
              <a:t> при солнце</a:t>
            </a:r>
            <a:r>
              <a:rPr lang="ru-RU" sz="2400" b="1" i="1" dirty="0" smtClean="0"/>
              <a:t>,</a:t>
            </a:r>
            <a:r>
              <a:rPr lang="ru-RU" sz="2400" i="1" dirty="0" smtClean="0"/>
              <a:t> </a:t>
            </a:r>
            <a:r>
              <a:rPr lang="ru-RU" sz="2400" i="1" u="sng" dirty="0" smtClean="0">
                <a:solidFill>
                  <a:srgbClr val="FF0000"/>
                </a:solidFill>
              </a:rPr>
              <a:t>и </a:t>
            </a:r>
            <a:r>
              <a:rPr lang="ru-RU" sz="2400" i="1" dirty="0" smtClean="0"/>
              <a:t>в серый день</a:t>
            </a:r>
            <a:r>
              <a:rPr lang="ru-RU" sz="2400" b="1" i="1" dirty="0" smtClean="0"/>
              <a:t>,</a:t>
            </a:r>
            <a:r>
              <a:rPr lang="ru-RU" sz="2400" i="1" dirty="0" smtClean="0"/>
              <a:t> </a:t>
            </a:r>
            <a:r>
              <a:rPr lang="ru-RU" sz="2400" i="1" u="sng" dirty="0" smtClean="0">
                <a:solidFill>
                  <a:srgbClr val="FF0000"/>
                </a:solidFill>
              </a:rPr>
              <a:t>и</a:t>
            </a:r>
            <a:r>
              <a:rPr lang="ru-RU" sz="2400" i="1" dirty="0" smtClean="0"/>
              <a:t> при дожде.</a:t>
            </a:r>
            <a:endParaRPr lang="ru-RU" sz="2400" dirty="0" smtClean="0"/>
          </a:p>
          <a:p>
            <a:pPr>
              <a:buNone/>
            </a:pPr>
            <a:r>
              <a:rPr lang="ru-RU" sz="2400" b="1" i="1" dirty="0" smtClean="0"/>
              <a:t>2) связывает больше двух однородных членов.</a:t>
            </a:r>
            <a:endParaRPr lang="ru-RU" sz="2400" dirty="0" smtClean="0"/>
          </a:p>
          <a:p>
            <a:pPr>
              <a:buNone/>
            </a:pPr>
            <a:r>
              <a:rPr lang="ru-RU" sz="2400" dirty="0" smtClean="0"/>
              <a:t>Например: </a:t>
            </a:r>
          </a:p>
          <a:p>
            <a:pPr>
              <a:buNone/>
            </a:pPr>
            <a:r>
              <a:rPr lang="ru-RU" sz="2400" i="1" dirty="0" smtClean="0"/>
              <a:t>В лесу одному шумно</a:t>
            </a:r>
            <a:r>
              <a:rPr lang="ru-RU" sz="2400" b="1" i="1" dirty="0" smtClean="0"/>
              <a:t>,</a:t>
            </a:r>
            <a:r>
              <a:rPr lang="ru-RU" sz="2400" i="1" dirty="0" smtClean="0"/>
              <a:t> </a:t>
            </a:r>
            <a:r>
              <a:rPr lang="ru-RU" sz="2400" b="1" i="1" dirty="0" smtClean="0">
                <a:solidFill>
                  <a:srgbClr val="FF0000"/>
                </a:solidFill>
              </a:rPr>
              <a:t>и</a:t>
            </a:r>
            <a:r>
              <a:rPr lang="ru-RU" sz="2400" i="1" dirty="0" smtClean="0"/>
              <a:t> жутко</a:t>
            </a:r>
            <a:r>
              <a:rPr lang="ru-RU" sz="2400" b="1" i="1" dirty="0" smtClean="0"/>
              <a:t>, </a:t>
            </a:r>
            <a:r>
              <a:rPr lang="ru-RU" sz="2400" b="1" i="1" dirty="0" smtClean="0">
                <a:solidFill>
                  <a:srgbClr val="FF0000"/>
                </a:solidFill>
              </a:rPr>
              <a:t>и</a:t>
            </a:r>
            <a:r>
              <a:rPr lang="ru-RU" sz="2400" i="1" dirty="0" smtClean="0"/>
              <a:t> грустно</a:t>
            </a:r>
            <a:r>
              <a:rPr lang="ru-RU" sz="2400" b="1" i="1" dirty="0" smtClean="0"/>
              <a:t>,</a:t>
            </a:r>
            <a:r>
              <a:rPr lang="ru-RU" sz="2400" i="1" dirty="0" smtClean="0"/>
              <a:t> </a:t>
            </a:r>
            <a:r>
              <a:rPr lang="ru-RU" sz="2400" b="1" i="1" dirty="0" smtClean="0">
                <a:solidFill>
                  <a:srgbClr val="FF0000"/>
                </a:solidFill>
              </a:rPr>
              <a:t>и</a:t>
            </a:r>
            <a:r>
              <a:rPr lang="ru-RU" sz="2400" i="1" dirty="0" smtClean="0"/>
              <a:t> весело.</a:t>
            </a:r>
            <a:endParaRPr lang="ru-RU" sz="2400" dirty="0" smtClean="0"/>
          </a:p>
          <a:p>
            <a:pPr>
              <a:buNone/>
            </a:pPr>
            <a:r>
              <a:rPr lang="ru-RU" sz="2400" dirty="0" smtClean="0"/>
              <a:t> </a:t>
            </a:r>
            <a:r>
              <a:rPr lang="ru-RU" sz="2400" b="1" dirty="0" smtClean="0"/>
              <a:t>Запятая </a:t>
            </a:r>
            <a:r>
              <a:rPr lang="ru-RU" sz="2400" b="1" u="sng" dirty="0" smtClean="0">
                <a:solidFill>
                  <a:srgbClr val="FF0000"/>
                </a:solidFill>
              </a:rPr>
              <a:t>НЕ СТАВИТСЯ</a:t>
            </a:r>
            <a:r>
              <a:rPr lang="ru-RU" sz="2400" dirty="0" smtClean="0"/>
              <a:t>, если однородные члены соединены попарно (отделяются друг от друга пары).</a:t>
            </a:r>
          </a:p>
          <a:p>
            <a:pPr>
              <a:buNone/>
            </a:pPr>
            <a:r>
              <a:rPr lang="ru-RU" sz="2400" dirty="0" smtClean="0"/>
              <a:t>Например: </a:t>
            </a:r>
            <a:r>
              <a:rPr lang="ru-RU" sz="2400" i="1" dirty="0" smtClean="0"/>
              <a:t>На Крите жили привольно </a:t>
            </a:r>
            <a:r>
              <a:rPr lang="ru-RU" sz="2400" b="1" i="1" dirty="0" smtClean="0">
                <a:solidFill>
                  <a:srgbClr val="FF0000"/>
                </a:solidFill>
              </a:rPr>
              <a:t>и</a:t>
            </a:r>
            <a:r>
              <a:rPr lang="ru-RU" sz="2400" i="1" dirty="0" smtClean="0"/>
              <a:t> весело, нараспашку </a:t>
            </a:r>
            <a:r>
              <a:rPr lang="ru-RU" sz="2400" b="1" i="1" dirty="0" smtClean="0">
                <a:solidFill>
                  <a:srgbClr val="FF0000"/>
                </a:solidFill>
              </a:rPr>
              <a:t>и</a:t>
            </a:r>
            <a:r>
              <a:rPr lang="ru-RU" sz="2400" i="1" dirty="0" smtClean="0"/>
              <a:t> не таясь.</a:t>
            </a:r>
            <a:endParaRPr lang="ru-RU" sz="2400" dirty="0" smtClean="0"/>
          </a:p>
          <a:p>
            <a:pPr>
              <a:buNone/>
            </a:pPr>
            <a:r>
              <a:rPr lang="ru-RU" sz="2400" dirty="0" smtClean="0"/>
              <a:t> </a:t>
            </a:r>
          </a:p>
          <a:p>
            <a:pPr>
              <a:buNone/>
            </a:pPr>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552728"/>
          </a:xfrm>
          <a:solidFill>
            <a:schemeClr val="accent3">
              <a:lumMod val="20000"/>
              <a:lumOff val="80000"/>
            </a:schemeClr>
          </a:solidFill>
        </p:spPr>
        <p:txBody>
          <a:bodyPr>
            <a:normAutofit/>
          </a:bodyPr>
          <a:lstStyle/>
          <a:p>
            <a:pPr>
              <a:buNone/>
            </a:pPr>
            <a:r>
              <a:rPr lang="ru-RU" sz="2400" b="1" dirty="0" smtClean="0"/>
              <a:t>Постановка запятой перед союзом «</a:t>
            </a:r>
            <a:r>
              <a:rPr lang="ru-RU" sz="2400" b="1" dirty="0" smtClean="0">
                <a:solidFill>
                  <a:srgbClr val="FF0000"/>
                </a:solidFill>
              </a:rPr>
              <a:t>И</a:t>
            </a:r>
            <a:r>
              <a:rPr lang="ru-RU" sz="2400" b="1" dirty="0" smtClean="0"/>
              <a:t>», соединяющим простые предложения в составе сложного.</a:t>
            </a:r>
          </a:p>
          <a:p>
            <a:pPr>
              <a:buNone/>
            </a:pPr>
            <a:r>
              <a:rPr lang="ru-RU" sz="2400" dirty="0" smtClean="0"/>
              <a:t> </a:t>
            </a:r>
          </a:p>
          <a:p>
            <a:pPr>
              <a:buNone/>
            </a:pPr>
            <a:r>
              <a:rPr lang="ru-RU" sz="2400" b="1" dirty="0" smtClean="0"/>
              <a:t>Запятая </a:t>
            </a:r>
            <a:r>
              <a:rPr lang="ru-RU" sz="2400" b="1" u="sng" dirty="0" smtClean="0">
                <a:solidFill>
                  <a:srgbClr val="FF0000"/>
                </a:solidFill>
              </a:rPr>
              <a:t>СТАВИТСЯ</a:t>
            </a:r>
            <a:r>
              <a:rPr lang="ru-RU" sz="2400" u="sng" dirty="0" smtClean="0">
                <a:solidFill>
                  <a:srgbClr val="FF0000"/>
                </a:solidFill>
              </a:rPr>
              <a:t>,</a:t>
            </a:r>
            <a:r>
              <a:rPr lang="ru-RU" sz="2400" dirty="0" smtClean="0"/>
              <a:t> если</a:t>
            </a:r>
          </a:p>
          <a:p>
            <a:pPr>
              <a:buNone/>
            </a:pPr>
            <a:r>
              <a:rPr lang="ru-RU" sz="2400" b="1" i="1" dirty="0" smtClean="0"/>
              <a:t>1) соединяются простые предложения в составе сложносочинённого:  [   ], </a:t>
            </a:r>
            <a:r>
              <a:rPr lang="ru-RU" sz="2400" b="1" i="1" dirty="0" smtClean="0">
                <a:solidFill>
                  <a:srgbClr val="FF0000"/>
                </a:solidFill>
              </a:rPr>
              <a:t>и</a:t>
            </a:r>
            <a:r>
              <a:rPr lang="ru-RU" sz="2400" b="1" i="1" dirty="0" smtClean="0"/>
              <a:t> [   ].</a:t>
            </a:r>
            <a:endParaRPr lang="ru-RU" sz="2400" dirty="0" smtClean="0"/>
          </a:p>
          <a:p>
            <a:pPr>
              <a:buNone/>
            </a:pPr>
            <a:r>
              <a:rPr lang="ru-RU" sz="2400" dirty="0" smtClean="0"/>
              <a:t>Например:</a:t>
            </a:r>
            <a:r>
              <a:rPr lang="ru-RU" sz="2400" i="1" dirty="0" smtClean="0"/>
              <a:t> Надвигалась гроза</a:t>
            </a:r>
            <a:r>
              <a:rPr lang="ru-RU" sz="2400" b="1" i="1" dirty="0" smtClean="0"/>
              <a:t>, </a:t>
            </a:r>
            <a:r>
              <a:rPr lang="ru-RU" sz="2400" b="1" i="1" dirty="0" smtClean="0">
                <a:solidFill>
                  <a:srgbClr val="FF0000"/>
                </a:solidFill>
              </a:rPr>
              <a:t>и</a:t>
            </a:r>
            <a:r>
              <a:rPr lang="ru-RU" sz="2400" i="1" dirty="0" smtClean="0"/>
              <a:t> тучи заволокли всё небо.</a:t>
            </a:r>
            <a:endParaRPr lang="ru-RU" sz="2400" dirty="0" smtClean="0"/>
          </a:p>
          <a:p>
            <a:pPr>
              <a:buNone/>
            </a:pPr>
            <a:r>
              <a:rPr lang="ru-RU" sz="2400" b="1" i="1" dirty="0" smtClean="0"/>
              <a:t>2) после придаточной части предложения следует вторая часть двойного союза </a:t>
            </a:r>
            <a:r>
              <a:rPr lang="ru-RU" sz="2400" b="1" i="1" dirty="0" smtClean="0">
                <a:solidFill>
                  <a:srgbClr val="FF0000"/>
                </a:solidFill>
              </a:rPr>
              <a:t>ТО, КАК </a:t>
            </a:r>
            <a:r>
              <a:rPr lang="ru-RU" sz="2400" b="1" i="1" dirty="0" smtClean="0"/>
              <a:t>или </a:t>
            </a:r>
            <a:r>
              <a:rPr lang="ru-RU" sz="2400" b="1" i="1" dirty="0" smtClean="0">
                <a:solidFill>
                  <a:srgbClr val="FF0000"/>
                </a:solidFill>
              </a:rPr>
              <a:t>НО</a:t>
            </a:r>
            <a:r>
              <a:rPr lang="ru-RU" sz="2400" b="1" i="1" dirty="0" smtClean="0"/>
              <a:t>:</a:t>
            </a:r>
            <a:endParaRPr lang="ru-RU" sz="2400" dirty="0" smtClean="0"/>
          </a:p>
          <a:p>
            <a:pPr>
              <a:buNone/>
            </a:pPr>
            <a:r>
              <a:rPr lang="ru-RU" sz="2400" dirty="0" smtClean="0"/>
              <a:t>Например: </a:t>
            </a:r>
            <a:r>
              <a:rPr lang="ru-RU" sz="2400" i="1" dirty="0" smtClean="0"/>
              <a:t>Он носил тёмные очки, фуфайку, уши закладывал ватой</a:t>
            </a:r>
            <a:r>
              <a:rPr lang="ru-RU" sz="2400" b="1" i="1" dirty="0" smtClean="0"/>
              <a:t>,</a:t>
            </a:r>
            <a:r>
              <a:rPr lang="ru-RU" sz="2400" i="1" dirty="0" smtClean="0"/>
              <a:t> </a:t>
            </a:r>
            <a:r>
              <a:rPr lang="ru-RU" sz="2400" b="1" i="1" dirty="0" smtClean="0">
                <a:solidFill>
                  <a:srgbClr val="FF0000"/>
                </a:solidFill>
              </a:rPr>
              <a:t>и </a:t>
            </a:r>
            <a:r>
              <a:rPr lang="ru-RU" sz="2400" b="1" i="1" dirty="0" smtClean="0">
                <a:solidFill>
                  <a:srgbClr val="00B0F0"/>
                </a:solidFill>
              </a:rPr>
              <a:t>когда</a:t>
            </a:r>
            <a:r>
              <a:rPr lang="ru-RU" sz="2400" b="1" i="1" dirty="0" smtClean="0">
                <a:solidFill>
                  <a:srgbClr val="FF0000"/>
                </a:solidFill>
              </a:rPr>
              <a:t> </a:t>
            </a:r>
            <a:r>
              <a:rPr lang="ru-RU" sz="2400" i="1" dirty="0" smtClean="0"/>
              <a:t>садился на извозчика</a:t>
            </a:r>
            <a:r>
              <a:rPr lang="ru-RU" sz="2400" b="1" i="1" dirty="0" smtClean="0"/>
              <a:t>,</a:t>
            </a:r>
            <a:r>
              <a:rPr lang="ru-RU" sz="2400" i="1" dirty="0" smtClean="0"/>
              <a:t> </a:t>
            </a:r>
            <a:r>
              <a:rPr lang="ru-RU" sz="2400" b="1" i="1" dirty="0" smtClean="0">
                <a:solidFill>
                  <a:srgbClr val="FF0000"/>
                </a:solidFill>
              </a:rPr>
              <a:t>то</a:t>
            </a:r>
            <a:r>
              <a:rPr lang="ru-RU" sz="2400" i="1" dirty="0" smtClean="0"/>
              <a:t> приказывал поднимать верх. </a:t>
            </a:r>
            <a:endParaRPr lang="ru-RU" sz="2400" dirty="0" smtClean="0"/>
          </a:p>
          <a:p>
            <a:pPr>
              <a:buNone/>
            </a:pPr>
            <a:r>
              <a:rPr lang="ru-RU" sz="2400" i="1" dirty="0" smtClean="0"/>
              <a:t>Изредка маленькая снежинка прилипала снаружи к стеклу</a:t>
            </a:r>
            <a:r>
              <a:rPr lang="ru-RU" sz="2400" b="1" i="1" dirty="0" smtClean="0"/>
              <a:t>, </a:t>
            </a:r>
            <a:r>
              <a:rPr lang="ru-RU" sz="2400" b="1" i="1" dirty="0" smtClean="0">
                <a:solidFill>
                  <a:srgbClr val="FF0000"/>
                </a:solidFill>
              </a:rPr>
              <a:t>и</a:t>
            </a:r>
            <a:r>
              <a:rPr lang="ru-RU" sz="2400" i="1" dirty="0" smtClean="0"/>
              <a:t> </a:t>
            </a:r>
            <a:r>
              <a:rPr lang="ru-RU" sz="2400" b="1" i="1" dirty="0" smtClean="0">
                <a:solidFill>
                  <a:srgbClr val="00B0F0"/>
                </a:solidFill>
              </a:rPr>
              <a:t>если</a:t>
            </a:r>
            <a:r>
              <a:rPr lang="ru-RU" sz="2400" i="1" dirty="0" smtClean="0"/>
              <a:t> пристально вглядеться</a:t>
            </a:r>
            <a:r>
              <a:rPr lang="ru-RU" sz="2400" b="1" i="1" dirty="0" smtClean="0"/>
              <a:t>,</a:t>
            </a:r>
            <a:r>
              <a:rPr lang="ru-RU" sz="2400" i="1" dirty="0" smtClean="0"/>
              <a:t> </a:t>
            </a:r>
            <a:r>
              <a:rPr lang="ru-RU" sz="2400" b="1" i="1" dirty="0" smtClean="0">
                <a:solidFill>
                  <a:srgbClr val="FF0000"/>
                </a:solidFill>
              </a:rPr>
              <a:t>то</a:t>
            </a:r>
            <a:r>
              <a:rPr lang="ru-RU" sz="2400" i="1" dirty="0" smtClean="0"/>
              <a:t> можно было увидеть её тончайшее кристаллическое строение.</a:t>
            </a:r>
            <a:endParaRPr lang="ru-RU" sz="2400" dirty="0" smtClean="0"/>
          </a:p>
          <a:p>
            <a:pPr>
              <a:buNone/>
            </a:pPr>
            <a:endParaRPr lang="ru-R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0"/>
            <a:ext cx="8784976" cy="6741368"/>
          </a:xfrm>
          <a:solidFill>
            <a:schemeClr val="accent3">
              <a:lumMod val="20000"/>
              <a:lumOff val="80000"/>
            </a:schemeClr>
          </a:solidFill>
        </p:spPr>
        <p:txBody>
          <a:bodyPr>
            <a:normAutofit lnSpcReduction="10000"/>
          </a:bodyPr>
          <a:lstStyle/>
          <a:p>
            <a:pPr>
              <a:buNone/>
            </a:pPr>
            <a:r>
              <a:rPr lang="ru-RU" sz="2400" b="1" dirty="0" smtClean="0"/>
              <a:t>Запятая НЕ СТАВИТСЯ</a:t>
            </a:r>
            <a:r>
              <a:rPr lang="ru-RU" sz="2400" dirty="0" smtClean="0"/>
              <a:t>, если</a:t>
            </a:r>
          </a:p>
          <a:p>
            <a:pPr>
              <a:buNone/>
            </a:pPr>
            <a:r>
              <a:rPr lang="ru-RU" sz="2400" b="1" i="1" dirty="0" smtClean="0"/>
              <a:t>1) обе части </a:t>
            </a:r>
            <a:r>
              <a:rPr lang="ru-RU" sz="2400" i="1" dirty="0" smtClean="0">
                <a:hlinkClick r:id="rId2" tooltip="Сложносочиненное предложение"/>
              </a:rPr>
              <a:t>сложносочиненного предложения</a:t>
            </a:r>
            <a:r>
              <a:rPr lang="ru-RU" sz="2400" b="1" i="1" dirty="0" smtClean="0"/>
              <a:t> имеют общий второстепенный член</a:t>
            </a:r>
            <a:r>
              <a:rPr lang="ru-RU" sz="2400" dirty="0" smtClean="0"/>
              <a:t>, чаще всего это обстоятельство места или времени, реже дополнение.</a:t>
            </a:r>
          </a:p>
          <a:p>
            <a:pPr>
              <a:buNone/>
            </a:pPr>
            <a:r>
              <a:rPr lang="ru-RU" sz="2400" dirty="0" smtClean="0"/>
              <a:t>Например: </a:t>
            </a:r>
            <a:r>
              <a:rPr lang="ru-RU" sz="2400" b="1" i="1" dirty="0" smtClean="0">
                <a:solidFill>
                  <a:srgbClr val="0070C0"/>
                </a:solidFill>
              </a:rPr>
              <a:t>Там</a:t>
            </a:r>
            <a:r>
              <a:rPr lang="ru-RU" sz="2400" i="1" dirty="0" smtClean="0"/>
              <a:t> </a:t>
            </a:r>
            <a:r>
              <a:rPr lang="ru-RU" sz="2400" dirty="0" smtClean="0"/>
              <a:t>(вот это общий второстепенный член) </a:t>
            </a:r>
            <a:r>
              <a:rPr lang="ru-RU" sz="2400" i="1" dirty="0" smtClean="0"/>
              <a:t>синь </a:t>
            </a:r>
            <a:r>
              <a:rPr lang="ru-RU" sz="2400" b="1" i="1" dirty="0" smtClean="0">
                <a:solidFill>
                  <a:srgbClr val="FF0000"/>
                </a:solidFill>
              </a:rPr>
              <a:t>и </a:t>
            </a:r>
            <a:r>
              <a:rPr lang="ru-RU" sz="2400" i="1" dirty="0" smtClean="0"/>
              <a:t>полымя воздушней </a:t>
            </a:r>
            <a:r>
              <a:rPr lang="ru-RU" sz="2400" b="1" i="1" dirty="0" smtClean="0">
                <a:solidFill>
                  <a:srgbClr val="FF0000"/>
                </a:solidFill>
              </a:rPr>
              <a:t>и </a:t>
            </a:r>
            <a:r>
              <a:rPr lang="ru-RU" sz="2400" i="1" dirty="0" err="1" smtClean="0"/>
              <a:t>легкодымней</a:t>
            </a:r>
            <a:r>
              <a:rPr lang="ru-RU" sz="2400" i="1" dirty="0" smtClean="0"/>
              <a:t> пелена.</a:t>
            </a:r>
            <a:endParaRPr lang="ru-RU" sz="2400" dirty="0" smtClean="0"/>
          </a:p>
          <a:p>
            <a:pPr>
              <a:buNone/>
            </a:pPr>
            <a:r>
              <a:rPr lang="ru-RU" sz="2400" i="1" dirty="0" smtClean="0"/>
              <a:t>У </a:t>
            </a:r>
            <a:r>
              <a:rPr lang="ru-RU" sz="2400" b="1" i="1" dirty="0" smtClean="0">
                <a:solidFill>
                  <a:srgbClr val="0070C0"/>
                </a:solidFill>
              </a:rPr>
              <a:t>Ивана Ивановича</a:t>
            </a:r>
            <a:r>
              <a:rPr lang="ru-RU" sz="2400" i="1" dirty="0" smtClean="0"/>
              <a:t> </a:t>
            </a:r>
            <a:r>
              <a:rPr lang="ru-RU" sz="2400" dirty="0" smtClean="0"/>
              <a:t>(и это тоже он) </a:t>
            </a:r>
            <a:r>
              <a:rPr lang="ru-RU" sz="2400" i="1" dirty="0" smtClean="0"/>
              <a:t>большие выразительные глаза табачного цвета </a:t>
            </a:r>
            <a:r>
              <a:rPr lang="ru-RU" sz="2400" b="1" i="1" dirty="0" smtClean="0">
                <a:solidFill>
                  <a:srgbClr val="FF0000"/>
                </a:solidFill>
              </a:rPr>
              <a:t>и</a:t>
            </a:r>
            <a:r>
              <a:rPr lang="ru-RU" sz="2400" i="1" dirty="0" smtClean="0"/>
              <a:t> рот несколько похож на букву ижицу</a:t>
            </a:r>
            <a:endParaRPr lang="ru-RU" sz="2400" dirty="0" smtClean="0"/>
          </a:p>
          <a:p>
            <a:pPr>
              <a:buNone/>
            </a:pPr>
            <a:r>
              <a:rPr lang="ru-RU" sz="2400" b="1" i="1" dirty="0" smtClean="0"/>
              <a:t>2) объединены два безличных предложения</a:t>
            </a:r>
            <a:r>
              <a:rPr lang="ru-RU" sz="2400" dirty="0" smtClean="0"/>
              <a:t> (то есть в предложении подлежащего нет), имеющие в своем составе синонимичные члены:</a:t>
            </a:r>
          </a:p>
          <a:p>
            <a:pPr>
              <a:buNone/>
            </a:pPr>
            <a:r>
              <a:rPr lang="ru-RU" sz="2400" dirty="0" smtClean="0"/>
              <a:t>Например:</a:t>
            </a:r>
            <a:r>
              <a:rPr lang="ru-RU" sz="2400" i="1" dirty="0" smtClean="0"/>
              <a:t> Необходимо закутать горло шарфом </a:t>
            </a:r>
            <a:r>
              <a:rPr lang="ru-RU" sz="2400" b="1" i="1" dirty="0" smtClean="0">
                <a:solidFill>
                  <a:srgbClr val="FF0000"/>
                </a:solidFill>
              </a:rPr>
              <a:t>и</a:t>
            </a:r>
            <a:r>
              <a:rPr lang="ru-RU" sz="2400" i="1" dirty="0" smtClean="0"/>
              <a:t> надо попытаться прополоскать его содой.</a:t>
            </a:r>
            <a:endParaRPr lang="ru-RU" sz="2400" dirty="0" smtClean="0"/>
          </a:p>
          <a:p>
            <a:pPr>
              <a:buNone/>
            </a:pPr>
            <a:r>
              <a:rPr lang="ru-RU" sz="2400" b="1" i="1" dirty="0" smtClean="0"/>
              <a:t>3) общее придаточное предложение.</a:t>
            </a:r>
            <a:endParaRPr lang="ru-RU" sz="2400" dirty="0" smtClean="0"/>
          </a:p>
          <a:p>
            <a:pPr>
              <a:buNone/>
            </a:pPr>
            <a:r>
              <a:rPr lang="ru-RU" sz="2400" dirty="0" smtClean="0"/>
              <a:t>Например: </a:t>
            </a:r>
            <a:r>
              <a:rPr lang="ru-RU" sz="2400" b="1" i="1" dirty="0" smtClean="0">
                <a:solidFill>
                  <a:srgbClr val="0070C0"/>
                </a:solidFill>
              </a:rPr>
              <a:t>Если бы не было дождей</a:t>
            </a:r>
            <a:r>
              <a:rPr lang="ru-RU" sz="2400" i="1" dirty="0" smtClean="0"/>
              <a:t>, вся зелень давно высохла бы </a:t>
            </a:r>
            <a:r>
              <a:rPr lang="ru-RU" sz="2400" b="1" i="1" dirty="0" smtClean="0">
                <a:solidFill>
                  <a:srgbClr val="FF0000"/>
                </a:solidFill>
              </a:rPr>
              <a:t>и</a:t>
            </a:r>
            <a:r>
              <a:rPr lang="ru-RU" sz="2400" i="1" dirty="0" smtClean="0"/>
              <a:t> земля лежала бы в морщинах и трещинах.</a:t>
            </a:r>
            <a:endParaRPr lang="ru-RU" sz="2400" dirty="0" smtClean="0"/>
          </a:p>
          <a:p>
            <a:pPr>
              <a:buNone/>
            </a:pPr>
            <a:endParaRPr lang="ru-RU"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507288" cy="6552728"/>
          </a:xfrm>
          <a:solidFill>
            <a:schemeClr val="accent3">
              <a:lumMod val="20000"/>
              <a:lumOff val="80000"/>
            </a:schemeClr>
          </a:solidFill>
        </p:spPr>
        <p:txBody>
          <a:bodyPr>
            <a:normAutofit/>
          </a:bodyPr>
          <a:lstStyle/>
          <a:p>
            <a:pPr>
              <a:buNone/>
            </a:pPr>
            <a:r>
              <a:rPr lang="ru-RU" sz="1800" b="1" i="1" dirty="0" smtClean="0"/>
              <a:t>4) общее главное предложение.</a:t>
            </a:r>
            <a:endParaRPr lang="ru-RU" sz="1800" dirty="0" smtClean="0"/>
          </a:p>
          <a:p>
            <a:pPr>
              <a:buNone/>
            </a:pPr>
            <a:r>
              <a:rPr lang="ru-RU" sz="1800" dirty="0" smtClean="0"/>
              <a:t>Например: </a:t>
            </a:r>
            <a:r>
              <a:rPr lang="ru-RU" sz="1800" b="1" i="1" dirty="0" smtClean="0">
                <a:solidFill>
                  <a:srgbClr val="0070C0"/>
                </a:solidFill>
              </a:rPr>
              <a:t>Ласточка простилась с </a:t>
            </a:r>
            <a:r>
              <a:rPr lang="ru-RU" sz="1800" b="1" i="1" dirty="0" err="1" smtClean="0">
                <a:solidFill>
                  <a:srgbClr val="0070C0"/>
                </a:solidFill>
              </a:rPr>
              <a:t>Дюймовочкой</a:t>
            </a:r>
            <a:r>
              <a:rPr lang="ru-RU" sz="1800" i="1" dirty="0" smtClean="0"/>
              <a:t>, как только солнце пригрело </a:t>
            </a:r>
            <a:r>
              <a:rPr lang="ru-RU" sz="1800" b="1" i="1" dirty="0" smtClean="0">
                <a:solidFill>
                  <a:srgbClr val="FF0000"/>
                </a:solidFill>
              </a:rPr>
              <a:t>и </a:t>
            </a:r>
            <a:r>
              <a:rPr lang="ru-RU" sz="1800" i="1" dirty="0" smtClean="0"/>
              <a:t>земля растаяла.</a:t>
            </a:r>
            <a:endParaRPr lang="ru-RU" sz="1800" dirty="0" smtClean="0"/>
          </a:p>
          <a:p>
            <a:pPr>
              <a:buNone/>
            </a:pPr>
            <a:r>
              <a:rPr lang="ru-RU" sz="1800" b="1" i="1" dirty="0" smtClean="0"/>
              <a:t>5) общее вводное слово </a:t>
            </a:r>
            <a:r>
              <a:rPr lang="ru-RU" sz="1800" dirty="0" smtClean="0"/>
              <a:t>(чаще всего это слово, указывающее на одинаковый для обеих частей источник сообщения.</a:t>
            </a:r>
          </a:p>
          <a:p>
            <a:pPr>
              <a:buNone/>
            </a:pPr>
            <a:r>
              <a:rPr lang="ru-RU" sz="1800" dirty="0" smtClean="0"/>
              <a:t>Например:</a:t>
            </a:r>
            <a:r>
              <a:rPr lang="ru-RU" sz="1800" i="1" dirty="0" smtClean="0"/>
              <a:t> </a:t>
            </a:r>
            <a:r>
              <a:rPr lang="ru-RU" sz="1800" b="1" i="1" dirty="0" smtClean="0">
                <a:solidFill>
                  <a:srgbClr val="0070C0"/>
                </a:solidFill>
              </a:rPr>
              <a:t>Словом</a:t>
            </a:r>
            <a:r>
              <a:rPr lang="ru-RU" sz="1800" i="1" dirty="0" smtClean="0"/>
              <a:t>, время уже истекло </a:t>
            </a:r>
            <a:r>
              <a:rPr lang="ru-RU" sz="1800" b="1" i="1" dirty="0" smtClean="0">
                <a:solidFill>
                  <a:srgbClr val="FF0000"/>
                </a:solidFill>
              </a:rPr>
              <a:t>и </a:t>
            </a:r>
            <a:r>
              <a:rPr lang="ru-RU" sz="1800" i="1" dirty="0" smtClean="0"/>
              <a:t>пора было уже уходить.  </a:t>
            </a:r>
            <a:r>
              <a:rPr lang="ru-RU" sz="1800" b="1" i="1" dirty="0" smtClean="0">
                <a:solidFill>
                  <a:srgbClr val="0070C0"/>
                </a:solidFill>
              </a:rPr>
              <a:t>Вопреки всем предсказаниям синоптиков, </a:t>
            </a:r>
            <a:r>
              <a:rPr lang="ru-RU" sz="1800" i="1" dirty="0" smtClean="0"/>
              <a:t>небо уже прояснилось </a:t>
            </a:r>
            <a:r>
              <a:rPr lang="ru-RU" sz="1800" b="1" i="1" dirty="0" smtClean="0">
                <a:solidFill>
                  <a:srgbClr val="FF0000"/>
                </a:solidFill>
              </a:rPr>
              <a:t>и</a:t>
            </a:r>
            <a:r>
              <a:rPr lang="ru-RU" sz="1800" i="1" dirty="0" smtClean="0"/>
              <a:t> дождь перестал.</a:t>
            </a:r>
            <a:endParaRPr lang="ru-RU" sz="1800" dirty="0" smtClean="0"/>
          </a:p>
          <a:p>
            <a:pPr>
              <a:buNone/>
            </a:pPr>
            <a:r>
              <a:rPr lang="ru-RU" sz="1800" b="1" i="1" dirty="0" smtClean="0"/>
              <a:t>6) объединены два вопросительных, побудительных, восклицательных или назывных предложения.</a:t>
            </a:r>
            <a:endParaRPr lang="ru-RU" sz="1800" dirty="0" smtClean="0"/>
          </a:p>
          <a:p>
            <a:pPr>
              <a:buNone/>
            </a:pPr>
            <a:r>
              <a:rPr lang="ru-RU" sz="1800" dirty="0" smtClean="0"/>
              <a:t>Например: </a:t>
            </a:r>
            <a:r>
              <a:rPr lang="ru-RU" sz="1800" b="1" i="1" dirty="0" smtClean="0">
                <a:solidFill>
                  <a:srgbClr val="0070C0"/>
                </a:solidFill>
              </a:rPr>
              <a:t>Где же твоя деревня</a:t>
            </a:r>
            <a:r>
              <a:rPr lang="ru-RU" sz="1800" i="1" dirty="0" smtClean="0"/>
              <a:t> </a:t>
            </a:r>
            <a:r>
              <a:rPr lang="ru-RU" sz="1800" b="1" i="1" dirty="0" smtClean="0">
                <a:solidFill>
                  <a:srgbClr val="FF0000"/>
                </a:solidFill>
              </a:rPr>
              <a:t>и</a:t>
            </a:r>
            <a:r>
              <a:rPr lang="ru-RU" sz="1800" i="1" dirty="0" smtClean="0"/>
              <a:t> </a:t>
            </a:r>
            <a:r>
              <a:rPr lang="ru-RU" sz="1800" b="1" i="1" dirty="0" smtClean="0">
                <a:solidFill>
                  <a:srgbClr val="0070C0"/>
                </a:solidFill>
              </a:rPr>
              <a:t>ждут ли нас там</a:t>
            </a:r>
            <a:r>
              <a:rPr lang="ru-RU" sz="1800" i="1" dirty="0" smtClean="0"/>
              <a:t>?</a:t>
            </a:r>
            <a:endParaRPr lang="ru-RU" sz="1800" dirty="0" smtClean="0"/>
          </a:p>
          <a:p>
            <a:pPr>
              <a:buNone/>
            </a:pPr>
            <a:r>
              <a:rPr lang="ru-RU" sz="1800" b="1" i="1" dirty="0" smtClean="0">
                <a:solidFill>
                  <a:srgbClr val="0070C0"/>
                </a:solidFill>
              </a:rPr>
              <a:t>Пусть кончится зима</a:t>
            </a:r>
            <a:r>
              <a:rPr lang="ru-RU" sz="1800" i="1" dirty="0" smtClean="0"/>
              <a:t> </a:t>
            </a:r>
            <a:r>
              <a:rPr lang="ru-RU" sz="1800" b="1" i="1" dirty="0" smtClean="0">
                <a:solidFill>
                  <a:srgbClr val="FF0000"/>
                </a:solidFill>
              </a:rPr>
              <a:t>и</a:t>
            </a:r>
            <a:r>
              <a:rPr lang="ru-RU" sz="1800" i="1" dirty="0" smtClean="0"/>
              <a:t> </a:t>
            </a:r>
            <a:r>
              <a:rPr lang="ru-RU" sz="1800" b="1" i="1" dirty="0" smtClean="0">
                <a:solidFill>
                  <a:srgbClr val="0070C0"/>
                </a:solidFill>
              </a:rPr>
              <a:t>наступят теплые деньки</a:t>
            </a:r>
            <a:r>
              <a:rPr lang="ru-RU" sz="1800" i="1" dirty="0" smtClean="0"/>
              <a:t>!</a:t>
            </a:r>
            <a:endParaRPr lang="ru-RU" sz="1800" dirty="0" smtClean="0"/>
          </a:p>
          <a:p>
            <a:pPr>
              <a:buNone/>
            </a:pPr>
            <a:r>
              <a:rPr lang="ru-RU" sz="1800" dirty="0" smtClean="0"/>
              <a:t> </a:t>
            </a:r>
          </a:p>
          <a:p>
            <a:pPr>
              <a:buNone/>
            </a:pPr>
            <a:r>
              <a:rPr lang="ru-RU" sz="1800" b="1" dirty="0" smtClean="0"/>
              <a:t>Важно!</a:t>
            </a:r>
            <a:endParaRPr lang="ru-RU" sz="1800" dirty="0" smtClean="0"/>
          </a:p>
          <a:p>
            <a:pPr>
              <a:buNone/>
            </a:pPr>
            <a:r>
              <a:rPr lang="ru-RU" sz="1800" dirty="0" smtClean="0"/>
              <a:t>В случаях </a:t>
            </a:r>
            <a:r>
              <a:rPr lang="ru-RU" sz="1800" b="1" dirty="0" smtClean="0"/>
              <a:t>постановки запятой перед союзом «</a:t>
            </a:r>
            <a:r>
              <a:rPr lang="ru-RU" sz="1800" b="1" dirty="0" smtClean="0">
                <a:solidFill>
                  <a:srgbClr val="FF0000"/>
                </a:solidFill>
              </a:rPr>
              <a:t>и</a:t>
            </a:r>
            <a:r>
              <a:rPr lang="ru-RU" sz="1800" b="1" dirty="0" smtClean="0"/>
              <a:t>»</a:t>
            </a:r>
            <a:r>
              <a:rPr lang="ru-RU" sz="1800" dirty="0" smtClean="0"/>
              <a:t>, соединяющим ПРОСТЫЕ ПРЕДЛОЖЕНИЯ В СОСТАВЕ СЛОЖНОПОДЧИНЁННОГО логика постановки знака такая же, как при</a:t>
            </a:r>
            <a:r>
              <a:rPr lang="ru-RU" sz="1800" dirty="0" smtClean="0">
                <a:hlinkClick r:id="rId2" tooltip="Однородные члены предложения"/>
              </a:rPr>
              <a:t> однородных членах</a:t>
            </a:r>
            <a:r>
              <a:rPr lang="ru-RU" sz="1800" dirty="0" smtClean="0"/>
              <a:t>.</a:t>
            </a:r>
          </a:p>
          <a:p>
            <a:pPr>
              <a:buNone/>
            </a:pPr>
            <a:r>
              <a:rPr lang="ru-RU" sz="1800" dirty="0" smtClean="0"/>
              <a:t>Например: </a:t>
            </a:r>
            <a:r>
              <a:rPr lang="ru-RU" sz="1800" b="1" i="1" dirty="0" smtClean="0">
                <a:solidFill>
                  <a:srgbClr val="0070C0"/>
                </a:solidFill>
              </a:rPr>
              <a:t>Чудилось</a:t>
            </a:r>
            <a:r>
              <a:rPr lang="ru-RU" sz="1800" i="1" dirty="0" smtClean="0"/>
              <a:t>, будто корчуют сразу весь лес</a:t>
            </a:r>
            <a:r>
              <a:rPr lang="ru-RU" sz="1800" b="1" i="1" dirty="0" smtClean="0">
                <a:solidFill>
                  <a:srgbClr val="FF0000"/>
                </a:solidFill>
              </a:rPr>
              <a:t> и</a:t>
            </a:r>
            <a:r>
              <a:rPr lang="ru-RU" sz="1800" i="1" dirty="0" smtClean="0"/>
              <a:t> земля стонет от боли.</a:t>
            </a:r>
            <a:r>
              <a:rPr lang="ru-RU" sz="1800" dirty="0" smtClean="0"/>
              <a:t> (</a:t>
            </a:r>
            <a:r>
              <a:rPr lang="ru-RU" sz="1800" b="1" dirty="0" smtClean="0"/>
              <a:t>союз «и»</a:t>
            </a:r>
            <a:r>
              <a:rPr lang="ru-RU" sz="1800" dirty="0" smtClean="0"/>
              <a:t> одиночный)</a:t>
            </a:r>
          </a:p>
          <a:p>
            <a:pPr>
              <a:buNone/>
            </a:pPr>
            <a:r>
              <a:rPr lang="ru-RU" sz="1800" b="1" i="1" dirty="0" smtClean="0">
                <a:solidFill>
                  <a:srgbClr val="0070C0"/>
                </a:solidFill>
              </a:rPr>
              <a:t>Он вспоминал</a:t>
            </a:r>
            <a:r>
              <a:rPr lang="ru-RU" sz="1800" i="1" dirty="0" smtClean="0"/>
              <a:t>, как фашисты напали на них внезапно</a:t>
            </a:r>
            <a:r>
              <a:rPr lang="ru-RU" sz="1800" b="1" i="1" dirty="0" smtClean="0"/>
              <a:t>,</a:t>
            </a:r>
            <a:r>
              <a:rPr lang="ru-RU" sz="1800" b="1" i="1" dirty="0" smtClean="0">
                <a:solidFill>
                  <a:srgbClr val="FF0000"/>
                </a:solidFill>
              </a:rPr>
              <a:t> и </a:t>
            </a:r>
            <a:r>
              <a:rPr lang="ru-RU" sz="1800" i="1" dirty="0" smtClean="0"/>
              <a:t>как они оказались в окружении</a:t>
            </a:r>
            <a:r>
              <a:rPr lang="ru-RU" sz="1800" b="1" i="1" dirty="0" smtClean="0"/>
              <a:t>,</a:t>
            </a:r>
            <a:r>
              <a:rPr lang="ru-RU" sz="1800" i="1" dirty="0" smtClean="0"/>
              <a:t> </a:t>
            </a:r>
            <a:r>
              <a:rPr lang="ru-RU" sz="1800" b="1" i="1" dirty="0" smtClean="0">
                <a:solidFill>
                  <a:srgbClr val="FF0000"/>
                </a:solidFill>
              </a:rPr>
              <a:t>и</a:t>
            </a:r>
            <a:r>
              <a:rPr lang="ru-RU" sz="1800" i="1" dirty="0" smtClean="0"/>
              <a:t> как отряду все же удалось пробиться к своим.</a:t>
            </a:r>
            <a:r>
              <a:rPr lang="ru-RU" sz="1800" dirty="0" smtClean="0"/>
              <a:t>(</a:t>
            </a:r>
            <a:r>
              <a:rPr lang="ru-RU" sz="1800" b="1" dirty="0" smtClean="0"/>
              <a:t>союз «и»</a:t>
            </a:r>
            <a:r>
              <a:rPr lang="ru-RU" sz="1800" dirty="0" smtClean="0"/>
              <a:t> повторяется)</a:t>
            </a:r>
            <a:endParaRPr lang="ru-RU"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712968" cy="6741368"/>
          </a:xfrm>
          <a:solidFill>
            <a:schemeClr val="accent3">
              <a:lumMod val="20000"/>
              <a:lumOff val="80000"/>
            </a:schemeClr>
          </a:solidFill>
        </p:spPr>
        <p:txBody>
          <a:bodyPr>
            <a:normAutofit/>
          </a:bodyPr>
          <a:lstStyle/>
          <a:p>
            <a:pPr>
              <a:buNone/>
            </a:pPr>
            <a:r>
              <a:rPr lang="ru-RU" sz="1800" b="1" dirty="0" smtClean="0"/>
              <a:t>Запятая при одиночном использовании союза «и» в предложении</a:t>
            </a:r>
            <a:endParaRPr lang="ru-RU" sz="1800" dirty="0" smtClean="0"/>
          </a:p>
          <a:p>
            <a:pPr>
              <a:buNone/>
            </a:pPr>
            <a:r>
              <a:rPr lang="ru-RU" sz="1800" b="1" dirty="0" smtClean="0"/>
              <a:t>I.</a:t>
            </a:r>
            <a:r>
              <a:rPr lang="ru-RU" sz="1800" dirty="0" smtClean="0"/>
              <a:t> Основная формулировка:</a:t>
            </a:r>
            <a:r>
              <a:rPr lang="ru-RU" sz="1800" b="1" dirty="0" smtClean="0"/>
              <a:t> одиночный союз «</a:t>
            </a:r>
            <a:r>
              <a:rPr lang="ru-RU" sz="1800" b="1" dirty="0" smtClean="0">
                <a:solidFill>
                  <a:srgbClr val="FF0000"/>
                </a:solidFill>
              </a:rPr>
              <a:t>и</a:t>
            </a:r>
            <a:r>
              <a:rPr lang="ru-RU" sz="1800" b="1" dirty="0" smtClean="0"/>
              <a:t>»</a:t>
            </a:r>
            <a:r>
              <a:rPr lang="ru-RU" sz="1800" dirty="0" smtClean="0"/>
              <a:t>, который </a:t>
            </a:r>
            <a:r>
              <a:rPr lang="ru-RU" sz="1800" b="1" dirty="0" smtClean="0"/>
              <a:t>соединяет два однородных члена или две однородных придаточных части, не требует постановки запятой</a:t>
            </a:r>
            <a:r>
              <a:rPr lang="ru-RU" sz="1800" dirty="0" smtClean="0"/>
              <a:t>.</a:t>
            </a:r>
          </a:p>
          <a:p>
            <a:pPr>
              <a:buNone/>
            </a:pPr>
            <a:r>
              <a:rPr lang="ru-RU" sz="1800" dirty="0" smtClean="0"/>
              <a:t>Если «</a:t>
            </a:r>
            <a:r>
              <a:rPr lang="ru-RU" sz="1800" b="1" dirty="0" smtClean="0">
                <a:solidFill>
                  <a:srgbClr val="FF0000"/>
                </a:solidFill>
              </a:rPr>
              <a:t>и</a:t>
            </a:r>
            <a:r>
              <a:rPr lang="ru-RU" sz="1800" dirty="0" smtClean="0"/>
              <a:t>» соединяет две части </a:t>
            </a:r>
            <a:r>
              <a:rPr lang="ru-RU" sz="1800" dirty="0" smtClean="0">
                <a:hlinkClick r:id="rId2" tooltip="Сложносочиненное предложение"/>
              </a:rPr>
              <a:t>сложносочиненного предложения</a:t>
            </a:r>
            <a:r>
              <a:rPr lang="ru-RU" sz="1800" dirty="0" smtClean="0"/>
              <a:t>, запятая обычно </a:t>
            </a:r>
            <a:r>
              <a:rPr lang="ru-RU" sz="1800" u="sng" dirty="0" smtClean="0"/>
              <a:t>ставится</a:t>
            </a:r>
            <a:r>
              <a:rPr lang="ru-RU" sz="1800" dirty="0" smtClean="0"/>
              <a:t>, хотя есть ряд исключений. Сама формулировка предполагает, что именно в случае одиночного «</a:t>
            </a:r>
            <a:r>
              <a:rPr lang="ru-RU" sz="1800" b="1" dirty="0" smtClean="0">
                <a:solidFill>
                  <a:srgbClr val="FF0000"/>
                </a:solidFill>
              </a:rPr>
              <a:t>и</a:t>
            </a:r>
            <a:r>
              <a:rPr lang="ru-RU" sz="1800" dirty="0" smtClean="0"/>
              <a:t>» необходимо провести синтаксический разбор предложения.</a:t>
            </a:r>
          </a:p>
          <a:p>
            <a:pPr>
              <a:buNone/>
            </a:pPr>
            <a:r>
              <a:rPr lang="ru-RU" sz="1800" dirty="0" smtClean="0"/>
              <a:t>Очевидно, сначала надо вспомнить, как выявить </a:t>
            </a:r>
            <a:r>
              <a:rPr lang="ru-RU" sz="1800" dirty="0" smtClean="0">
                <a:hlinkClick r:id="rId3" tooltip="Однородные члены предложения"/>
              </a:rPr>
              <a:t>однородные члены</a:t>
            </a:r>
            <a:r>
              <a:rPr lang="ru-RU" sz="1800" dirty="0" smtClean="0"/>
              <a:t> и однородные придаточные с одной стороны и сложносочинённое предложение с другой.</a:t>
            </a:r>
          </a:p>
          <a:p>
            <a:pPr>
              <a:buNone/>
            </a:pPr>
            <a:r>
              <a:rPr lang="ru-RU" sz="1800" dirty="0" smtClean="0"/>
              <a:t>Два однородных компонента всегда выполняют синтаксически одинаковую функцию в предложении, они отвечают на один вопрос и относятся к одному и тому же слову (члену предложения), от которого вопрос к ним и задается.</a:t>
            </a:r>
          </a:p>
          <a:p>
            <a:pPr>
              <a:buNone/>
            </a:pPr>
            <a:r>
              <a:rPr lang="ru-RU" sz="1800" dirty="0" smtClean="0"/>
              <a:t>Между собой однородные члены и однородные придаточные связаны сочинительной связью, которая в нашем случае выявляет себя при помощи сочинительного союза «</a:t>
            </a:r>
            <a:r>
              <a:rPr lang="ru-RU" sz="1800" b="1" dirty="0" smtClean="0">
                <a:solidFill>
                  <a:srgbClr val="FF0000"/>
                </a:solidFill>
              </a:rPr>
              <a:t>и</a:t>
            </a:r>
            <a:r>
              <a:rPr lang="ru-RU" sz="1800" dirty="0" smtClean="0"/>
              <a:t>».</a:t>
            </a:r>
          </a:p>
          <a:p>
            <a:pPr>
              <a:buNone/>
            </a:pPr>
            <a:r>
              <a:rPr lang="ru-RU" sz="1800" dirty="0" smtClean="0"/>
              <a:t>Например: </a:t>
            </a:r>
            <a:r>
              <a:rPr lang="ru-RU" sz="1800" b="1" i="1" dirty="0" smtClean="0"/>
              <a:t>Я тебе ничего </a:t>
            </a:r>
            <a:r>
              <a:rPr lang="ru-RU" sz="1800" b="1" i="1" dirty="0" smtClean="0">
                <a:solidFill>
                  <a:srgbClr val="0070C0"/>
                </a:solidFill>
              </a:rPr>
              <a:t>не скажу</a:t>
            </a:r>
            <a:r>
              <a:rPr lang="ru-RU" sz="1800" i="1" dirty="0" smtClean="0"/>
              <a:t> </a:t>
            </a:r>
            <a:r>
              <a:rPr lang="ru-RU" sz="1800" b="1" i="1" dirty="0" smtClean="0">
                <a:solidFill>
                  <a:srgbClr val="FF0000"/>
                </a:solidFill>
              </a:rPr>
              <a:t>и</a:t>
            </a:r>
            <a:r>
              <a:rPr lang="ru-RU" sz="1800" i="1" dirty="0" smtClean="0"/>
              <a:t> </a:t>
            </a:r>
            <a:r>
              <a:rPr lang="ru-RU" sz="1800" b="1" i="1" dirty="0" smtClean="0"/>
              <a:t>тебя</a:t>
            </a:r>
            <a:r>
              <a:rPr lang="ru-RU" sz="1800" i="1" dirty="0" smtClean="0"/>
              <a:t> </a:t>
            </a:r>
            <a:r>
              <a:rPr lang="ru-RU" sz="1800" b="1" i="1" dirty="0" smtClean="0">
                <a:solidFill>
                  <a:srgbClr val="0070C0"/>
                </a:solidFill>
              </a:rPr>
              <a:t>не встревожу</a:t>
            </a:r>
            <a:r>
              <a:rPr lang="ru-RU" sz="1800" i="1" dirty="0" smtClean="0"/>
              <a:t> </a:t>
            </a:r>
            <a:r>
              <a:rPr lang="ru-RU" sz="1800" b="1" i="1" dirty="0" smtClean="0"/>
              <a:t>ничуть.</a:t>
            </a:r>
            <a:r>
              <a:rPr lang="ru-RU" sz="1800" dirty="0" smtClean="0"/>
              <a:t> - Соединенные одиночным «и», сказуемые в данном предложении не разделяются запятой.</a:t>
            </a:r>
          </a:p>
          <a:p>
            <a:pPr>
              <a:buNone/>
            </a:pPr>
            <a:r>
              <a:rPr lang="ru-RU" sz="1800" b="1" i="1" dirty="0" smtClean="0">
                <a:solidFill>
                  <a:srgbClr val="0070C0"/>
                </a:solidFill>
              </a:rPr>
              <a:t>Получили известие</a:t>
            </a:r>
            <a:r>
              <a:rPr lang="ru-RU" sz="1800" i="1" dirty="0" smtClean="0"/>
              <a:t>, </a:t>
            </a:r>
            <a:r>
              <a:rPr lang="ru-RU" sz="1800" b="1" i="1" dirty="0" smtClean="0">
                <a:solidFill>
                  <a:schemeClr val="accent4">
                    <a:lumMod val="60000"/>
                    <a:lumOff val="40000"/>
                  </a:schemeClr>
                </a:solidFill>
              </a:rPr>
              <a:t>что</a:t>
            </a:r>
            <a:r>
              <a:rPr lang="ru-RU" sz="1800" i="1" dirty="0" smtClean="0"/>
              <a:t> Волга стала </a:t>
            </a:r>
            <a:r>
              <a:rPr lang="ru-RU" sz="1800" b="1" i="1" dirty="0" smtClean="0">
                <a:solidFill>
                  <a:srgbClr val="FF0000"/>
                </a:solidFill>
              </a:rPr>
              <a:t>и</a:t>
            </a:r>
            <a:r>
              <a:rPr lang="ru-RU" sz="1800" i="1" dirty="0" smtClean="0"/>
              <a:t> </a:t>
            </a:r>
            <a:r>
              <a:rPr lang="ru-RU" sz="1800" b="1" i="1" dirty="0" smtClean="0">
                <a:solidFill>
                  <a:schemeClr val="accent4">
                    <a:lumMod val="60000"/>
                    <a:lumOff val="40000"/>
                  </a:schemeClr>
                </a:solidFill>
              </a:rPr>
              <a:t>что</a:t>
            </a:r>
            <a:r>
              <a:rPr lang="ru-RU" sz="1800" i="1" dirty="0" smtClean="0"/>
              <a:t> через нее потянулись обозы.</a:t>
            </a:r>
            <a:r>
              <a:rPr lang="ru-RU" sz="1800" dirty="0" smtClean="0"/>
              <a:t> - Оба придаточных отвечают на вопрос (</a:t>
            </a:r>
            <a:r>
              <a:rPr lang="ru-RU" sz="1800" i="1" dirty="0" smtClean="0"/>
              <a:t>какое?</a:t>
            </a:r>
            <a:r>
              <a:rPr lang="ru-RU" sz="1800" dirty="0" smtClean="0"/>
              <a:t>), относятся к существительному «</a:t>
            </a:r>
            <a:r>
              <a:rPr lang="ru-RU" sz="1800" i="1" dirty="0" smtClean="0"/>
              <a:t>известие</a:t>
            </a:r>
            <a:r>
              <a:rPr lang="ru-RU" sz="1800" dirty="0" smtClean="0"/>
              <a:t>» в главной части, поэтому запятой перед «</a:t>
            </a:r>
            <a:r>
              <a:rPr lang="ru-RU" sz="1800" b="1" dirty="0" smtClean="0">
                <a:solidFill>
                  <a:srgbClr val="FF0000"/>
                </a:solidFill>
              </a:rPr>
              <a:t>и</a:t>
            </a:r>
            <a:r>
              <a:rPr lang="ru-RU" sz="1800" dirty="0" smtClean="0"/>
              <a:t>» нет.</a:t>
            </a:r>
            <a:endParaRPr lang="ru-RU"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669360"/>
          </a:xfrm>
          <a:solidFill>
            <a:schemeClr val="accent3">
              <a:lumMod val="20000"/>
              <a:lumOff val="80000"/>
            </a:schemeClr>
          </a:solidFill>
        </p:spPr>
        <p:txBody>
          <a:bodyPr>
            <a:normAutofit/>
          </a:bodyPr>
          <a:lstStyle/>
          <a:p>
            <a:pPr>
              <a:buNone/>
            </a:pPr>
            <a:r>
              <a:rPr lang="ru-RU" sz="1800" b="1" dirty="0" smtClean="0"/>
              <a:t>II.</a:t>
            </a:r>
            <a:r>
              <a:rPr lang="ru-RU" sz="1800" dirty="0" smtClean="0"/>
              <a:t> Много проблем доставляет пишущим такое построение предложения, когда </a:t>
            </a:r>
            <a:r>
              <a:rPr lang="ru-RU" sz="1800" b="1" dirty="0" smtClean="0"/>
              <a:t>при однородных компонентах есть осложняющие предложение конструкции, которые необходимо дополнительно выделить</a:t>
            </a:r>
            <a:r>
              <a:rPr lang="ru-RU" sz="1800" dirty="0" smtClean="0"/>
              <a:t>. В этом случае нам надо отдельно применить два разных правила – обособить вставной компонент постановкой двух выделяющих знаков (запятых или тире), а о знаке перед «</a:t>
            </a:r>
            <a:r>
              <a:rPr lang="ru-RU" sz="1800" b="1" dirty="0" smtClean="0">
                <a:solidFill>
                  <a:srgbClr val="FF0000"/>
                </a:solidFill>
              </a:rPr>
              <a:t>и</a:t>
            </a:r>
            <a:r>
              <a:rPr lang="ru-RU" sz="1800" dirty="0" smtClean="0"/>
              <a:t>» подумать отдельно.</a:t>
            </a:r>
          </a:p>
          <a:p>
            <a:pPr>
              <a:buNone/>
            </a:pPr>
            <a:r>
              <a:rPr lang="ru-RU" sz="1800" dirty="0" smtClean="0"/>
              <a:t>Сравните предложения:</a:t>
            </a:r>
          </a:p>
          <a:p>
            <a:pPr>
              <a:buNone/>
            </a:pPr>
            <a:r>
              <a:rPr lang="ru-RU" sz="1800" i="1" dirty="0" smtClean="0"/>
              <a:t>1. Мама </a:t>
            </a:r>
            <a:r>
              <a:rPr lang="ru-RU" sz="1800" b="1" i="1" dirty="0" smtClean="0">
                <a:solidFill>
                  <a:srgbClr val="0070C0"/>
                </a:solidFill>
              </a:rPr>
              <a:t>пришла</a:t>
            </a:r>
            <a:r>
              <a:rPr lang="ru-RU" sz="1800" i="1" dirty="0" smtClean="0"/>
              <a:t> домой, /</a:t>
            </a:r>
            <a:r>
              <a:rPr lang="ru-RU" sz="1800" b="1" i="1" dirty="0" smtClean="0">
                <a:solidFill>
                  <a:srgbClr val="7030A0"/>
                </a:solidFill>
              </a:rPr>
              <a:t>еле волоча неподъемные сумки с продуктами</a:t>
            </a:r>
            <a:r>
              <a:rPr lang="ru-RU" sz="1800" i="1" dirty="0" smtClean="0"/>
              <a:t>/</a:t>
            </a:r>
            <a:r>
              <a:rPr lang="ru-RU" sz="1800" b="1" i="1" dirty="0" smtClean="0"/>
              <a:t>,</a:t>
            </a:r>
            <a:r>
              <a:rPr lang="ru-RU" sz="1800" i="1" dirty="0" smtClean="0"/>
              <a:t> </a:t>
            </a:r>
            <a:r>
              <a:rPr lang="ru-RU" sz="1800" b="1" i="1" dirty="0" smtClean="0">
                <a:solidFill>
                  <a:srgbClr val="FF0000"/>
                </a:solidFill>
              </a:rPr>
              <a:t>и</a:t>
            </a:r>
            <a:r>
              <a:rPr lang="ru-RU" sz="1800" i="1" dirty="0" smtClean="0"/>
              <a:t> </a:t>
            </a:r>
            <a:r>
              <a:rPr lang="ru-RU" sz="1800" b="1" i="1" dirty="0" smtClean="0">
                <a:solidFill>
                  <a:srgbClr val="0070C0"/>
                </a:solidFill>
              </a:rPr>
              <a:t>стала</a:t>
            </a:r>
            <a:r>
              <a:rPr lang="ru-RU" sz="1800" i="1" dirty="0" smtClean="0"/>
              <a:t> </a:t>
            </a:r>
            <a:r>
              <a:rPr lang="ru-RU" sz="1800" b="1" i="1" dirty="0" smtClean="0">
                <a:solidFill>
                  <a:srgbClr val="0070C0"/>
                </a:solidFill>
              </a:rPr>
              <a:t>готовить </a:t>
            </a:r>
            <a:r>
              <a:rPr lang="ru-RU" sz="1800" i="1" dirty="0" smtClean="0"/>
              <a:t>праздничный ужин.</a:t>
            </a:r>
            <a:endParaRPr lang="ru-RU" sz="1800" dirty="0" smtClean="0"/>
          </a:p>
          <a:p>
            <a:pPr>
              <a:buNone/>
            </a:pPr>
            <a:r>
              <a:rPr lang="ru-RU" sz="1800" i="1" dirty="0" smtClean="0"/>
              <a:t>2. Мама </a:t>
            </a:r>
            <a:r>
              <a:rPr lang="ru-RU" sz="1800" b="1" i="1" dirty="0" smtClean="0">
                <a:solidFill>
                  <a:srgbClr val="0070C0"/>
                </a:solidFill>
              </a:rPr>
              <a:t>вернулась</a:t>
            </a:r>
            <a:r>
              <a:rPr lang="ru-RU" sz="1800" i="1" dirty="0" smtClean="0"/>
              <a:t> с работы только в семь вечера </a:t>
            </a:r>
            <a:r>
              <a:rPr lang="ru-RU" sz="1800" b="1" i="1" dirty="0" smtClean="0">
                <a:solidFill>
                  <a:srgbClr val="FF0000"/>
                </a:solidFill>
              </a:rPr>
              <a:t>и</a:t>
            </a:r>
            <a:r>
              <a:rPr lang="ru-RU" sz="1800" b="1" i="1" dirty="0" smtClean="0"/>
              <a:t>,/</a:t>
            </a:r>
            <a:r>
              <a:rPr lang="ru-RU" sz="1800" i="1" dirty="0" smtClean="0"/>
              <a:t> </a:t>
            </a:r>
            <a:r>
              <a:rPr lang="ru-RU" sz="1800" b="1" i="1" dirty="0" smtClean="0">
                <a:solidFill>
                  <a:srgbClr val="7030A0"/>
                </a:solidFill>
              </a:rPr>
              <a:t>вынув приготовленные с вечера закуски/</a:t>
            </a:r>
            <a:r>
              <a:rPr lang="ru-RU" sz="1800" i="1" dirty="0" smtClean="0"/>
              <a:t>, </a:t>
            </a:r>
            <a:r>
              <a:rPr lang="ru-RU" sz="1800" b="1" i="1" dirty="0" smtClean="0">
                <a:solidFill>
                  <a:srgbClr val="0070C0"/>
                </a:solidFill>
              </a:rPr>
              <a:t>начала сервировать</a:t>
            </a:r>
            <a:r>
              <a:rPr lang="ru-RU" sz="1800" i="1" dirty="0" smtClean="0"/>
              <a:t> праздничный стол.</a:t>
            </a:r>
            <a:endParaRPr lang="ru-RU" sz="1800" dirty="0" smtClean="0"/>
          </a:p>
          <a:p>
            <a:pPr>
              <a:buNone/>
            </a:pPr>
            <a:r>
              <a:rPr lang="ru-RU" sz="1800" dirty="0" smtClean="0"/>
              <a:t>И в первом, и во втором примере «</a:t>
            </a:r>
            <a:r>
              <a:rPr lang="ru-RU" sz="1800" b="1" dirty="0" smtClean="0">
                <a:solidFill>
                  <a:srgbClr val="FF0000"/>
                </a:solidFill>
              </a:rPr>
              <a:t>и</a:t>
            </a:r>
            <a:r>
              <a:rPr lang="ru-RU" sz="1800" dirty="0" smtClean="0"/>
              <a:t>» соединяет однородные сказуемые и не требует постановки знака препинания. Запятые до и после «</a:t>
            </a:r>
            <a:r>
              <a:rPr lang="ru-RU" sz="1800" b="1" dirty="0" smtClean="0">
                <a:solidFill>
                  <a:srgbClr val="FF0000"/>
                </a:solidFill>
              </a:rPr>
              <a:t>и</a:t>
            </a:r>
            <a:r>
              <a:rPr lang="ru-RU" sz="1800" dirty="0" smtClean="0"/>
              <a:t>» объясняются включением в наши примеры </a:t>
            </a:r>
            <a:r>
              <a:rPr lang="ru-RU" sz="1800" dirty="0" smtClean="0">
                <a:hlinkClick r:id="rId2" tooltip="Обособленные обстоятельства"/>
              </a:rPr>
              <a:t>обособленных обстоятельств</a:t>
            </a:r>
            <a:r>
              <a:rPr lang="ru-RU" sz="1800" dirty="0" smtClean="0"/>
              <a:t>, которые необходимо было выделить.</a:t>
            </a:r>
          </a:p>
          <a:p>
            <a:pPr>
              <a:buNone/>
            </a:pPr>
            <a:r>
              <a:rPr lang="ru-RU" sz="1800" dirty="0" smtClean="0"/>
              <a:t>То же самое может быть при однородных придаточных, если в одном из них есть обособленный член или придаточное предложение:</a:t>
            </a:r>
          </a:p>
          <a:p>
            <a:pPr>
              <a:buNone/>
            </a:pPr>
            <a:r>
              <a:rPr lang="ru-RU" sz="1800" dirty="0" smtClean="0"/>
              <a:t>Например:( </a:t>
            </a:r>
            <a:r>
              <a:rPr lang="ru-RU" sz="1800" b="1" i="1" dirty="0" smtClean="0">
                <a:solidFill>
                  <a:srgbClr val="0070C0"/>
                </a:solidFill>
              </a:rPr>
              <a:t>Когда наступило 31 декабря)</a:t>
            </a:r>
            <a:r>
              <a:rPr lang="ru-RU" sz="1800" i="1" dirty="0" smtClean="0"/>
              <a:t> </a:t>
            </a:r>
            <a:r>
              <a:rPr lang="ru-RU" sz="1800" b="1" i="1" dirty="0" smtClean="0">
                <a:solidFill>
                  <a:srgbClr val="FF0000"/>
                </a:solidFill>
              </a:rPr>
              <a:t>и</a:t>
            </a:r>
            <a:r>
              <a:rPr lang="ru-RU" sz="1800" b="1" i="1" dirty="0" smtClean="0"/>
              <a:t>,</a:t>
            </a:r>
            <a:r>
              <a:rPr lang="ru-RU" sz="1800" i="1" dirty="0" smtClean="0"/>
              <a:t> ( /</a:t>
            </a:r>
            <a:r>
              <a:rPr lang="ru-RU" sz="1800" b="1" i="1" dirty="0" smtClean="0">
                <a:solidFill>
                  <a:srgbClr val="7030A0"/>
                </a:solidFill>
              </a:rPr>
              <a:t>перебрав все пакеты с подарками</a:t>
            </a:r>
            <a:r>
              <a:rPr lang="ru-RU" sz="1800" i="1" dirty="0" smtClean="0"/>
              <a:t>/</a:t>
            </a:r>
            <a:r>
              <a:rPr lang="ru-RU" sz="1800" b="1" i="1" dirty="0" smtClean="0"/>
              <a:t>,</a:t>
            </a:r>
            <a:r>
              <a:rPr lang="ru-RU" sz="1800" i="1" dirty="0" smtClean="0"/>
              <a:t> </a:t>
            </a:r>
            <a:r>
              <a:rPr lang="ru-RU" sz="1800" b="1" i="1" dirty="0" smtClean="0">
                <a:solidFill>
                  <a:srgbClr val="0070C0"/>
                </a:solidFill>
              </a:rPr>
              <a:t>я не обнаружил ничего для друга Васи)</a:t>
            </a:r>
            <a:r>
              <a:rPr lang="ru-RU" sz="1800" i="1" dirty="0" smtClean="0"/>
              <a:t>, </a:t>
            </a:r>
            <a:r>
              <a:rPr lang="ru-RU" sz="1800" b="1" i="1" dirty="0" smtClean="0"/>
              <a:t>денег на покупку еще одного подарка не осталось.</a:t>
            </a:r>
            <a:r>
              <a:rPr lang="ru-RU" sz="1800" dirty="0" smtClean="0"/>
              <a:t> Второе придаточное начинается обособленным обстоятельством, которое мы отделили от «</a:t>
            </a:r>
            <a:r>
              <a:rPr lang="ru-RU" sz="1800" b="1" dirty="0" smtClean="0">
                <a:solidFill>
                  <a:srgbClr val="FF0000"/>
                </a:solidFill>
              </a:rPr>
              <a:t>и</a:t>
            </a:r>
            <a:r>
              <a:rPr lang="ru-RU" sz="1800" dirty="0" smtClean="0"/>
              <a:t>».</a:t>
            </a:r>
          </a:p>
          <a:p>
            <a:pPr>
              <a:buNone/>
            </a:pPr>
            <a:r>
              <a:rPr lang="ru-RU" sz="1800" dirty="0" smtClean="0"/>
              <a:t>ГРУБЕЙШЕЙ ошибкой является смешение правил, которое ведет к пропуску закрывающей обособленный член запятой или к постановке открывающей запятой не в том месте.</a:t>
            </a:r>
            <a:endParaRPr lang="ru-RU"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669360"/>
          </a:xfrm>
          <a:solidFill>
            <a:schemeClr val="accent3">
              <a:lumMod val="20000"/>
              <a:lumOff val="80000"/>
            </a:schemeClr>
          </a:solidFill>
        </p:spPr>
        <p:txBody>
          <a:bodyPr>
            <a:normAutofit/>
          </a:bodyPr>
          <a:lstStyle/>
          <a:p>
            <a:pPr>
              <a:buNone/>
            </a:pPr>
            <a:r>
              <a:rPr lang="ru-RU" sz="2800" u="sng" dirty="0" smtClean="0"/>
              <a:t>Неправильный вариант постановки </a:t>
            </a:r>
            <a:r>
              <a:rPr lang="ru-RU" sz="2800" dirty="0" smtClean="0"/>
              <a:t>запятой: </a:t>
            </a:r>
          </a:p>
          <a:p>
            <a:pPr>
              <a:buNone/>
            </a:pPr>
            <a:r>
              <a:rPr lang="ru-RU" sz="2800" i="1" dirty="0" smtClean="0"/>
              <a:t>Сергей нащупал крошки махорки</a:t>
            </a:r>
            <a:r>
              <a:rPr lang="ru-RU" sz="2800" b="1" i="1" dirty="0" smtClean="0"/>
              <a:t>,</a:t>
            </a:r>
            <a:r>
              <a:rPr lang="ru-RU" sz="2800" i="1" dirty="0" smtClean="0"/>
              <a:t> </a:t>
            </a:r>
            <a:r>
              <a:rPr lang="ru-RU" sz="2800" b="1" i="1" dirty="0" smtClean="0">
                <a:solidFill>
                  <a:srgbClr val="FF0000"/>
                </a:solidFill>
              </a:rPr>
              <a:t>и</a:t>
            </a:r>
            <a:r>
              <a:rPr lang="ru-RU" sz="2800" i="1" dirty="0" smtClean="0"/>
              <a:t> осторожно стряхнув его содержимое в руку</a:t>
            </a:r>
            <a:r>
              <a:rPr lang="ru-RU" sz="2800" b="1" i="1" dirty="0" smtClean="0"/>
              <a:t>,</a:t>
            </a:r>
            <a:r>
              <a:rPr lang="ru-RU" sz="2800" i="1" dirty="0" smtClean="0"/>
              <a:t> завернул толстую неуклюжую цигарку.</a:t>
            </a:r>
            <a:r>
              <a:rPr lang="ru-RU" sz="2800" dirty="0" smtClean="0"/>
              <a:t> В предложении допущены целых </a:t>
            </a:r>
            <a:r>
              <a:rPr lang="ru-RU" sz="2800" u="sng" dirty="0" smtClean="0"/>
              <a:t>две ошибки</a:t>
            </a:r>
            <a:r>
              <a:rPr lang="ru-RU" sz="2800" dirty="0" smtClean="0"/>
              <a:t>: запятая перед «</a:t>
            </a:r>
            <a:r>
              <a:rPr lang="ru-RU" sz="2800" b="1" dirty="0" smtClean="0">
                <a:solidFill>
                  <a:srgbClr val="FF0000"/>
                </a:solidFill>
              </a:rPr>
              <a:t>и</a:t>
            </a:r>
            <a:r>
              <a:rPr lang="ru-RU" sz="2800" dirty="0" smtClean="0"/>
              <a:t>» не нужна, так как союз стоит между однородными сказуемыми, а после «</a:t>
            </a:r>
            <a:r>
              <a:rPr lang="ru-RU" sz="2800" b="1" dirty="0" smtClean="0">
                <a:solidFill>
                  <a:srgbClr val="FF0000"/>
                </a:solidFill>
              </a:rPr>
              <a:t>и</a:t>
            </a:r>
            <a:r>
              <a:rPr lang="ru-RU" sz="2800" dirty="0" smtClean="0"/>
              <a:t>» необходимо её поставить, чтобы открыть деепричастный оборот. К сожалению, такой тип ошибки встречается очень часто.</a:t>
            </a:r>
          </a:p>
          <a:p>
            <a:pPr>
              <a:buNone/>
            </a:pPr>
            <a:r>
              <a:rPr lang="ru-RU" sz="2800" u="sng" dirty="0" smtClean="0"/>
              <a:t>Правильный вариант постановки запятой</a:t>
            </a:r>
            <a:r>
              <a:rPr lang="ru-RU" sz="2800" dirty="0" smtClean="0"/>
              <a:t>: </a:t>
            </a:r>
          </a:p>
          <a:p>
            <a:pPr>
              <a:buNone/>
            </a:pPr>
            <a:r>
              <a:rPr lang="ru-RU" sz="2800" i="1" dirty="0" smtClean="0"/>
              <a:t>Сергей </a:t>
            </a:r>
            <a:r>
              <a:rPr lang="ru-RU" sz="2800" b="1" i="1" dirty="0" smtClean="0">
                <a:solidFill>
                  <a:srgbClr val="0070C0"/>
                </a:solidFill>
              </a:rPr>
              <a:t>нащупал</a:t>
            </a:r>
            <a:r>
              <a:rPr lang="ru-RU" sz="2800" i="1" dirty="0" smtClean="0"/>
              <a:t> крошки махорки </a:t>
            </a:r>
            <a:r>
              <a:rPr lang="ru-RU" sz="2800" b="1" i="1" dirty="0" smtClean="0">
                <a:solidFill>
                  <a:srgbClr val="FF0000"/>
                </a:solidFill>
              </a:rPr>
              <a:t>и</a:t>
            </a:r>
            <a:r>
              <a:rPr lang="ru-RU" sz="2800" b="1" i="1" dirty="0" smtClean="0"/>
              <a:t>,/</a:t>
            </a:r>
            <a:r>
              <a:rPr lang="ru-RU" sz="2800" i="1" dirty="0" smtClean="0"/>
              <a:t> </a:t>
            </a:r>
            <a:r>
              <a:rPr lang="ru-RU" sz="2800" b="1" i="1" dirty="0" smtClean="0">
                <a:solidFill>
                  <a:srgbClr val="7030A0"/>
                </a:solidFill>
              </a:rPr>
              <a:t>осторожно стряхнув его содержимое в руку</a:t>
            </a:r>
            <a:r>
              <a:rPr lang="ru-RU" sz="2800" i="1" dirty="0" smtClean="0"/>
              <a:t>/</a:t>
            </a:r>
            <a:r>
              <a:rPr lang="ru-RU" sz="2800" b="1" i="1" dirty="0" smtClean="0"/>
              <a:t>, </a:t>
            </a:r>
            <a:r>
              <a:rPr lang="ru-RU" sz="2800" i="1" dirty="0" smtClean="0"/>
              <a:t> </a:t>
            </a:r>
            <a:r>
              <a:rPr lang="ru-RU" sz="2800" b="1" i="1" dirty="0" smtClean="0">
                <a:solidFill>
                  <a:srgbClr val="0070C0"/>
                </a:solidFill>
              </a:rPr>
              <a:t>завернул</a:t>
            </a:r>
            <a:r>
              <a:rPr lang="ru-RU" sz="2800" i="1" dirty="0" smtClean="0"/>
              <a:t> толстую  неуклюжую цигарку</a:t>
            </a:r>
            <a:endParaRPr lang="ru-RU" sz="2800" dirty="0" smtClean="0"/>
          </a:p>
          <a:p>
            <a:pPr>
              <a:buNone/>
            </a:pPr>
            <a:r>
              <a:rPr lang="ru-RU" sz="2800" dirty="0" smtClean="0"/>
              <a:t> </a:t>
            </a:r>
          </a:p>
          <a:p>
            <a:pPr>
              <a:buNone/>
            </a:pPr>
            <a:endParaRPr lang="ru-RU"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7">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8 Марта (цветы 4)</Template>
  <TotalTime>238</TotalTime>
  <Words>211</Words>
  <Application>Microsoft Office PowerPoint</Application>
  <PresentationFormat>Экран (4:3)</PresentationFormat>
  <Paragraphs>147</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7</vt:lpstr>
      <vt:lpstr>Трудные случаи пунктуации. Запятая перед союзом «И»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Домашний</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Трудные случаи пунктуации. Запятая перед союзом «И»</dc:title>
  <dc:creator>Образцова Валентина</dc:creator>
  <cp:lastModifiedBy>User</cp:lastModifiedBy>
  <cp:revision>25</cp:revision>
  <dcterms:created xsi:type="dcterms:W3CDTF">2014-02-24T17:51:48Z</dcterms:created>
  <dcterms:modified xsi:type="dcterms:W3CDTF">2017-12-10T08:53:08Z</dcterms:modified>
</cp:coreProperties>
</file>