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0" r:id="rId5"/>
    <p:sldId id="259" r:id="rId6"/>
    <p:sldId id="260" r:id="rId7"/>
    <p:sldId id="261" r:id="rId8"/>
    <p:sldId id="262" r:id="rId9"/>
    <p:sldId id="264" r:id="rId10"/>
    <p:sldId id="271" r:id="rId11"/>
    <p:sldId id="263" r:id="rId12"/>
    <p:sldId id="265" r:id="rId13"/>
    <p:sldId id="266" r:id="rId14"/>
    <p:sldId id="267" r:id="rId15"/>
    <p:sldId id="272" r:id="rId16"/>
    <p:sldId id="268" r:id="rId17"/>
    <p:sldId id="269" r:id="rId18"/>
    <p:sldId id="273" r:id="rId19"/>
    <p:sldId id="274"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18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7" Type="http://schemas.openxmlformats.org/officeDocument/2006/relationships/image" Target="../media/image16.wmf"/><Relationship Id="rId2" Type="http://schemas.openxmlformats.org/officeDocument/2006/relationships/image" Target="../media/image11.wmf"/><Relationship Id="rId1" Type="http://schemas.openxmlformats.org/officeDocument/2006/relationships/image" Target="../media/image10.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1"/>
      </p:bgRef>
    </p:bg>
    <p:spTree>
      <p:nvGrpSpPr>
        <p:cNvPr id="1" name=""/>
        <p:cNvGrpSpPr/>
        <p:nvPr/>
      </p:nvGrpSpPr>
      <p:grpSpPr>
        <a:xfrm>
          <a:off x="0" y="0"/>
          <a:ext cx="0" cy="0"/>
          <a:chOff x="0" y="0"/>
          <a:chExt cx="0" cy="0"/>
        </a:xfrm>
      </p:grpSpPr>
      <p:sp>
        <p:nvSpPr>
          <p:cNvPr id="12" name="Прямоугольник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Скругленный прямоугольник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Подзаголовок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p:txBody>
          <a:bodyPr/>
          <a:lstStyle/>
          <a:p>
            <a:fld id="{92B72617-B3F0-407D-BF2C-F046334439F7}" type="datetimeFigureOut">
              <a:rPr lang="ru-RU" smtClean="0"/>
              <a:pPr/>
              <a:t>06.04.2020</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lIns="0" tIns="0" rIns="0" bIns="0">
            <a:noAutofit/>
          </a:bodyPr>
          <a:lstStyle>
            <a:lvl1pPr>
              <a:defRPr sz="1400">
                <a:solidFill>
                  <a:srgbClr val="FFFFFF"/>
                </a:solidFill>
              </a:defRPr>
            </a:lvl1pPr>
          </a:lstStyle>
          <a:p>
            <a:fld id="{533A96FB-E9E8-4243-8988-634C7B74BE20}" type="slidenum">
              <a:rPr lang="ru-RU" smtClean="0"/>
              <a:pPr/>
              <a:t>‹#›</a:t>
            </a:fld>
            <a:endParaRPr lang="ru-RU"/>
          </a:p>
        </p:txBody>
      </p:sp>
      <p:sp>
        <p:nvSpPr>
          <p:cNvPr id="7" name="Прямоугольник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Заголовок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ru-RU" smtClean="0"/>
              <a:t>Образец заголовка</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2B72617-B3F0-407D-BF2C-F046334439F7}" type="datetimeFigureOut">
              <a:rPr lang="ru-RU" smtClean="0"/>
              <a:pPr/>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3A96FB-E9E8-4243-8988-634C7B74BE2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1"/>
            <a:ext cx="201168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914400" y="274640"/>
            <a:ext cx="55626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92B72617-B3F0-407D-BF2C-F046334439F7}" type="datetimeFigureOut">
              <a:rPr lang="ru-RU" smtClean="0"/>
              <a:pPr/>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3A96FB-E9E8-4243-8988-634C7B74BE2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4" name="Дата 3"/>
          <p:cNvSpPr>
            <a:spLocks noGrp="1"/>
          </p:cNvSpPr>
          <p:nvPr>
            <p:ph type="dt" sz="half" idx="10"/>
          </p:nvPr>
        </p:nvSpPr>
        <p:spPr/>
        <p:txBody>
          <a:bodyPr/>
          <a:lstStyle/>
          <a:p>
            <a:fld id="{92B72617-B3F0-407D-BF2C-F046334439F7}" type="datetimeFigureOut">
              <a:rPr lang="ru-RU" smtClean="0"/>
              <a:pPr/>
              <a:t>06.04.2020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33A96FB-E9E8-4243-8988-634C7B74BE20}" type="slidenum">
              <a:rPr lang="ru-RU" smtClean="0"/>
              <a:pPr/>
              <a:t>‹#›</a:t>
            </a:fld>
            <a:endParaRPr lang="ru-RU"/>
          </a:p>
        </p:txBody>
      </p:sp>
      <p:sp>
        <p:nvSpPr>
          <p:cNvPr id="8" name="Содержимое 7"/>
          <p:cNvSpPr>
            <a:spLocks noGrp="1"/>
          </p:cNvSpPr>
          <p:nvPr>
            <p:ph sz="quarter" idx="1"/>
          </p:nvPr>
        </p:nvSpPr>
        <p:spPr>
          <a:xfrm>
            <a:off x="914400" y="1447800"/>
            <a:ext cx="777240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1"/>
      </p:bgRef>
    </p:bg>
    <p:spTree>
      <p:nvGrpSpPr>
        <p:cNvPr id="1" name=""/>
        <p:cNvGrpSpPr/>
        <p:nvPr/>
      </p:nvGrpSpPr>
      <p:grpSpPr>
        <a:xfrm>
          <a:off x="0" y="0"/>
          <a:ext cx="0" cy="0"/>
          <a:chOff x="0" y="0"/>
          <a:chExt cx="0" cy="0"/>
        </a:xfrm>
      </p:grpSpPr>
      <p:sp>
        <p:nvSpPr>
          <p:cNvPr id="11" name="Прямоугольник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Скругленный прямоугольник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722313" y="952500"/>
            <a:ext cx="7772400" cy="1362075"/>
          </a:xfrm>
        </p:spPr>
        <p:txBody>
          <a:bodyPr anchor="b" anchorCtr="0"/>
          <a:lstStyle>
            <a:lvl1pPr algn="l">
              <a:buNone/>
              <a:defRPr sz="4000" b="0" cap="none"/>
            </a:lvl1pPr>
          </a:lstStyle>
          <a:p>
            <a:r>
              <a:rPr kumimoji="0" lang="ru-RU" smtClean="0"/>
              <a:t>Образец заголовка</a:t>
            </a:r>
            <a:endParaRPr kumimoji="0" lang="en-US"/>
          </a:p>
        </p:txBody>
      </p:sp>
      <p:sp>
        <p:nvSpPr>
          <p:cNvPr id="3" name="Текст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92B72617-B3F0-407D-BF2C-F046334439F7}" type="datetimeFigureOut">
              <a:rPr lang="ru-RU" smtClean="0"/>
              <a:pPr/>
              <a:t>06.04.2020</a:t>
            </a:fld>
            <a:endParaRPr lang="ru-RU"/>
          </a:p>
        </p:txBody>
      </p:sp>
      <p:sp>
        <p:nvSpPr>
          <p:cNvPr id="5" name="Нижний колонтитул 4"/>
          <p:cNvSpPr>
            <a:spLocks noGrp="1"/>
          </p:cNvSpPr>
          <p:nvPr>
            <p:ph type="ftr" sz="quarter" idx="11"/>
          </p:nvPr>
        </p:nvSpPr>
        <p:spPr>
          <a:xfrm>
            <a:off x="800100" y="6172200"/>
            <a:ext cx="4000500" cy="457200"/>
          </a:xfrm>
        </p:spPr>
        <p:txBody>
          <a:bodyPr/>
          <a:lstStyle/>
          <a:p>
            <a:endParaRPr lang="ru-RU"/>
          </a:p>
        </p:txBody>
      </p:sp>
      <p:sp>
        <p:nvSpPr>
          <p:cNvPr id="7" name="Прямоугольник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оугольник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Номер слайда 5"/>
          <p:cNvSpPr>
            <a:spLocks noGrp="1"/>
          </p:cNvSpPr>
          <p:nvPr>
            <p:ph type="sldNum" sz="quarter" idx="12"/>
          </p:nvPr>
        </p:nvSpPr>
        <p:spPr>
          <a:xfrm>
            <a:off x="146304" y="6208776"/>
            <a:ext cx="457200" cy="457200"/>
          </a:xfrm>
        </p:spPr>
        <p:txBody>
          <a:bodyPr/>
          <a:lstStyle/>
          <a:p>
            <a:fld id="{533A96FB-E9E8-4243-8988-634C7B74BE20}"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92B72617-B3F0-407D-BF2C-F046334439F7}" type="datetimeFigureOut">
              <a:rPr lang="ru-RU" smtClean="0"/>
              <a:pPr/>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3A96FB-E9E8-4243-8988-634C7B74BE20}" type="slidenum">
              <a:rPr lang="ru-RU" smtClean="0"/>
              <a:pPr/>
              <a:t>‹#›</a:t>
            </a:fld>
            <a:endParaRPr lang="ru-RU"/>
          </a:p>
        </p:txBody>
      </p:sp>
      <p:sp>
        <p:nvSpPr>
          <p:cNvPr id="9" name="Содержимое 8"/>
          <p:cNvSpPr>
            <a:spLocks noGrp="1"/>
          </p:cNvSpPr>
          <p:nvPr>
            <p:ph sz="quarter" idx="1"/>
          </p:nvPr>
        </p:nvSpPr>
        <p:spPr>
          <a:xfrm>
            <a:off x="91440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933950" y="1447800"/>
            <a:ext cx="3749040" cy="45720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273050"/>
            <a:ext cx="7772400" cy="1143000"/>
          </a:xfrm>
        </p:spPr>
        <p:txBody>
          <a:bodyPr anchor="b" anchorCtr="0"/>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7" name="Дата 6"/>
          <p:cNvSpPr>
            <a:spLocks noGrp="1"/>
          </p:cNvSpPr>
          <p:nvPr>
            <p:ph type="dt" sz="half" idx="10"/>
          </p:nvPr>
        </p:nvSpPr>
        <p:spPr/>
        <p:txBody>
          <a:bodyPr/>
          <a:lstStyle/>
          <a:p>
            <a:fld id="{92B72617-B3F0-407D-BF2C-F046334439F7}" type="datetimeFigureOut">
              <a:rPr lang="ru-RU" smtClean="0"/>
              <a:pPr/>
              <a:t>06.04.2020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33A96FB-E9E8-4243-8988-634C7B74BE20}" type="slidenum">
              <a:rPr lang="ru-RU" smtClean="0"/>
              <a:pPr/>
              <a:t>‹#›</a:t>
            </a:fld>
            <a:endParaRPr lang="ru-RU"/>
          </a:p>
        </p:txBody>
      </p:sp>
      <p:sp>
        <p:nvSpPr>
          <p:cNvPr id="11" name="Содержимое 10"/>
          <p:cNvSpPr>
            <a:spLocks noGrp="1"/>
          </p:cNvSpPr>
          <p:nvPr>
            <p:ph sz="half" idx="2"/>
          </p:nvPr>
        </p:nvSpPr>
        <p:spPr>
          <a:xfrm>
            <a:off x="9144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4"/>
          </p:nvPr>
        </p:nvSpPr>
        <p:spPr>
          <a:xfrm>
            <a:off x="4953000" y="2247900"/>
            <a:ext cx="3733800" cy="38862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92B72617-B3F0-407D-BF2C-F046334439F7}" type="datetimeFigureOut">
              <a:rPr lang="ru-RU" smtClean="0"/>
              <a:pPr/>
              <a:t>06.04.2020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33A96FB-E9E8-4243-8988-634C7B74BE2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2B72617-B3F0-407D-BF2C-F046334439F7}" type="datetimeFigureOut">
              <a:rPr lang="ru-RU" smtClean="0"/>
              <a:pPr/>
              <a:t>06.04.2020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33A96FB-E9E8-4243-8988-634C7B74BE2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Прямоугольник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Скругленный прямоугольник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914400" y="273050"/>
            <a:ext cx="7772400" cy="1143000"/>
          </a:xfrm>
        </p:spPr>
        <p:txBody>
          <a:bodyPr anchor="b" anchorCtr="0"/>
          <a:lstStyle>
            <a:lvl1pPr algn="l">
              <a:buNone/>
              <a:defRPr sz="4000" b="0"/>
            </a:lvl1pPr>
          </a:lstStyle>
          <a:p>
            <a:r>
              <a:rPr kumimoji="0" lang="ru-RU" smtClean="0"/>
              <a:t>Образец заголовка</a:t>
            </a:r>
            <a:endParaRPr kumimoji="0" lang="en-US"/>
          </a:p>
        </p:txBody>
      </p:sp>
      <p:sp>
        <p:nvSpPr>
          <p:cNvPr id="3" name="Текст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2B72617-B3F0-407D-BF2C-F046334439F7}" type="datetimeFigureOut">
              <a:rPr lang="ru-RU" smtClean="0"/>
              <a:pPr/>
              <a:t>06.04.2020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33A96FB-E9E8-4243-8988-634C7B74BE20}" type="slidenum">
              <a:rPr lang="ru-RU" smtClean="0"/>
              <a:pPr/>
              <a:t>‹#›</a:t>
            </a:fld>
            <a:endParaRPr lang="ru-RU"/>
          </a:p>
        </p:txBody>
      </p:sp>
      <p:sp>
        <p:nvSpPr>
          <p:cNvPr id="11" name="Содержимое 10"/>
          <p:cNvSpPr>
            <a:spLocks noGrp="1"/>
          </p:cNvSpPr>
          <p:nvPr>
            <p:ph sz="quarter" idx="1"/>
          </p:nvPr>
        </p:nvSpPr>
        <p:spPr>
          <a:xfrm>
            <a:off x="2971800" y="1600200"/>
            <a:ext cx="5715000" cy="4495800"/>
          </a:xfrm>
        </p:spPr>
        <p:txBody>
          <a:bodyPr vert="horz"/>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ru-RU" smtClean="0"/>
              <a:t>Образец заголовка</a:t>
            </a:r>
            <a:endParaRPr kumimoji="0" lang="en-US"/>
          </a:p>
        </p:txBody>
      </p:sp>
      <p:sp>
        <p:nvSpPr>
          <p:cNvPr id="4" name="Текст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92B72617-B3F0-407D-BF2C-F046334439F7}" type="datetimeFigureOut">
              <a:rPr lang="ru-RU" smtClean="0"/>
              <a:pPr/>
              <a:t>06.04.2020</a:t>
            </a:fld>
            <a:endParaRPr lang="ru-RU"/>
          </a:p>
        </p:txBody>
      </p:sp>
      <p:sp>
        <p:nvSpPr>
          <p:cNvPr id="6" name="Нижний колонтитул 5"/>
          <p:cNvSpPr>
            <a:spLocks noGrp="1"/>
          </p:cNvSpPr>
          <p:nvPr>
            <p:ph type="ftr" sz="quarter" idx="11"/>
          </p:nvPr>
        </p:nvSpPr>
        <p:spPr>
          <a:xfrm>
            <a:off x="914400" y="6172200"/>
            <a:ext cx="3886200" cy="457200"/>
          </a:xfrm>
        </p:spPr>
        <p:txBody>
          <a:bodyPr/>
          <a:lstStyle/>
          <a:p>
            <a:endParaRPr lang="ru-RU"/>
          </a:p>
        </p:txBody>
      </p:sp>
      <p:sp>
        <p:nvSpPr>
          <p:cNvPr id="7" name="Номер слайда 6"/>
          <p:cNvSpPr>
            <a:spLocks noGrp="1"/>
          </p:cNvSpPr>
          <p:nvPr>
            <p:ph type="sldNum" sz="quarter" idx="12"/>
          </p:nvPr>
        </p:nvSpPr>
        <p:spPr>
          <a:xfrm>
            <a:off x="146304" y="6208776"/>
            <a:ext cx="457200" cy="457200"/>
          </a:xfrm>
        </p:spPr>
        <p:txBody>
          <a:bodyPr/>
          <a:lstStyle/>
          <a:p>
            <a:fld id="{533A96FB-E9E8-4243-8988-634C7B74BE20}" type="slidenum">
              <a:rPr lang="ru-RU" smtClean="0"/>
              <a:pPr/>
              <a:t>‹#›</a:t>
            </a:fld>
            <a:endParaRPr lang="ru-RU"/>
          </a:p>
        </p:txBody>
      </p:sp>
      <p:sp>
        <p:nvSpPr>
          <p:cNvPr id="11" name="Прямоугольник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оугольник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Рисунок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ru-RU" smtClean="0"/>
              <a:t>Вставка рисунка</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Скругленный прямоугольник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Заголовок 21"/>
          <p:cNvSpPr>
            <a:spLocks noGrp="1"/>
          </p:cNvSpPr>
          <p:nvPr>
            <p:ph type="title"/>
          </p:nvPr>
        </p:nvSpPr>
        <p:spPr>
          <a:xfrm>
            <a:off x="914400" y="274638"/>
            <a:ext cx="7772400" cy="1143000"/>
          </a:xfrm>
          <a:prstGeom prst="rect">
            <a:avLst/>
          </a:prstGeom>
        </p:spPr>
        <p:txBody>
          <a:bodyPr bIns="91440" anchor="b" anchorCtr="0">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92B72617-B3F0-407D-BF2C-F046334439F7}" type="datetimeFigureOut">
              <a:rPr lang="ru-RU" smtClean="0"/>
              <a:pPr/>
              <a:t>06.04.2020</a:t>
            </a:fld>
            <a:endParaRPr lang="ru-RU"/>
          </a:p>
        </p:txBody>
      </p:sp>
      <p:sp>
        <p:nvSpPr>
          <p:cNvPr id="3" name="Нижний колонтитул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33A96FB-E9E8-4243-8988-634C7B74BE2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2.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4.wmf"/><Relationship Id="rId2" Type="http://schemas.openxmlformats.org/officeDocument/2006/relationships/slideLayout" Target="../slideLayouts/slideLayout2.xml"/><Relationship Id="rId16" Type="http://schemas.openxmlformats.org/officeDocument/2006/relationships/image" Target="../media/image16.wmf"/><Relationship Id="rId1" Type="http://schemas.openxmlformats.org/officeDocument/2006/relationships/vmlDrawing" Target="../drawings/vmlDrawing1.vml"/><Relationship Id="rId6" Type="http://schemas.openxmlformats.org/officeDocument/2006/relationships/image" Target="../media/image11.wmf"/><Relationship Id="rId11" Type="http://schemas.openxmlformats.org/officeDocument/2006/relationships/oleObject" Target="../embeddings/oleObject5.bin"/><Relationship Id="rId5" Type="http://schemas.openxmlformats.org/officeDocument/2006/relationships/oleObject" Target="../embeddings/oleObject2.bin"/><Relationship Id="rId15" Type="http://schemas.openxmlformats.org/officeDocument/2006/relationships/oleObject" Target="../embeddings/oleObject7.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4.bin"/><Relationship Id="rId14" Type="http://schemas.openxmlformats.org/officeDocument/2006/relationships/image" Target="../media/image15.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1403648" y="5517232"/>
            <a:ext cx="6400800" cy="1083568"/>
          </a:xfrm>
        </p:spPr>
        <p:txBody>
          <a:bodyPr/>
          <a:lstStyle/>
          <a:p>
            <a:endParaRPr lang="ru-RU" dirty="0"/>
          </a:p>
        </p:txBody>
      </p:sp>
      <p:sp>
        <p:nvSpPr>
          <p:cNvPr id="2" name="Заголовок 1"/>
          <p:cNvSpPr>
            <a:spLocks noGrp="1"/>
          </p:cNvSpPr>
          <p:nvPr>
            <p:ph type="ctrTitle"/>
          </p:nvPr>
        </p:nvSpPr>
        <p:spPr/>
        <p:txBody>
          <a:bodyPr>
            <a:noAutofit/>
          </a:bodyPr>
          <a:lstStyle/>
          <a:p>
            <a:r>
              <a:rPr lang="ru-RU" sz="4800" b="1" dirty="0"/>
              <a:t>Есть  ли  у  красоты  свои  законы</a:t>
            </a:r>
            <a:r>
              <a:rPr lang="ru-RU" sz="4800" b="1" dirty="0" smtClean="0"/>
              <a:t>?</a:t>
            </a:r>
            <a:endParaRPr lang="ru-RU" sz="48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кандинский композиция № 7.jpeg"/>
          <p:cNvPicPr>
            <a:picLocks noGrp="1" noChangeAspect="1"/>
          </p:cNvPicPr>
          <p:nvPr>
            <p:ph sz="quarter" idx="1"/>
          </p:nvPr>
        </p:nvPicPr>
        <p:blipFill>
          <a:blip r:embed="rId2" cstate="print"/>
          <a:stretch>
            <a:fillRect/>
          </a:stretch>
        </p:blipFill>
        <p:spPr>
          <a:xfrm>
            <a:off x="323528" y="332656"/>
            <a:ext cx="8526651" cy="5688632"/>
          </a:xfrm>
        </p:spPr>
      </p:pic>
      <p:sp>
        <p:nvSpPr>
          <p:cNvPr id="5" name="TextBox 4"/>
          <p:cNvSpPr txBox="1"/>
          <p:nvPr/>
        </p:nvSpPr>
        <p:spPr>
          <a:xfrm>
            <a:off x="2123728" y="6165304"/>
            <a:ext cx="4699363" cy="400110"/>
          </a:xfrm>
          <a:prstGeom prst="rect">
            <a:avLst/>
          </a:prstGeom>
          <a:noFill/>
        </p:spPr>
        <p:txBody>
          <a:bodyPr wrap="none" rtlCol="0">
            <a:spAutoFit/>
          </a:bodyPr>
          <a:lstStyle/>
          <a:p>
            <a:r>
              <a:rPr lang="ru-RU" sz="2000" dirty="0" smtClean="0"/>
              <a:t>Василий Кандинский Композиция № 7</a:t>
            </a:r>
            <a:endParaRPr lang="ru-RU"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332656"/>
            <a:ext cx="8712968" cy="1584176"/>
          </a:xfrm>
        </p:spPr>
        <p:txBody>
          <a:bodyPr>
            <a:normAutofit/>
          </a:bodyPr>
          <a:lstStyle/>
          <a:p>
            <a:r>
              <a:rPr lang="ru-RU" sz="2800" dirty="0" smtClean="0"/>
              <a:t>Пропорции  строения  тела  человека  в  Античности  определяли  красоту  и  пропорциональность  греческой  архитектуры. </a:t>
            </a:r>
          </a:p>
        </p:txBody>
      </p:sp>
      <p:pic>
        <p:nvPicPr>
          <p:cNvPr id="4" name="Рисунок 3" descr="629.jpg"/>
          <p:cNvPicPr>
            <a:picLocks noChangeAspect="1"/>
          </p:cNvPicPr>
          <p:nvPr/>
        </p:nvPicPr>
        <p:blipFill>
          <a:blip r:embed="rId2" cstate="print"/>
          <a:stretch>
            <a:fillRect/>
          </a:stretch>
        </p:blipFill>
        <p:spPr>
          <a:xfrm>
            <a:off x="323528" y="2059392"/>
            <a:ext cx="4392488" cy="4461428"/>
          </a:xfrm>
          <a:prstGeom prst="rect">
            <a:avLst/>
          </a:prstGeom>
        </p:spPr>
      </p:pic>
      <p:sp>
        <p:nvSpPr>
          <p:cNvPr id="5" name="TextBox 4"/>
          <p:cNvSpPr txBox="1"/>
          <p:nvPr/>
        </p:nvSpPr>
        <p:spPr>
          <a:xfrm>
            <a:off x="4716016" y="1916832"/>
            <a:ext cx="4104456" cy="4524315"/>
          </a:xfrm>
          <a:prstGeom prst="rect">
            <a:avLst/>
          </a:prstGeom>
          <a:noFill/>
        </p:spPr>
        <p:txBody>
          <a:bodyPr wrap="square" rtlCol="0">
            <a:spAutoFit/>
          </a:bodyPr>
          <a:lstStyle/>
          <a:p>
            <a:pPr marL="274320" lvl="0" indent="-274320">
              <a:spcBef>
                <a:spcPts val="580"/>
              </a:spcBef>
              <a:buClr>
                <a:srgbClr val="D34817"/>
              </a:buClr>
              <a:buSzPct val="85000"/>
              <a:buFont typeface="Wingdings 2"/>
              <a:buChar char=""/>
            </a:pPr>
            <a:r>
              <a:rPr lang="ru-RU" sz="2400" dirty="0" smtClean="0">
                <a:solidFill>
                  <a:prstClr val="black"/>
                </a:solidFill>
              </a:rPr>
              <a:t>Особенно  важную  роль  в  искусстве  играет  золотая  пропорция — </a:t>
            </a:r>
            <a:r>
              <a:rPr lang="ru-RU" sz="2400" dirty="0" err="1" smtClean="0">
                <a:solidFill>
                  <a:prstClr val="black"/>
                </a:solidFill>
              </a:rPr>
              <a:t>пропорция</a:t>
            </a:r>
            <a:r>
              <a:rPr lang="ru-RU" sz="2400" dirty="0" smtClean="0">
                <a:solidFill>
                  <a:prstClr val="black"/>
                </a:solidFill>
              </a:rPr>
              <a:t>  золотого  сечения, применявшаяся  со времен Античности.  Лучшие  произведения  искусства  —  архитектуры, музыки,  живописи,  литературы —  построены  по  правилам  золотого  сечения.</a:t>
            </a:r>
            <a:endParaRPr lang="ru-RU" sz="2800" dirty="0">
              <a:solidFill>
                <a:prstClr val="black"/>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95536" y="548680"/>
            <a:ext cx="7992888" cy="2664296"/>
          </a:xfrm>
        </p:spPr>
        <p:txBody>
          <a:bodyPr>
            <a:normAutofit/>
          </a:bodyPr>
          <a:lstStyle/>
          <a:p>
            <a:r>
              <a:rPr lang="ru-RU" sz="3200" dirty="0" smtClean="0">
                <a:cs typeface="Times New Roman" pitchFamily="18" charset="0"/>
              </a:rPr>
              <a:t>“золотое сечение” – это такое деление целого на две неравные части, при котором целое так относится к большей части, как большая к меньшей и наоборот.</a:t>
            </a:r>
            <a:endParaRPr lang="ru-RU" sz="2800" dirty="0"/>
          </a:p>
        </p:txBody>
      </p:sp>
      <p:grpSp>
        <p:nvGrpSpPr>
          <p:cNvPr id="4" name="Group 4"/>
          <p:cNvGrpSpPr>
            <a:grpSpLocks/>
          </p:cNvGrpSpPr>
          <p:nvPr/>
        </p:nvGrpSpPr>
        <p:grpSpPr bwMode="auto">
          <a:xfrm>
            <a:off x="1547664" y="3140968"/>
            <a:ext cx="6148164" cy="1490464"/>
            <a:chOff x="2961" y="13194"/>
            <a:chExt cx="5940" cy="1440"/>
          </a:xfrm>
        </p:grpSpPr>
        <p:sp>
          <p:nvSpPr>
            <p:cNvPr id="5" name="Rectangle 5"/>
            <p:cNvSpPr>
              <a:spLocks noChangeArrowheads="1"/>
            </p:cNvSpPr>
            <p:nvPr/>
          </p:nvSpPr>
          <p:spPr bwMode="auto">
            <a:xfrm>
              <a:off x="2961" y="13374"/>
              <a:ext cx="540" cy="540"/>
            </a:xfrm>
            <a:prstGeom prst="rect">
              <a:avLst/>
            </a:prstGeom>
            <a:solidFill>
              <a:srgbClr val="FFFFFF"/>
            </a:solidFill>
            <a:ln w="9525">
              <a:solidFill>
                <a:srgbClr val="FFFFFF"/>
              </a:solidFill>
              <a:miter lim="800000"/>
              <a:headEnd/>
              <a:tailEnd/>
            </a:ln>
          </p:spPr>
          <p:txBody>
            <a:bodyPr/>
            <a:lstStyle/>
            <a:p>
              <a:pPr eaLnBrk="0" hangingPunct="0"/>
              <a:r>
                <a:rPr kumimoji="0" lang="ru-RU" sz="2000"/>
                <a:t>А</a:t>
              </a:r>
              <a:endParaRPr kumimoji="0" lang="ru-RU" sz="1600"/>
            </a:p>
          </p:txBody>
        </p:sp>
        <p:sp>
          <p:nvSpPr>
            <p:cNvPr id="6" name="Rectangle 6"/>
            <p:cNvSpPr>
              <a:spLocks noChangeArrowheads="1"/>
            </p:cNvSpPr>
            <p:nvPr/>
          </p:nvSpPr>
          <p:spPr bwMode="auto">
            <a:xfrm>
              <a:off x="8361" y="13374"/>
              <a:ext cx="540" cy="540"/>
            </a:xfrm>
            <a:prstGeom prst="rect">
              <a:avLst/>
            </a:prstGeom>
            <a:solidFill>
              <a:srgbClr val="FFFFFF"/>
            </a:solidFill>
            <a:ln w="9525">
              <a:solidFill>
                <a:srgbClr val="FFFFFF"/>
              </a:solidFill>
              <a:miter lim="800000"/>
              <a:headEnd/>
              <a:tailEnd/>
            </a:ln>
          </p:spPr>
          <p:txBody>
            <a:bodyPr/>
            <a:lstStyle/>
            <a:p>
              <a:pPr eaLnBrk="0" hangingPunct="0"/>
              <a:r>
                <a:rPr kumimoji="0" lang="ru-RU" sz="2000"/>
                <a:t>В</a:t>
              </a:r>
            </a:p>
          </p:txBody>
        </p:sp>
        <p:sp>
          <p:nvSpPr>
            <p:cNvPr id="7" name="Rectangle 7"/>
            <p:cNvSpPr>
              <a:spLocks noChangeArrowheads="1"/>
            </p:cNvSpPr>
            <p:nvPr/>
          </p:nvSpPr>
          <p:spPr bwMode="auto">
            <a:xfrm>
              <a:off x="6381" y="14094"/>
              <a:ext cx="540" cy="540"/>
            </a:xfrm>
            <a:prstGeom prst="rect">
              <a:avLst/>
            </a:prstGeom>
            <a:solidFill>
              <a:srgbClr val="FFFFFF"/>
            </a:solidFill>
            <a:ln w="9525">
              <a:solidFill>
                <a:srgbClr val="FFFFFF"/>
              </a:solidFill>
              <a:miter lim="800000"/>
              <a:headEnd/>
              <a:tailEnd/>
            </a:ln>
          </p:spPr>
          <p:txBody>
            <a:bodyPr/>
            <a:lstStyle/>
            <a:p>
              <a:pPr eaLnBrk="0" hangingPunct="0"/>
              <a:r>
                <a:rPr kumimoji="0" lang="ru-RU" sz="1600" dirty="0"/>
                <a:t>М</a:t>
              </a:r>
              <a:endParaRPr kumimoji="0" lang="ru-RU" sz="2000" dirty="0"/>
            </a:p>
          </p:txBody>
        </p:sp>
        <p:sp>
          <p:nvSpPr>
            <p:cNvPr id="8" name="Rectangle 8"/>
            <p:cNvSpPr>
              <a:spLocks noChangeArrowheads="1"/>
            </p:cNvSpPr>
            <p:nvPr/>
          </p:nvSpPr>
          <p:spPr bwMode="auto">
            <a:xfrm>
              <a:off x="5481" y="14094"/>
              <a:ext cx="540" cy="540"/>
            </a:xfrm>
            <a:prstGeom prst="rect">
              <a:avLst/>
            </a:prstGeom>
            <a:solidFill>
              <a:srgbClr val="FFFFFF"/>
            </a:solidFill>
            <a:ln w="9525">
              <a:solidFill>
                <a:srgbClr val="FFFFFF"/>
              </a:solidFill>
              <a:miter lim="800000"/>
              <a:headEnd/>
              <a:tailEnd/>
            </a:ln>
          </p:spPr>
          <p:txBody>
            <a:bodyPr/>
            <a:lstStyle/>
            <a:p>
              <a:pPr eaLnBrk="0" hangingPunct="0"/>
              <a:r>
                <a:rPr kumimoji="0" lang="ru-RU" sz="1400"/>
                <a:t>а</a:t>
              </a:r>
              <a:endParaRPr kumimoji="0" lang="ru-RU" sz="2000"/>
            </a:p>
          </p:txBody>
        </p:sp>
        <p:sp>
          <p:nvSpPr>
            <p:cNvPr id="9" name="Rectangle 9"/>
            <p:cNvSpPr>
              <a:spLocks noChangeArrowheads="1"/>
            </p:cNvSpPr>
            <p:nvPr/>
          </p:nvSpPr>
          <p:spPr bwMode="auto">
            <a:xfrm>
              <a:off x="6921" y="13194"/>
              <a:ext cx="1080" cy="540"/>
            </a:xfrm>
            <a:prstGeom prst="rect">
              <a:avLst/>
            </a:prstGeom>
            <a:solidFill>
              <a:srgbClr val="FFFFFF"/>
            </a:solidFill>
            <a:ln w="9525">
              <a:solidFill>
                <a:srgbClr val="FFFFFF"/>
              </a:solidFill>
              <a:miter lim="800000"/>
              <a:headEnd/>
              <a:tailEnd/>
            </a:ln>
          </p:spPr>
          <p:txBody>
            <a:bodyPr/>
            <a:lstStyle/>
            <a:p>
              <a:pPr eaLnBrk="0" hangingPunct="0"/>
              <a:r>
                <a:rPr kumimoji="0" lang="ru-RU" sz="1400"/>
                <a:t>  </a:t>
              </a:r>
              <a:r>
                <a:rPr kumimoji="0" lang="ru-RU" sz="1400">
                  <a:solidFill>
                    <a:srgbClr val="008000"/>
                  </a:solidFill>
                </a:rPr>
                <a:t>а-в</a:t>
              </a:r>
              <a:r>
                <a:rPr kumimoji="0" lang="ru-RU" sz="2000"/>
                <a:t>  А</a:t>
              </a:r>
            </a:p>
          </p:txBody>
        </p:sp>
        <p:sp>
          <p:nvSpPr>
            <p:cNvPr id="10" name="Rectangle 10"/>
            <p:cNvSpPr>
              <a:spLocks noChangeArrowheads="1"/>
            </p:cNvSpPr>
            <p:nvPr/>
          </p:nvSpPr>
          <p:spPr bwMode="auto">
            <a:xfrm>
              <a:off x="4581" y="13194"/>
              <a:ext cx="720" cy="540"/>
            </a:xfrm>
            <a:prstGeom prst="rect">
              <a:avLst/>
            </a:prstGeom>
            <a:solidFill>
              <a:srgbClr val="FFFFFF"/>
            </a:solidFill>
            <a:ln w="9525">
              <a:solidFill>
                <a:srgbClr val="FFFFFF"/>
              </a:solidFill>
              <a:miter lim="800000"/>
              <a:headEnd/>
              <a:tailEnd/>
            </a:ln>
          </p:spPr>
          <p:txBody>
            <a:bodyPr/>
            <a:lstStyle/>
            <a:p>
              <a:pPr eaLnBrk="0" hangingPunct="0"/>
              <a:r>
                <a:rPr kumimoji="0" lang="ru-RU" sz="1400">
                  <a:solidFill>
                    <a:srgbClr val="000080"/>
                  </a:solidFill>
                </a:rPr>
                <a:t>в</a:t>
              </a:r>
              <a:r>
                <a:rPr kumimoji="0" lang="ru-RU" sz="2000">
                  <a:solidFill>
                    <a:srgbClr val="000080"/>
                  </a:solidFill>
                </a:rPr>
                <a:t> </a:t>
              </a:r>
              <a:endParaRPr kumimoji="0" lang="ru-RU" sz="2000"/>
            </a:p>
          </p:txBody>
        </p:sp>
        <p:sp>
          <p:nvSpPr>
            <p:cNvPr id="11" name="Line 11"/>
            <p:cNvSpPr>
              <a:spLocks noChangeShapeType="1"/>
            </p:cNvSpPr>
            <p:nvPr/>
          </p:nvSpPr>
          <p:spPr bwMode="auto">
            <a:xfrm>
              <a:off x="3501" y="13914"/>
              <a:ext cx="3240" cy="0"/>
            </a:xfrm>
            <a:prstGeom prst="line">
              <a:avLst/>
            </a:prstGeom>
            <a:noFill/>
            <a:ln w="19050">
              <a:solidFill>
                <a:srgbClr val="000080"/>
              </a:solidFill>
              <a:round/>
              <a:headEnd type="triangle" w="med" len="med"/>
              <a:tailEnd type="triangle" w="med" len="med"/>
            </a:ln>
          </p:spPr>
          <p:txBody>
            <a:bodyPr/>
            <a:lstStyle/>
            <a:p>
              <a:endParaRPr lang="ru-RU"/>
            </a:p>
          </p:txBody>
        </p:sp>
        <p:sp>
          <p:nvSpPr>
            <p:cNvPr id="12" name="Line 12"/>
            <p:cNvSpPr>
              <a:spLocks noChangeShapeType="1"/>
            </p:cNvSpPr>
            <p:nvPr/>
          </p:nvSpPr>
          <p:spPr bwMode="auto">
            <a:xfrm>
              <a:off x="6561" y="13914"/>
              <a:ext cx="1620" cy="0"/>
            </a:xfrm>
            <a:prstGeom prst="line">
              <a:avLst/>
            </a:prstGeom>
            <a:noFill/>
            <a:ln w="19050">
              <a:solidFill>
                <a:srgbClr val="008000"/>
              </a:solidFill>
              <a:round/>
              <a:headEnd type="triangle" w="med" len="med"/>
              <a:tailEnd type="triangle" w="med" len="med"/>
            </a:ln>
          </p:spPr>
          <p:txBody>
            <a:bodyPr/>
            <a:lstStyle/>
            <a:p>
              <a:endParaRPr lang="ru-RU"/>
            </a:p>
          </p:txBody>
        </p:sp>
      </p:grpSp>
      <p:grpSp>
        <p:nvGrpSpPr>
          <p:cNvPr id="13" name="Group 13"/>
          <p:cNvGrpSpPr>
            <a:grpSpLocks/>
          </p:cNvGrpSpPr>
          <p:nvPr/>
        </p:nvGrpSpPr>
        <p:grpSpPr bwMode="auto">
          <a:xfrm>
            <a:off x="1907704" y="4797152"/>
            <a:ext cx="5095875" cy="1587500"/>
            <a:chOff x="2961" y="1229"/>
            <a:chExt cx="6945" cy="2140"/>
          </a:xfrm>
        </p:grpSpPr>
        <p:grpSp>
          <p:nvGrpSpPr>
            <p:cNvPr id="14" name="Group 14"/>
            <p:cNvGrpSpPr>
              <a:grpSpLocks/>
            </p:cNvGrpSpPr>
            <p:nvPr/>
          </p:nvGrpSpPr>
          <p:grpSpPr bwMode="auto">
            <a:xfrm>
              <a:off x="2961" y="1229"/>
              <a:ext cx="6945" cy="1710"/>
              <a:chOff x="1701" y="14634"/>
              <a:chExt cx="6945" cy="1710"/>
            </a:xfrm>
          </p:grpSpPr>
          <p:graphicFrame>
            <p:nvGraphicFramePr>
              <p:cNvPr id="16" name="Object 15"/>
              <p:cNvGraphicFramePr>
                <a:graphicFrameLocks noChangeAspect="1"/>
              </p:cNvGraphicFramePr>
              <p:nvPr/>
            </p:nvGraphicFramePr>
            <p:xfrm>
              <a:off x="1701" y="15354"/>
              <a:ext cx="2964" cy="660"/>
            </p:xfrm>
            <a:graphic>
              <a:graphicData uri="http://schemas.openxmlformats.org/presentationml/2006/ole">
                <mc:AlternateContent xmlns:mc="http://schemas.openxmlformats.org/markup-compatibility/2006">
                  <mc:Choice xmlns:v="urn:schemas-microsoft-com:vml" Requires="v">
                    <p:oleObj spid="_x0000_s1033" name="Формула" r:id="rId3" imgW="1777680" imgH="419040" progId="Equation.3">
                      <p:embed/>
                    </p:oleObj>
                  </mc:Choice>
                  <mc:Fallback>
                    <p:oleObj name="Формула" r:id="rId3" imgW="1777680" imgH="419040" progId="Equation.3">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01" y="15354"/>
                            <a:ext cx="2964" cy="6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16"/>
              <p:cNvGraphicFramePr>
                <a:graphicFrameLocks noChangeAspect="1"/>
              </p:cNvGraphicFramePr>
              <p:nvPr/>
            </p:nvGraphicFramePr>
            <p:xfrm>
              <a:off x="4941" y="15534"/>
              <a:ext cx="1579" cy="354"/>
            </p:xfrm>
            <a:graphic>
              <a:graphicData uri="http://schemas.openxmlformats.org/presentationml/2006/ole">
                <mc:AlternateContent xmlns:mc="http://schemas.openxmlformats.org/markup-compatibility/2006">
                  <mc:Choice xmlns:v="urn:schemas-microsoft-com:vml" Requires="v">
                    <p:oleObj spid="_x0000_s1034" name="Формула" r:id="rId5" imgW="927000" imgH="228600" progId="Equation.3">
                      <p:embed/>
                    </p:oleObj>
                  </mc:Choice>
                  <mc:Fallback>
                    <p:oleObj name="Формула" r:id="rId5" imgW="927000" imgH="2286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41" y="15534"/>
                            <a:ext cx="1579" cy="3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 name="Object 17"/>
              <p:cNvGraphicFramePr>
                <a:graphicFrameLocks noChangeAspect="1"/>
              </p:cNvGraphicFramePr>
              <p:nvPr/>
            </p:nvGraphicFramePr>
            <p:xfrm>
              <a:off x="6741" y="15354"/>
              <a:ext cx="1905" cy="990"/>
            </p:xfrm>
            <a:graphic>
              <a:graphicData uri="http://schemas.openxmlformats.org/presentationml/2006/ole">
                <mc:AlternateContent xmlns:mc="http://schemas.openxmlformats.org/markup-compatibility/2006">
                  <mc:Choice xmlns:v="urn:schemas-microsoft-com:vml" Requires="v">
                    <p:oleObj spid="_x0000_s1035" name="Формула" r:id="rId7" imgW="1168200" imgH="660240" progId="Equation.3">
                      <p:embed/>
                    </p:oleObj>
                  </mc:Choice>
                  <mc:Fallback>
                    <p:oleObj name="Формула" r:id="rId7" imgW="1168200" imgH="660240" progId="Equation.3">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41" y="15354"/>
                            <a:ext cx="1905" cy="99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nvGraphicFramePr>
            <p:xfrm>
              <a:off x="1701" y="14634"/>
              <a:ext cx="1080" cy="615"/>
            </p:xfrm>
            <a:graphic>
              <a:graphicData uri="http://schemas.openxmlformats.org/presentationml/2006/ole">
                <mc:AlternateContent xmlns:mc="http://schemas.openxmlformats.org/markup-compatibility/2006">
                  <mc:Choice xmlns:v="urn:schemas-microsoft-com:vml" Requires="v">
                    <p:oleObj spid="_x0000_s1036" name="Формула" r:id="rId9" imgW="672840" imgH="393480" progId="Equation.3">
                      <p:embed/>
                    </p:oleObj>
                  </mc:Choice>
                  <mc:Fallback>
                    <p:oleObj name="Формула" r:id="rId9" imgW="672840" imgH="393480" progId="Equation.3">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01" y="14634"/>
                            <a:ext cx="1080" cy="6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 name="Object 19"/>
              <p:cNvGraphicFramePr>
                <a:graphicFrameLocks noChangeAspect="1"/>
              </p:cNvGraphicFramePr>
              <p:nvPr/>
            </p:nvGraphicFramePr>
            <p:xfrm>
              <a:off x="3330" y="14820"/>
              <a:ext cx="1320" cy="360"/>
            </p:xfrm>
            <a:graphic>
              <a:graphicData uri="http://schemas.openxmlformats.org/presentationml/2006/ole">
                <mc:AlternateContent xmlns:mc="http://schemas.openxmlformats.org/markup-compatibility/2006">
                  <mc:Choice xmlns:v="urn:schemas-microsoft-com:vml" Requires="v">
                    <p:oleObj spid="_x0000_s1037" name="Формула" r:id="rId11" imgW="799920" imgH="228600" progId="Equation.3">
                      <p:embed/>
                    </p:oleObj>
                  </mc:Choice>
                  <mc:Fallback>
                    <p:oleObj name="Формула" r:id="rId11" imgW="799920" imgH="228600" progId="Equation.3">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330" y="14820"/>
                            <a:ext cx="1320"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20"/>
              <p:cNvGraphicFramePr>
                <a:graphicFrameLocks noChangeAspect="1"/>
              </p:cNvGraphicFramePr>
              <p:nvPr/>
            </p:nvGraphicFramePr>
            <p:xfrm>
              <a:off x="4941" y="14814"/>
              <a:ext cx="1995" cy="360"/>
            </p:xfrm>
            <a:graphic>
              <a:graphicData uri="http://schemas.openxmlformats.org/presentationml/2006/ole">
                <mc:AlternateContent xmlns:mc="http://schemas.openxmlformats.org/markup-compatibility/2006">
                  <mc:Choice xmlns:v="urn:schemas-microsoft-com:vml" Requires="v">
                    <p:oleObj spid="_x0000_s1038" name="Формула" r:id="rId13" imgW="1218960" imgH="228600" progId="Equation.3">
                      <p:embed/>
                    </p:oleObj>
                  </mc:Choice>
                  <mc:Fallback>
                    <p:oleObj name="Формула" r:id="rId13" imgW="1218960" imgH="228600" progId="Equation.3">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41" y="14814"/>
                            <a:ext cx="1995" cy="3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aphicFrame>
          <p:nvGraphicFramePr>
            <p:cNvPr id="15" name="Object 21"/>
            <p:cNvGraphicFramePr>
              <a:graphicFrameLocks noChangeAspect="1"/>
            </p:cNvGraphicFramePr>
            <p:nvPr/>
          </p:nvGraphicFramePr>
          <p:xfrm>
            <a:off x="2961" y="2754"/>
            <a:ext cx="1535" cy="615"/>
          </p:xfrm>
          <a:graphic>
            <a:graphicData uri="http://schemas.openxmlformats.org/presentationml/2006/ole">
              <mc:AlternateContent xmlns:mc="http://schemas.openxmlformats.org/markup-compatibility/2006">
                <mc:Choice xmlns:v="urn:schemas-microsoft-com:vml" Requires="v">
                  <p:oleObj spid="_x0000_s1039" name="Формула" r:id="rId15" imgW="927000" imgH="393480" progId="Equation.3">
                    <p:embed/>
                  </p:oleObj>
                </mc:Choice>
                <mc:Fallback>
                  <p:oleObj name="Формула" r:id="rId15" imgW="927000" imgH="393480" progId="Equation.3">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61" y="2754"/>
                          <a:ext cx="1535" cy="61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980728"/>
            <a:ext cx="7772400" cy="4572000"/>
          </a:xfrm>
        </p:spPr>
        <p:txBody>
          <a:bodyPr>
            <a:noAutofit/>
          </a:bodyPr>
          <a:lstStyle/>
          <a:p>
            <a:r>
              <a:rPr lang="ru-RU" sz="3200" b="1" dirty="0" smtClean="0"/>
              <a:t>Пропорциями</a:t>
            </a:r>
            <a:r>
              <a:rPr lang="ru-RU" sz="3200" dirty="0" smtClean="0"/>
              <a:t> называются размерные соотношения элементов или частей формы между собой, а также между различными объектами. </a:t>
            </a:r>
          </a:p>
          <a:p>
            <a:endParaRPr lang="ru-RU" sz="3200" dirty="0" smtClean="0"/>
          </a:p>
          <a:p>
            <a:r>
              <a:rPr lang="ru-RU" sz="3200" dirty="0" smtClean="0"/>
              <a:t>Пропорция — это гармонизация формы художественного произведения, пропорциональность — ее эстетическое качество.</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1560" y="548680"/>
            <a:ext cx="8208912" cy="5760640"/>
          </a:xfrm>
        </p:spPr>
        <p:txBody>
          <a:bodyPr>
            <a:noAutofit/>
          </a:bodyPr>
          <a:lstStyle/>
          <a:p>
            <a:r>
              <a:rPr lang="ru-RU" sz="3200" b="1" dirty="0" smtClean="0"/>
              <a:t>Ритм  - </a:t>
            </a:r>
            <a:r>
              <a:rPr lang="ru-RU" sz="3200" dirty="0" smtClean="0"/>
              <a:t>чередование соизмеримых между собой элементов.</a:t>
            </a:r>
            <a:r>
              <a:rPr lang="ru-RU" sz="3200" b="1" dirty="0" smtClean="0"/>
              <a:t> </a:t>
            </a:r>
            <a:r>
              <a:rPr lang="ru-RU" sz="3200" dirty="0" smtClean="0"/>
              <a:t>Отражает связь природы, человека и его деятельности с мирозданием.</a:t>
            </a:r>
          </a:p>
          <a:p>
            <a:endParaRPr lang="ru-RU" dirty="0" smtClean="0"/>
          </a:p>
          <a:p>
            <a:r>
              <a:rPr lang="ru-RU" sz="3200" dirty="0" smtClean="0"/>
              <a:t>Ритм в искусстве определяет характер композиции. Но ритм является  и  характерным  свойством  любого живого  организма. </a:t>
            </a:r>
          </a:p>
          <a:p>
            <a:r>
              <a:rPr lang="ru-RU" sz="3200" dirty="0" smtClean="0"/>
              <a:t>Биоритмы  —  условие  его  существования. </a:t>
            </a:r>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Содержимое 3" descr="the_parthenon_acropolis_athens_greece-1600x1200.jpg"/>
          <p:cNvPicPr>
            <a:picLocks noGrp="1" noChangeAspect="1"/>
          </p:cNvPicPr>
          <p:nvPr>
            <p:ph sz="quarter" idx="1"/>
          </p:nvPr>
        </p:nvPicPr>
        <p:blipFill>
          <a:blip r:embed="rId2" cstate="print"/>
          <a:srcRect b="11201"/>
          <a:stretch>
            <a:fillRect/>
          </a:stretch>
        </p:blipFill>
        <p:spPr>
          <a:xfrm>
            <a:off x="323528" y="332656"/>
            <a:ext cx="8496944" cy="5658894"/>
          </a:xfrm>
        </p:spPr>
      </p:pic>
      <p:sp>
        <p:nvSpPr>
          <p:cNvPr id="5" name="TextBox 4"/>
          <p:cNvSpPr txBox="1"/>
          <p:nvPr/>
        </p:nvSpPr>
        <p:spPr>
          <a:xfrm>
            <a:off x="2555776" y="6237312"/>
            <a:ext cx="3611438" cy="369332"/>
          </a:xfrm>
          <a:prstGeom prst="rect">
            <a:avLst/>
          </a:prstGeom>
          <a:noFill/>
        </p:spPr>
        <p:txBody>
          <a:bodyPr wrap="none" rtlCol="0">
            <a:spAutoFit/>
          </a:bodyPr>
          <a:lstStyle/>
          <a:p>
            <a:r>
              <a:rPr lang="ru-RU" dirty="0" smtClean="0"/>
              <a:t>Парфенон в Афинском Акрополе</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548680"/>
            <a:ext cx="8136904" cy="4572000"/>
          </a:xfrm>
        </p:spPr>
        <p:txBody>
          <a:bodyPr>
            <a:noAutofit/>
          </a:bodyPr>
          <a:lstStyle/>
          <a:p>
            <a:r>
              <a:rPr lang="ru-RU" dirty="0" smtClean="0"/>
              <a:t>Ритм  есть  во  всем,  что  зависит  от времени. Это своего рода мера времени и  закономерность  процессов.  В  природе буквально все подчинено ритму: смена  дня  и  ночи,  времен  года,  фаз  луны и  т. д.  Типичный  признак  ритма  —  определенная  закономерность  в  повторяемости  явлений, форм,  элементов.</a:t>
            </a:r>
          </a:p>
          <a:p>
            <a:r>
              <a:rPr lang="ru-RU" dirty="0" smtClean="0"/>
              <a:t>Ритм  вдыхает  жизнь  и  в  произведение  искусства!  Именно  благодаря ритму  частей,  составляющих  целое произведение,  мы  улавливаем  его  характер:  спокойный  или  тревожный, величественный  или  суетливый.  Ритм передает  движение.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6000" dirty="0" smtClean="0"/>
              <a:t>Домашнее задание</a:t>
            </a:r>
            <a:endParaRPr lang="ru-RU" sz="6000" dirty="0"/>
          </a:p>
        </p:txBody>
      </p:sp>
      <p:sp>
        <p:nvSpPr>
          <p:cNvPr id="3" name="Содержимое 2"/>
          <p:cNvSpPr>
            <a:spLocks noGrp="1"/>
          </p:cNvSpPr>
          <p:nvPr>
            <p:ph sz="quarter" idx="1"/>
          </p:nvPr>
        </p:nvSpPr>
        <p:spPr/>
        <p:txBody>
          <a:bodyPr>
            <a:normAutofit/>
          </a:bodyPr>
          <a:lstStyle/>
          <a:p>
            <a:r>
              <a:rPr lang="ru-RU" sz="2800" dirty="0" smtClean="0"/>
              <a:t>Создайте  гармоничную  композицию  с  выразительным  художественным  образом  на  одну из тем:  «Спортивный  праздник»,  «Дискотека»,  «Музыка»,  «Шопинг»,  «Одиночество»,  «Времена  года»  и др.  Где  можно  будет  использовать  такую  композицию?</a:t>
            </a:r>
          </a:p>
          <a:p>
            <a:r>
              <a:rPr lang="ru-RU" sz="2800" dirty="0" smtClean="0"/>
              <a:t>Принести на следующий урок лист А4, карандаши.</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55576" y="260648"/>
            <a:ext cx="7772400" cy="796950"/>
          </a:xfrm>
        </p:spPr>
        <p:txBody>
          <a:bodyPr/>
          <a:lstStyle/>
          <a:p>
            <a:r>
              <a:rPr lang="ru-RU" dirty="0" smtClean="0"/>
              <a:t>Примеры  для домашнего задания</a:t>
            </a:r>
            <a:endParaRPr lang="ru-RU" dirty="0"/>
          </a:p>
        </p:txBody>
      </p:sp>
      <p:pic>
        <p:nvPicPr>
          <p:cNvPr id="4" name="Содержимое 3" descr="musicart6.jpg"/>
          <p:cNvPicPr>
            <a:picLocks noGrp="1" noChangeAspect="1"/>
          </p:cNvPicPr>
          <p:nvPr>
            <p:ph sz="quarter" idx="1"/>
          </p:nvPr>
        </p:nvPicPr>
        <p:blipFill>
          <a:blip r:embed="rId2" cstate="print"/>
          <a:stretch>
            <a:fillRect/>
          </a:stretch>
        </p:blipFill>
        <p:spPr>
          <a:xfrm>
            <a:off x="899592" y="1124744"/>
            <a:ext cx="7488832" cy="5541736"/>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 name="Содержимое 3" descr="121540.jpg"/>
          <p:cNvPicPr>
            <a:picLocks noGrp="1" noChangeAspect="1"/>
          </p:cNvPicPr>
          <p:nvPr>
            <p:ph sz="quarter" idx="1"/>
          </p:nvPr>
        </p:nvPicPr>
        <p:blipFill>
          <a:blip r:embed="rId2" cstate="print"/>
          <a:stretch>
            <a:fillRect/>
          </a:stretch>
        </p:blipFill>
        <p:spPr>
          <a:xfrm>
            <a:off x="1403648" y="260648"/>
            <a:ext cx="6408712" cy="640871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1560" y="836712"/>
            <a:ext cx="7772400" cy="4860032"/>
          </a:xfrm>
        </p:spPr>
        <p:txBody>
          <a:bodyPr>
            <a:noAutofit/>
          </a:bodyPr>
          <a:lstStyle/>
          <a:p>
            <a:r>
              <a:rPr lang="ru-RU" sz="3200" dirty="0" smtClean="0"/>
              <a:t>У  красоты  действительно  есть  свои законы!  Архитектурное  сооружение (храм  или  просто  изба),  живописная картина  или  произведение  графики, скульптура  или  изделие  народных умельцев,  старинное  песнопение  или народная песня, спектакль, кинофильм или крупное  сочинение для  симфонического оркестра – все они созданы по законам  красоты. </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395536" y="764704"/>
            <a:ext cx="8280920" cy="4572000"/>
          </a:xfrm>
        </p:spPr>
        <p:txBody>
          <a:bodyPr>
            <a:noAutofit/>
          </a:bodyPr>
          <a:lstStyle/>
          <a:p>
            <a:r>
              <a:rPr lang="ru-RU" sz="3200" dirty="0" smtClean="0"/>
              <a:t>Главные,  общие  для  всех  видов  искусства  законы,  определяющие  прекрасное,  основаны на  гармонии. </a:t>
            </a:r>
          </a:p>
          <a:p>
            <a:pPr>
              <a:buNone/>
            </a:pPr>
            <a:endParaRPr lang="ru-RU" sz="3200" dirty="0" smtClean="0"/>
          </a:p>
          <a:p>
            <a:r>
              <a:rPr lang="ru-RU" sz="3200" dirty="0" smtClean="0"/>
              <a:t>Гармония  изначально  свойственна Миру  и  всем  его  составляющим.  Ее лишь  надо  уметь  увидеть  и  извлечь, как  это  делают  художник  и  ученый, которые  в  большей  мере,  чем  другие люди,  чувствуют  гармонию.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548680"/>
            <a:ext cx="8064896" cy="1728192"/>
          </a:xfrm>
        </p:spPr>
        <p:txBody>
          <a:bodyPr/>
          <a:lstStyle/>
          <a:p>
            <a:r>
              <a:rPr lang="ru-RU" sz="3200" b="1" dirty="0" smtClean="0"/>
              <a:t>Гармония  </a:t>
            </a:r>
            <a:r>
              <a:rPr lang="ru-RU" sz="3200" dirty="0" smtClean="0"/>
              <a:t>(греч.  </a:t>
            </a:r>
            <a:r>
              <a:rPr lang="ru-RU" sz="3200" dirty="0" err="1" smtClean="0"/>
              <a:t>harmonia</a:t>
            </a:r>
            <a:r>
              <a:rPr lang="ru-RU" sz="3200" dirty="0" smtClean="0"/>
              <a:t>) —  это  созвучие,  согласие,  соразмерность,  соподчиненность  частей  целого.</a:t>
            </a:r>
          </a:p>
          <a:p>
            <a:endParaRPr lang="ru-RU" dirty="0"/>
          </a:p>
        </p:txBody>
      </p:sp>
      <p:pic>
        <p:nvPicPr>
          <p:cNvPr id="4" name="Рисунок 3" descr="dao+garmonii+simvol+dao+harmony+symbol+dao+garmoniya+in+yan+26547565528.jpg"/>
          <p:cNvPicPr>
            <a:picLocks noChangeAspect="1"/>
          </p:cNvPicPr>
          <p:nvPr/>
        </p:nvPicPr>
        <p:blipFill>
          <a:blip r:embed="rId2" cstate="print"/>
          <a:srcRect l="13889" t="4938" r="12963" b="6173"/>
          <a:stretch>
            <a:fillRect/>
          </a:stretch>
        </p:blipFill>
        <p:spPr>
          <a:xfrm>
            <a:off x="899592" y="2204864"/>
            <a:ext cx="6408712" cy="438063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1560" y="836712"/>
            <a:ext cx="7704856" cy="4572000"/>
          </a:xfrm>
        </p:spPr>
        <p:txBody>
          <a:bodyPr>
            <a:noAutofit/>
          </a:bodyPr>
          <a:lstStyle/>
          <a:p>
            <a:r>
              <a:rPr lang="ru-RU" sz="3200" dirty="0" smtClean="0"/>
              <a:t>Древние  греки,  открывшие  понятие  гармонии,  тесно  связывали  ее  с понятием меры.  «</a:t>
            </a:r>
            <a:r>
              <a:rPr lang="ru-RU" sz="3200" u="sng" dirty="0" smtClean="0"/>
              <a:t>Меру во всем соблюдай</a:t>
            </a:r>
            <a:r>
              <a:rPr lang="ru-RU" sz="3200" dirty="0" smtClean="0"/>
              <a:t>»,  —  советовали  древнегреческие мудрецы.  Мера  заставляла  постоянно выявлять  внутренние  связи через  симметрию,  пропорции,  ритм  —  базовые понятия  и  в  природе,  и  в  искусстве,  и в  науке. </a:t>
            </a:r>
          </a:p>
          <a:p>
            <a:endParaRPr lang="ru-RU" sz="3200" dirty="0" smtClean="0"/>
          </a:p>
          <a:p>
            <a:endParaRPr lang="ru-RU"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одержимое 4"/>
          <p:cNvSpPr>
            <a:spLocks noGrp="1"/>
          </p:cNvSpPr>
          <p:nvPr>
            <p:ph sz="quarter" idx="1"/>
          </p:nvPr>
        </p:nvSpPr>
        <p:spPr>
          <a:xfrm>
            <a:off x="251520" y="332656"/>
            <a:ext cx="4608512" cy="5976664"/>
          </a:xfrm>
        </p:spPr>
        <p:txBody>
          <a:bodyPr>
            <a:noAutofit/>
          </a:bodyPr>
          <a:lstStyle/>
          <a:p>
            <a:r>
              <a:rPr lang="ru-RU" sz="2400" dirty="0" smtClean="0"/>
              <a:t>Симметрия,  пропорции,  ритм  тесно  связаны  с математикой. Не  случайно  древнегреческий  философ  и  математик  Пифагор  и  его  последователи утверждали,  что  все  прекрасно  благодаря числу. Они  создали  учение о  гармонии  сфер,  утверждая,  что  расстояния  между  планетами  соответствуют числовым  отношениям  музыкальной гаммы,  определяющей  целостность  и благозвучие  Космоса. </a:t>
            </a:r>
          </a:p>
          <a:p>
            <a:endParaRPr lang="ru-RU" dirty="0"/>
          </a:p>
        </p:txBody>
      </p:sp>
      <p:pic>
        <p:nvPicPr>
          <p:cNvPr id="7" name="Picture 2" descr="Пифагор Самосский"/>
          <p:cNvPicPr>
            <a:picLocks noGrp="1" noChangeAspect="1" noChangeArrowheads="1"/>
          </p:cNvPicPr>
          <p:nvPr>
            <p:ph sz="quarter" idx="2"/>
          </p:nvPr>
        </p:nvPicPr>
        <p:blipFill>
          <a:blip r:embed="rId2" cstate="print"/>
          <a:srcRect/>
          <a:stretch>
            <a:fillRect/>
          </a:stretch>
        </p:blipFill>
        <p:spPr bwMode="auto">
          <a:xfrm>
            <a:off x="4788024" y="620688"/>
            <a:ext cx="4019488" cy="54799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251520" y="332656"/>
            <a:ext cx="8640960" cy="3600400"/>
          </a:xfrm>
        </p:spPr>
        <p:txBody>
          <a:bodyPr>
            <a:noAutofit/>
          </a:bodyPr>
          <a:lstStyle/>
          <a:p>
            <a:r>
              <a:rPr lang="ru-RU" b="1" dirty="0" smtClean="0"/>
              <a:t>СИММЕ́ТРИЯ</a:t>
            </a:r>
            <a:r>
              <a:rPr lang="ru-RU" dirty="0" smtClean="0"/>
              <a:t> (греч. </a:t>
            </a:r>
            <a:r>
              <a:rPr lang="ru-RU" dirty="0" err="1" smtClean="0"/>
              <a:t>symmetria</a:t>
            </a:r>
            <a:r>
              <a:rPr lang="ru-RU" dirty="0" smtClean="0"/>
              <a:t> — "соразмерность", от </a:t>
            </a:r>
            <a:r>
              <a:rPr lang="ru-RU" dirty="0" err="1" smtClean="0"/>
              <a:t>syn</a:t>
            </a:r>
            <a:r>
              <a:rPr lang="ru-RU" dirty="0" smtClean="0"/>
              <a:t> — "вместе" и </a:t>
            </a:r>
            <a:r>
              <a:rPr lang="ru-RU" dirty="0" err="1" smtClean="0"/>
              <a:t>metreo</a:t>
            </a:r>
            <a:r>
              <a:rPr lang="ru-RU" dirty="0" smtClean="0"/>
              <a:t> — "измеряю") — основополагающий принцип самоорганизации материальных форм в природе и формообразования в искусстве. Закономерное расположение частей формы относительно центра или главной оси. Уравновешенность, правильность, согласованность частей, объединенных в целое.</a:t>
            </a:r>
          </a:p>
          <a:p>
            <a:endParaRPr lang="ru-RU" dirty="0" smtClean="0"/>
          </a:p>
        </p:txBody>
      </p:sp>
      <p:pic>
        <p:nvPicPr>
          <p:cNvPr id="4" name="Рисунок 3" descr="http://img0.liveinternet.ru/images/attach/c/2/65/744/65744424_1287994186_01.jpg"/>
          <p:cNvPicPr>
            <a:picLocks noChangeAspect="1" noChangeArrowheads="1"/>
          </p:cNvPicPr>
          <p:nvPr/>
        </p:nvPicPr>
        <p:blipFill>
          <a:blip r:embed="rId2" cstate="print"/>
          <a:srcRect/>
          <a:stretch>
            <a:fillRect/>
          </a:stretch>
        </p:blipFill>
        <p:spPr bwMode="auto">
          <a:xfrm>
            <a:off x="683568" y="3645024"/>
            <a:ext cx="3960440" cy="3027895"/>
          </a:xfrm>
          <a:prstGeom prst="rect">
            <a:avLst/>
          </a:prstGeom>
          <a:noFill/>
          <a:ln w="9525">
            <a:noFill/>
            <a:miter lim="800000"/>
            <a:headEnd/>
            <a:tailEnd/>
          </a:ln>
        </p:spPr>
      </p:pic>
      <p:pic>
        <p:nvPicPr>
          <p:cNvPr id="6" name="Рисунок 5" descr="Ris1.jpg"/>
          <p:cNvPicPr>
            <a:picLocks noChangeAspect="1"/>
          </p:cNvPicPr>
          <p:nvPr/>
        </p:nvPicPr>
        <p:blipFill>
          <a:blip r:embed="rId3" cstate="print"/>
          <a:stretch>
            <a:fillRect/>
          </a:stretch>
        </p:blipFill>
        <p:spPr>
          <a:xfrm>
            <a:off x="4860032" y="3501008"/>
            <a:ext cx="3384376" cy="304593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539552" y="548680"/>
            <a:ext cx="7772400" cy="3061320"/>
          </a:xfrm>
        </p:spPr>
        <p:txBody>
          <a:bodyPr/>
          <a:lstStyle/>
          <a:p>
            <a:r>
              <a:rPr lang="ru-RU" dirty="0" smtClean="0"/>
              <a:t>Симметрию  как  признак  живого организма  привыкли  воспринимать  в качестве  организующего  мир  начала. Все  симметричное  привычно,  приятно  глазу  и  потому  оценивается  как красивое.  В  искусстве  симметрия  находит  выражение  в  композиционном построении  произведений. </a:t>
            </a:r>
          </a:p>
        </p:txBody>
      </p:sp>
      <p:pic>
        <p:nvPicPr>
          <p:cNvPr id="6" name="Рисунок 5" descr="9435725_031230b034570.jpg"/>
          <p:cNvPicPr>
            <a:picLocks noChangeAspect="1"/>
          </p:cNvPicPr>
          <p:nvPr/>
        </p:nvPicPr>
        <p:blipFill>
          <a:blip r:embed="rId2" cstate="print"/>
          <a:srcRect/>
          <a:stretch>
            <a:fillRect/>
          </a:stretch>
        </p:blipFill>
        <p:spPr>
          <a:xfrm>
            <a:off x="899592" y="3356992"/>
            <a:ext cx="3904611" cy="3307026"/>
          </a:xfrm>
          <a:prstGeom prst="rect">
            <a:avLst/>
          </a:prstGeom>
        </p:spPr>
      </p:pic>
      <p:pic>
        <p:nvPicPr>
          <p:cNvPr id="7" name="Рисунок 6" descr="1295849682_anna-zacerkivnaya-2.jpg"/>
          <p:cNvPicPr>
            <a:picLocks noChangeAspect="1"/>
          </p:cNvPicPr>
          <p:nvPr/>
        </p:nvPicPr>
        <p:blipFill>
          <a:blip r:embed="rId3" cstate="print"/>
          <a:srcRect l="6001" t="6885" r="7538" b="9116"/>
          <a:stretch>
            <a:fillRect/>
          </a:stretch>
        </p:blipFill>
        <p:spPr>
          <a:xfrm>
            <a:off x="4932040" y="3356992"/>
            <a:ext cx="3384376" cy="327693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611560" y="620688"/>
            <a:ext cx="7772400" cy="5544616"/>
          </a:xfrm>
        </p:spPr>
        <p:txBody>
          <a:bodyPr>
            <a:noAutofit/>
          </a:bodyPr>
          <a:lstStyle/>
          <a:p>
            <a:r>
              <a:rPr lang="ru-RU" sz="2800" b="1" dirty="0" smtClean="0"/>
              <a:t>Композиция </a:t>
            </a:r>
            <a:r>
              <a:rPr lang="ru-RU" sz="2800" dirty="0" smtClean="0"/>
              <a:t> (от  лат.  </a:t>
            </a:r>
            <a:r>
              <a:rPr lang="ru-RU" sz="2800" dirty="0" err="1" smtClean="0"/>
              <a:t>composito</a:t>
            </a:r>
            <a:r>
              <a:rPr lang="ru-RU" sz="2800" dirty="0" smtClean="0"/>
              <a:t>  —  сочинение,  составление,  соединение,  примирение)  в  искусстве  —  построение, внутренняя  структура произведения,  его целостность  и  соразмерность  составляющих  частей.</a:t>
            </a:r>
          </a:p>
          <a:p>
            <a:pPr>
              <a:buNone/>
            </a:pPr>
            <a:endParaRPr lang="ru-RU" sz="2800" dirty="0" smtClean="0"/>
          </a:p>
          <a:p>
            <a:r>
              <a:rPr lang="ru-RU" sz="2800" dirty="0" smtClean="0"/>
              <a:t>Композиция — мощное  средство  выразительности  в  любом  виде искусства. Часто именно композиционное решение передает пафос художественного  произведения. </a:t>
            </a:r>
          </a:p>
          <a:p>
            <a:pPr>
              <a:buNone/>
            </a:pP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праведливость">
  <a:themeElements>
    <a:clrScheme name="Справедливость">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Справедливость">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праведливость">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51</TotalTime>
  <Words>687</Words>
  <Application>Microsoft Office PowerPoint</Application>
  <PresentationFormat>Экран (4:3)</PresentationFormat>
  <Paragraphs>37</Paragraphs>
  <Slides>19</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19</vt:i4>
      </vt:variant>
    </vt:vector>
  </HeadingPairs>
  <TitlesOfParts>
    <vt:vector size="21" baseType="lpstr">
      <vt:lpstr>Справедливость</vt:lpstr>
      <vt:lpstr>Формула</vt:lpstr>
      <vt:lpstr>Есть  ли  у  красоты  свои  законы?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Домашнее задание</vt:lpstr>
      <vt:lpstr>Примеры  для домашнего задания</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Есть  ли  у  красоты  свои  законы?</dc:title>
  <dc:creator>Учитель</dc:creator>
  <cp:lastModifiedBy>User</cp:lastModifiedBy>
  <cp:revision>10</cp:revision>
  <dcterms:created xsi:type="dcterms:W3CDTF">2015-02-03T05:12:09Z</dcterms:created>
  <dcterms:modified xsi:type="dcterms:W3CDTF">2020-04-06T00:03:53Z</dcterms:modified>
</cp:coreProperties>
</file>