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  <p:sldId id="258" r:id="rId5"/>
    <p:sldId id="259" r:id="rId6"/>
    <p:sldId id="297" r:id="rId7"/>
    <p:sldId id="298" r:id="rId8"/>
    <p:sldId id="299" r:id="rId9"/>
    <p:sldId id="300" r:id="rId10"/>
    <p:sldId id="301" r:id="rId11"/>
    <p:sldId id="302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2" r:id="rId43"/>
    <p:sldId id="294" r:id="rId44"/>
    <p:sldId id="303" r:id="rId45"/>
    <p:sldId id="304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FF"/>
    <a:srgbClr val="6600CC"/>
    <a:srgbClr val="00FF00"/>
    <a:srgbClr val="00CC99"/>
    <a:srgbClr val="FF3399"/>
    <a:srgbClr val="FF0066"/>
    <a:srgbClr val="800080"/>
    <a:srgbClr val="00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211" autoAdjust="0"/>
    <p:restoredTop sz="94718" autoAdjust="0"/>
  </p:normalViewPr>
  <p:slideViewPr>
    <p:cSldViewPr>
      <p:cViewPr varScale="1">
        <p:scale>
          <a:sx n="102" d="100"/>
          <a:sy n="102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5368-31A2-4303-8BBE-E3F144E0D09B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1517D-9992-456C-8900-099AC2BF0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im3-tub-ru.yandex.net/i?id=141878288-50-72&amp;n=21" TargetMode="External"/><Relationship Id="rId13" Type="http://schemas.openxmlformats.org/officeDocument/2006/relationships/hyperlink" Target="http://im6-tub-ru.yandex.net/i?id=155208793-06-72&amp;n=21" TargetMode="External"/><Relationship Id="rId18" Type="http://schemas.openxmlformats.org/officeDocument/2006/relationships/hyperlink" Target="http://im4-tub-ru.yandex.net/i?id=478175498-69-72&amp;n=21" TargetMode="External"/><Relationship Id="rId3" Type="http://schemas.openxmlformats.org/officeDocument/2006/relationships/hyperlink" Target="http://im3-tub-ru.yandex.net/i?id=50378374-18-72&amp;n=21" TargetMode="External"/><Relationship Id="rId7" Type="http://schemas.openxmlformats.org/officeDocument/2006/relationships/hyperlink" Target="http://im3-tub-ru.yandex.net/i?id=3757041-38-72&amp;n=21" TargetMode="External"/><Relationship Id="rId12" Type="http://schemas.openxmlformats.org/officeDocument/2006/relationships/hyperlink" Target="http://im0-tub-ru.yandex.net/i?id=211753244-02-72&amp;n=21" TargetMode="External"/><Relationship Id="rId17" Type="http://schemas.openxmlformats.org/officeDocument/2006/relationships/hyperlink" Target="http://im5-tub-ru.yandex.net/i?id=329655615-06-72&amp;n=21" TargetMode="External"/><Relationship Id="rId2" Type="http://schemas.openxmlformats.org/officeDocument/2006/relationships/audio" Target="../media/audio1.wav"/><Relationship Id="rId16" Type="http://schemas.openxmlformats.org/officeDocument/2006/relationships/hyperlink" Target="http://im1-tub-ru.yandex.net/i?id=119944170-46-72&amp;n=2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3-tub-ru.yandex.net/i?id=10830629-24-72&amp;n=21" TargetMode="External"/><Relationship Id="rId11" Type="http://schemas.openxmlformats.org/officeDocument/2006/relationships/hyperlink" Target="http://im2-tub-ru.yandex.net/i?id=118505197-22-72&amp;n=21" TargetMode="External"/><Relationship Id="rId5" Type="http://schemas.openxmlformats.org/officeDocument/2006/relationships/hyperlink" Target="http://im1-tub-ru.yandex.net/i?id=260125980-19-72&amp;n=21" TargetMode="External"/><Relationship Id="rId15" Type="http://schemas.openxmlformats.org/officeDocument/2006/relationships/hyperlink" Target="http://im2-tub-ru.yandex.net/i?id=132970284-70-72&amp;n=21" TargetMode="External"/><Relationship Id="rId10" Type="http://schemas.openxmlformats.org/officeDocument/2006/relationships/hyperlink" Target="http://im2-tub-ru.yandex.net/i?id=1582212-63-72&amp;n=21" TargetMode="External"/><Relationship Id="rId19" Type="http://schemas.openxmlformats.org/officeDocument/2006/relationships/hyperlink" Target="http://im6-tub-ru.yandex.net/i?id=369796903-45-72&amp;n=21" TargetMode="External"/><Relationship Id="rId4" Type="http://schemas.openxmlformats.org/officeDocument/2006/relationships/hyperlink" Target="http://im5-tub-ru.yandex.net/i?id=69047140-40-72&amp;n=21" TargetMode="External"/><Relationship Id="rId9" Type="http://schemas.openxmlformats.org/officeDocument/2006/relationships/hyperlink" Target="http://im4-tub-ru.yandex.net/i?id=188160306-06-72&amp;n=21" TargetMode="External"/><Relationship Id="rId14" Type="http://schemas.openxmlformats.org/officeDocument/2006/relationships/hyperlink" Target="http://im1-tub-ru.yandex.net/i?id=140547374-43-72&amp;n=2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57298"/>
            <a:ext cx="8645893" cy="34290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801"/>
              </a:avLst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28575" cmpd="sng">
                  <a:solidFill>
                    <a:srgbClr val="00CC99"/>
                  </a:solidFill>
                  <a:prstDash val="sysDot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ВЕСЁЛЫЕ</a:t>
            </a:r>
          </a:p>
          <a:p>
            <a:pPr algn="ctr"/>
            <a:r>
              <a:rPr lang="ru-RU" sz="5400" b="1" cap="all" spc="0" dirty="0" smtClean="0">
                <a:ln w="28575" cmpd="sng">
                  <a:solidFill>
                    <a:srgbClr val="00CC99"/>
                  </a:solidFill>
                  <a:prstDash val="sysDot"/>
                </a:ln>
                <a:solidFill>
                  <a:srgbClr val="FF33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БУКВОСОЧЕТАНИЯ</a:t>
            </a:r>
            <a:endParaRPr lang="ru-RU" sz="5400" b="1" cap="all" spc="0" dirty="0">
              <a:ln w="28575" cmpd="sng">
                <a:solidFill>
                  <a:srgbClr val="00CC99"/>
                </a:solidFill>
                <a:prstDash val="sysDot"/>
              </a:ln>
              <a:solidFill>
                <a:srgbClr val="FF33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214950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143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38100">
                  <a:solidFill>
                    <a:srgbClr val="6600CC"/>
                  </a:solidFill>
                </a:ln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9600" b="1" dirty="0" smtClean="0">
                <a:ln w="38100">
                  <a:solidFill>
                    <a:srgbClr val="6600CC"/>
                  </a:solidFill>
                </a:ln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прочитаем вместе</a:t>
            </a:r>
          </a:p>
          <a:p>
            <a:pPr algn="ctr"/>
            <a:r>
              <a:rPr lang="ru-RU" sz="9600" b="1" dirty="0" smtClean="0">
                <a:ln w="38100">
                  <a:solidFill>
                    <a:srgbClr val="6600CC"/>
                  </a:solidFill>
                </a:ln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9600" b="1" dirty="0">
              <a:ln w="38100">
                <a:solidFill>
                  <a:srgbClr val="6600CC"/>
                </a:solidFill>
              </a:ln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357694"/>
            <a:ext cx="3036115" cy="2143140"/>
          </a:xfrm>
          <a:prstGeom prst="flowChartDelay">
            <a:avLst/>
          </a:prstGeom>
          <a:noFill/>
          <a:ln w="76200">
            <a:solidFill>
              <a:srgbClr val="CC00FF"/>
            </a:solidFill>
            <a:prstDash val="sysDot"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00108"/>
            <a:ext cx="792961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38100">
                  <a:solidFill>
                    <a:srgbClr val="6600CC"/>
                  </a:solidFill>
                </a:ln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n w="38100">
                  <a:solidFill>
                    <a:srgbClr val="6600CC"/>
                  </a:solidFill>
                </a:ln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endParaRPr lang="en-US" sz="9600" dirty="0" smtClean="0"/>
          </a:p>
          <a:p>
            <a:pPr algn="r"/>
            <a:r>
              <a:rPr lang="en-US" sz="8000" b="1" dirty="0" smtClean="0">
                <a:ln w="38100">
                  <a:solidFill>
                    <a:srgbClr val="6600CC"/>
                  </a:solidFill>
                </a:ln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ns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571744"/>
            <a:ext cx="2714644" cy="2214578"/>
          </a:xfrm>
          <a:prstGeom prst="flowChartDelay">
            <a:avLst/>
          </a:prstGeom>
          <a:noFill/>
          <a:ln w="76200">
            <a:solidFill>
              <a:srgbClr val="CC00FF"/>
            </a:solidFill>
            <a:prstDash val="sysDot"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6350">
                  <a:solidFill>
                    <a:schemeClr val="tx1"/>
                  </a:solidFill>
                </a:ln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– значит </a:t>
            </a:r>
            <a:r>
              <a:rPr lang="ru-RU" sz="8800" b="1" dirty="0" smtClean="0">
                <a:ln w="6350">
                  <a:solidFill>
                    <a:schemeClr val="tx1"/>
                  </a:solidFill>
                </a:ln>
                <a:solidFill>
                  <a:srgbClr val="00CC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ой</a:t>
            </a:r>
          </a:p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так кричит больной 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071942"/>
            <a:ext cx="2571768" cy="2000264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71480"/>
            <a:ext cx="74295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6350">
                  <a:solidFill>
                    <a:schemeClr val="tx1"/>
                  </a:solidFill>
                </a:ln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9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9600" b="1" dirty="0" smtClean="0">
                <a:ln w="6350">
                  <a:solidFill>
                    <a:schemeClr val="tx1"/>
                  </a:solidFill>
                </a:ln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endParaRPr lang="en-US" sz="9600" b="1" dirty="0" smtClean="0">
              <a:ln w="6350">
                <a:solidFill>
                  <a:schemeClr val="tx1"/>
                </a:solidFill>
              </a:ln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600" b="1" dirty="0" smtClean="0">
              <a:ln w="6350">
                <a:solidFill>
                  <a:schemeClr val="tx1"/>
                </a:solidFill>
              </a:ln>
              <a:solidFill>
                <a:srgbClr val="00CC00"/>
              </a:solidFill>
              <a:latin typeface="Monotype Corsiva" pitchFamily="66" charset="0"/>
            </a:endParaRPr>
          </a:p>
          <a:p>
            <a:pPr algn="ctr"/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72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72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mich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2000241"/>
            <a:ext cx="1571635" cy="1500198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285728"/>
            <a:ext cx="750099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Злится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smtClean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6000" b="1" dirty="0" smtClean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на букву </a:t>
            </a:r>
            <a:r>
              <a:rPr lang="en-US" sz="8800" b="1" dirty="0" smtClean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Почему не знаем.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 середине и в конце мы лишь </a:t>
            </a:r>
            <a:r>
              <a:rPr lang="en-US" sz="8800" b="1" dirty="0" smtClean="0">
                <a:ln w="6350"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6000" dirty="0" smtClean="0">
                <a:ln w="6350"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читаем!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5143512"/>
            <a:ext cx="2928958" cy="1571636"/>
          </a:xfrm>
          <a:prstGeom prst="ellipse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85860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ck =k</a:t>
            </a:r>
          </a:p>
          <a:p>
            <a:pPr algn="r"/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Nusskna</a:t>
            </a:r>
            <a:r>
              <a:rPr lang="en-US" sz="7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ck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14356"/>
            <a:ext cx="1714500" cy="1428750"/>
          </a:xfrm>
          <a:prstGeom prst="ellipse">
            <a:avLst/>
          </a:prstGeom>
        </p:spPr>
      </p:pic>
      <p:pic>
        <p:nvPicPr>
          <p:cNvPr id="4" name="Рисунок 3" descr="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4000504"/>
            <a:ext cx="2286016" cy="228601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28670"/>
            <a:ext cx="85011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Если слева буква </a:t>
            </a:r>
            <a:r>
              <a:rPr lang="en-US" sz="8800" b="1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Без буквы </a:t>
            </a:r>
            <a:r>
              <a:rPr lang="en-US" sz="8800" b="1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её прочти!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071942"/>
            <a:ext cx="2643206" cy="1785940"/>
          </a:xfrm>
          <a:prstGeom prst="cloud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77153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9600" b="1" dirty="0" smtClean="0">
              <a:ln w="28575">
                <a:solidFill>
                  <a:schemeClr val="tx1"/>
                </a:solidFill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ben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8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8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714356"/>
            <a:ext cx="2071690" cy="1785940"/>
          </a:xfrm>
          <a:prstGeom prst="cloud">
            <a:avLst/>
          </a:prstGeom>
        </p:spPr>
      </p:pic>
      <p:pic>
        <p:nvPicPr>
          <p:cNvPr id="4" name="Рисунок 3" descr="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429132"/>
            <a:ext cx="1928826" cy="1714512"/>
          </a:xfrm>
          <a:prstGeom prst="cloud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07249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n w="1270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8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после гласных не читается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 при чтении опускается!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ln w="1270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72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запомни ты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Показатель долготы!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4857760"/>
            <a:ext cx="2786082" cy="1643074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81439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9600" b="1" dirty="0" smtClean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Auf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Wieders</a:t>
            </a:r>
            <a:r>
              <a:rPr lang="en-US" sz="80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eh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286256"/>
            <a:ext cx="3214710" cy="18573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" presetClass="exit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15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не хочет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   </a:t>
            </a:r>
            <a:r>
              <a:rPr lang="en-US" sz="96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стоять,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не даёт себя читать!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714752"/>
            <a:ext cx="3000396" cy="2214578"/>
          </a:xfrm>
          <a:prstGeom prst="ellipse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928670"/>
            <a:ext cx="7929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9600" b="1" dirty="0" smtClean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Frau H</a:t>
            </a:r>
            <a:r>
              <a:rPr lang="en-US" sz="8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4214818"/>
            <a:ext cx="3500462" cy="17859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85860"/>
            <a:ext cx="75724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n w="1905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Herr P</a:t>
            </a:r>
            <a:r>
              <a:rPr lang="en-US" sz="8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286256"/>
            <a:ext cx="3214710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357298"/>
            <a:ext cx="7643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Вдруг на  </a:t>
            </a:r>
            <a:r>
              <a:rPr lang="en-US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свалился град,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Букву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читать я рад!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572000" y="214290"/>
            <a:ext cx="3429024" cy="928694"/>
          </a:xfrm>
          <a:prstGeom prst="cloud">
            <a:avLst/>
          </a:prstGeom>
          <a:ln w="7620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rgbClr val="7030A0"/>
                </a:solidFill>
              </a:ln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4000496" y="928670"/>
            <a:ext cx="214314" cy="214314"/>
          </a:xfrm>
          <a:prstGeom prst="flowChartConnector">
            <a:avLst/>
          </a:prstGeom>
          <a:ln>
            <a:solidFill>
              <a:srgbClr val="6600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5429256" y="1285860"/>
            <a:ext cx="285752" cy="285752"/>
          </a:xfrm>
          <a:prstGeom prst="flowChartConnector">
            <a:avLst/>
          </a:prstGeom>
          <a:ln>
            <a:solidFill>
              <a:srgbClr val="6600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4572000" y="1357298"/>
            <a:ext cx="214314" cy="214314"/>
          </a:xfrm>
          <a:prstGeom prst="flowChartConnector">
            <a:avLst/>
          </a:prstGeom>
          <a:ln>
            <a:solidFill>
              <a:srgbClr val="6600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5000636"/>
            <a:ext cx="2286000" cy="1428750"/>
          </a:xfrm>
          <a:prstGeom prst="cloud">
            <a:avLst/>
          </a:prstGeom>
          <a:ln w="76200">
            <a:solidFill>
              <a:srgbClr val="6600CC"/>
            </a:solidFill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75724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ä 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en-US" sz="8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hlen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4643446"/>
            <a:ext cx="3000396" cy="1643064"/>
          </a:xfrm>
          <a:prstGeom prst="cloud">
            <a:avLst/>
          </a:prstGeom>
          <a:ln w="76200">
            <a:solidFill>
              <a:srgbClr val="6600CC"/>
            </a:solidFill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42852"/>
            <a:ext cx="7715304" cy="4010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Буквы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9600" b="1" dirty="0" err="1" smtClean="0">
                <a:ln w="28575">
                  <a:solidFill>
                    <a:schemeClr val="tx1"/>
                  </a:solidFill>
                  <a:prstDash val="sysDash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chs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позовём как киску </a:t>
            </a:r>
          </a:p>
          <a:p>
            <a:pPr algn="ctr"/>
            <a:r>
              <a:rPr lang="ru-RU" sz="8800" b="1" dirty="0" smtClean="0">
                <a:ln w="28575">
                  <a:solidFill>
                    <a:schemeClr val="tx1"/>
                  </a:solidFill>
                  <a:prstDash val="sysDash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кс</a:t>
            </a:r>
            <a:endParaRPr lang="ru-RU" sz="8800" b="1" dirty="0">
              <a:ln w="28575">
                <a:solidFill>
                  <a:schemeClr val="tx1"/>
                </a:solidFill>
                <a:prstDash val="sysDash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4214818"/>
            <a:ext cx="2786082" cy="2286016"/>
          </a:xfrm>
          <a:prstGeom prst="teardrop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07236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chs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кс</a:t>
            </a:r>
          </a:p>
          <a:p>
            <a:pPr algn="ctr"/>
            <a:r>
              <a:rPr lang="en-US" sz="8800" b="1" dirty="0" err="1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chs</a:t>
            </a:r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714752"/>
            <a:ext cx="3021138" cy="2286017"/>
          </a:xfrm>
          <a:prstGeom prst="teardrop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Три буквы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всегда полны смекалки,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 превращаются они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торчащие три палки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9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286256"/>
            <a:ext cx="2143140" cy="1714512"/>
          </a:xfrm>
          <a:prstGeom prst="rect">
            <a:avLst/>
          </a:prstGeom>
        </p:spPr>
      </p:pic>
      <p:pic>
        <p:nvPicPr>
          <p:cNvPr id="4" name="Рисунок 3" descr="1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857760"/>
            <a:ext cx="2428892" cy="1714512"/>
          </a:xfrm>
          <a:prstGeom prst="rect">
            <a:avLst/>
          </a:prstGeom>
        </p:spPr>
      </p:pic>
      <p:pic>
        <p:nvPicPr>
          <p:cNvPr id="5" name="Рисунок 4" descr="13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4572008"/>
            <a:ext cx="2214578" cy="1785940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5725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rgbClr val="0000FF"/>
                </a:solidFill>
                <a:latin typeface="Times New Roman" pitchFamily="18" charset="0"/>
                <a:ea typeface="Meiryo" pitchFamily="34" charset="-128"/>
                <a:cs typeface="Times New Roman" pitchFamily="18" charset="0"/>
              </a:rPr>
              <a:t>ш</a:t>
            </a:r>
            <a:endParaRPr lang="en-US" sz="9600" b="1" dirty="0" smtClean="0">
              <a:solidFill>
                <a:srgbClr val="0000FF"/>
              </a:solidFill>
              <a:latin typeface="Times New Roman" pitchFamily="18" charset="0"/>
              <a:ea typeface="Meiryo" pitchFamily="34" charset="-128"/>
              <a:cs typeface="Times New Roman" pitchFamily="18" charset="0"/>
            </a:endParaRPr>
          </a:p>
          <a:p>
            <a:pPr algn="r"/>
            <a:r>
              <a:rPr lang="en-US" sz="6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ura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6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6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nell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857232"/>
            <a:ext cx="2357454" cy="1785950"/>
          </a:xfrm>
          <a:prstGeom prst="rect">
            <a:avLst/>
          </a:prstGeom>
        </p:spPr>
      </p:pic>
      <p:pic>
        <p:nvPicPr>
          <p:cNvPr id="4" name="Рисунок 3" descr="1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2643182"/>
            <a:ext cx="2286016" cy="1714512"/>
          </a:xfrm>
          <a:prstGeom prst="rect">
            <a:avLst/>
          </a:prstGeom>
        </p:spPr>
      </p:pic>
      <p:pic>
        <p:nvPicPr>
          <p:cNvPr id="5" name="Рисунок 4" descr="12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4357694"/>
            <a:ext cx="2428892" cy="1714512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5725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Зашипела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9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9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Зашипела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 начале слова прочитаем </a:t>
            </a:r>
            <a:r>
              <a:rPr lang="ru-RU" sz="88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шп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1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2071702" cy="2180011"/>
          </a:xfrm>
          <a:prstGeom prst="star7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000"/>
                            </p:stCondLst>
                            <p:childTnLst>
                              <p:par>
                                <p:cTn id="21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57242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effi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en-US" sz="5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immt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r"/>
            <a:r>
              <a:rPr lang="en-US" sz="96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шп</a:t>
            </a:r>
            <a:endParaRPr lang="en-US" sz="9600" b="1" dirty="0" smtClean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54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ort</a:t>
            </a:r>
          </a:p>
          <a:p>
            <a:pPr algn="r"/>
            <a:r>
              <a:rPr lang="en-US" sz="5400" b="1" dirty="0" err="1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ielen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1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928670"/>
            <a:ext cx="2214578" cy="1928826"/>
          </a:xfrm>
          <a:prstGeom prst="star7">
            <a:avLst/>
          </a:prstGeom>
        </p:spPr>
      </p:pic>
      <p:pic>
        <p:nvPicPr>
          <p:cNvPr id="4" name="Рисунок 3" descr="1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214818"/>
            <a:ext cx="2143140" cy="1785950"/>
          </a:xfrm>
          <a:prstGeom prst="star7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8001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96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хь</a:t>
            </a:r>
            <a:endParaRPr lang="ru-RU" sz="9600" b="1" dirty="0" smtClean="0">
              <a:solidFill>
                <a:srgbClr val="00CC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72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r"/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72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3214686"/>
            <a:ext cx="3000396" cy="2143140"/>
          </a:xfrm>
          <a:prstGeom prst="ellipse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85794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9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кривилась</a:t>
            </a:r>
          </a:p>
          <a:p>
            <a:pPr algn="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 при чтении</a:t>
            </a:r>
          </a:p>
          <a:p>
            <a:pPr algn="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испарилась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571876"/>
            <a:ext cx="2786082" cy="2286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357298"/>
            <a:ext cx="728667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66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tz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6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Ka</a:t>
            </a:r>
            <a:r>
              <a:rPr lang="en-US" sz="66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tz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000240"/>
            <a:ext cx="2786082" cy="25003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71546"/>
            <a:ext cx="664373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исчезнет</a:t>
            </a:r>
          </a:p>
          <a:p>
            <a:pPr algn="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Не читай её тогда!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9520" y="1142984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9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714752"/>
            <a:ext cx="2357454" cy="2357454"/>
          </a:xfrm>
          <a:prstGeom prst="ellipse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736"/>
            <a:ext cx="36433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5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</a:p>
          <a:p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en-US" sz="54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üringen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214554"/>
            <a:ext cx="2357454" cy="2143140"/>
          </a:xfrm>
          <a:prstGeom prst="flowChartConnector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285728"/>
            <a:ext cx="77153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Если встретились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6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Прочитаем </a:t>
            </a:r>
            <a:r>
              <a:rPr lang="ru-RU" sz="8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тогда!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357694"/>
            <a:ext cx="3143272" cy="2000264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71612"/>
            <a:ext cx="7572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9600" dirty="0" err="1" smtClean="0">
                <a:ln w="38100"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en-US" sz="9600" dirty="0" smtClean="0">
              <a:ln w="38100"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7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ilipp</a:t>
            </a:r>
          </a:p>
          <a:p>
            <a:pPr algn="r"/>
            <a:r>
              <a:rPr lang="en-US" sz="7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ilatelist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285992"/>
            <a:ext cx="2786082" cy="2214568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285860"/>
            <a:ext cx="85725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tsch</a:t>
            </a:r>
            <a:endParaRPr lang="en-US" sz="96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Вчетвером гуляют,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Их как </a:t>
            </a:r>
            <a:r>
              <a:rPr lang="ru-RU" sz="9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читают!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1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893603" y="2321711"/>
            <a:ext cx="3857652" cy="2357454"/>
          </a:xfrm>
          <a:prstGeom prst="rect">
            <a:avLst/>
          </a:prstGeom>
          <a:effectLst>
            <a:glow rad="101600">
              <a:srgbClr val="6600CC">
                <a:alpha val="6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Below"/>
            <a:lightRig rig="threePt" dir="t"/>
          </a:scene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357298"/>
            <a:ext cx="771530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tsch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en-US" sz="96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Deu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tsch</a:t>
            </a:r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Deu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tsch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land</a:t>
            </a:r>
          </a:p>
          <a:p>
            <a:r>
              <a:rPr lang="en-US" sz="6000" b="1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Tsch</a:t>
            </a:r>
            <a:r>
              <a:rPr lang="en-US" sz="6000" b="1" dirty="0" err="1" smtClean="0">
                <a:latin typeface="Times New Roman" pitchFamily="18" charset="0"/>
                <a:cs typeface="Times New Roman" pitchFamily="18" charset="0"/>
              </a:rPr>
              <a:t>üs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  <p:pic>
        <p:nvPicPr>
          <p:cNvPr id="3" name="Рисунок 2" descr="1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072065" y="2071680"/>
            <a:ext cx="3786213" cy="2928956"/>
          </a:xfrm>
          <a:prstGeom prst="rect">
            <a:avLst/>
          </a:prstGeom>
          <a:effectLst>
            <a:glow rad="101600">
              <a:srgbClr val="6600CC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715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Когда они встречаются,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единый звук сливаются!</a:t>
            </a:r>
          </a:p>
          <a:p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9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9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214554"/>
            <a:ext cx="3786214" cy="3571900"/>
          </a:xfrm>
          <a:prstGeom prst="flowChartPunchedTape">
            <a:avLst/>
          </a:prstGeom>
          <a:effectLst>
            <a:glow rad="101600">
              <a:srgbClr val="FF33CC">
                <a:alpha val="60000"/>
              </a:srgbClr>
            </a:glow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-159306"/>
            <a:ext cx="800105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das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 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9600" b="1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das B</a:t>
            </a:r>
            <a:r>
              <a:rPr lang="en-US" sz="5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643050"/>
            <a:ext cx="3643338" cy="3571900"/>
          </a:xfrm>
          <a:prstGeom prst="flowChartPunchedTape">
            <a:avLst/>
          </a:prstGeom>
          <a:effectLst>
            <a:glow rad="101600">
              <a:srgbClr val="FF33CC">
                <a:alpha val="60000"/>
              </a:srgbClr>
            </a:glow>
          </a:effectLst>
          <a:scene3d>
            <a:camera prst="perspectiveRelaxedModerately"/>
            <a:lightRig rig="threePt" dir="t"/>
          </a:scene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Если гласные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Мы поставим рядом,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Будут гласные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b="1" dirty="0" smtClean="0">
              <a:solidFill>
                <a:srgbClr val="FF0000"/>
              </a:solidFill>
              <a:latin typeface="Century Schoolbook" pitchFamily="18" charset="0"/>
            </a:endParaRPr>
          </a:p>
          <a:p>
            <a:pPr algn="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кричать с досады!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214290"/>
            <a:ext cx="30718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317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8800" b="1" dirty="0" smtClean="0">
                <a:ln w="317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800" b="1" dirty="0" smtClean="0">
                <a:ln w="317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ln w="317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8800" b="1" dirty="0">
              <a:ln w="3175">
                <a:solidFill>
                  <a:schemeClr val="tx1"/>
                </a:solidFill>
              </a:ln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1714488"/>
            <a:ext cx="32147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n w="952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8800" b="1" dirty="0" smtClean="0">
                <a:ln w="952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800" b="1" dirty="0" smtClean="0">
                <a:ln w="952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ln w="9525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8800" b="1" dirty="0">
              <a:ln w="9525">
                <a:solidFill>
                  <a:schemeClr val="tx1"/>
                </a:solidFill>
              </a:ln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000372"/>
            <a:ext cx="27146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ln w="6350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Ай</a:t>
            </a:r>
            <a:endParaRPr lang="ru-RU" sz="8800" b="1" dirty="0">
              <a:ln w="6350">
                <a:solidFill>
                  <a:schemeClr val="tx1"/>
                </a:solidFill>
              </a:ln>
              <a:solidFill>
                <a:srgbClr val="CC000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4714884"/>
            <a:ext cx="2714644" cy="164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3D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83D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83D"/>
                                      </p:to>
                                    </p:animClr>
                                    <p:animClr clrSpc="rgb">
                                      <p:cBhvr>
                                        <p:cTn id="19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83D"/>
                                      </p:to>
                                    </p:animClr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928670"/>
            <a:ext cx="7286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1" dirty="0" smtClean="0">
                <a:solidFill>
                  <a:srgbClr val="80008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ä</a:t>
            </a:r>
            <a:r>
              <a:rPr lang="ru-RU" sz="9600" b="1" dirty="0" smtClean="0">
                <a:solidFill>
                  <a:srgbClr val="80008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9600" b="1" dirty="0" smtClean="0">
                <a:solidFill>
                  <a:srgbClr val="80008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u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качая головой,</a:t>
            </a:r>
          </a:p>
          <a:p>
            <a:pPr algn="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сказали вместе: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9600" b="1" dirty="0" smtClean="0">
                <a:solidFill>
                  <a:srgbClr val="80008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ой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357430"/>
            <a:ext cx="3143272" cy="2428882"/>
          </a:xfrm>
          <a:prstGeom prst="hear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5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00240"/>
            <a:ext cx="65008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800080"/>
                </a:solidFill>
                <a:latin typeface="Times New Roman" pitchFamily="18" charset="0"/>
                <a:ea typeface="SimHei" pitchFamily="49" charset="-122"/>
                <a:cs typeface="Times New Roman" pitchFamily="18" charset="0"/>
              </a:rPr>
              <a:t>äu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endParaRPr lang="en-US" sz="9600" b="1" dirty="0" smtClean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66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äu</a:t>
            </a:r>
            <a:r>
              <a:rPr lang="en-US" sz="6600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071678"/>
            <a:ext cx="3429004" cy="2786082"/>
          </a:xfrm>
          <a:prstGeom prst="hear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5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8687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8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Если к нам добавить  </a:t>
            </a:r>
            <a:r>
              <a:rPr lang="en-US" sz="72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Мы кричим лягушкой  </a:t>
            </a:r>
            <a:r>
              <a:rPr lang="ru-RU" sz="72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Если букву  </a:t>
            </a:r>
            <a:r>
              <a:rPr lang="en-US" sz="7200" b="1" dirty="0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убрать,</a:t>
            </a:r>
          </a:p>
          <a:p>
            <a:pPr algn="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Будем мы  </a:t>
            </a:r>
            <a:r>
              <a:rPr lang="ru-RU" sz="72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кв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звучать!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642918"/>
            <a:ext cx="1433510" cy="2000264"/>
          </a:xfrm>
          <a:prstGeom prst="can">
            <a:avLst/>
          </a:prstGeom>
        </p:spPr>
      </p:pic>
      <p:pic>
        <p:nvPicPr>
          <p:cNvPr id="4" name="Рисунок 3" descr="2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3429000"/>
            <a:ext cx="2105025" cy="2000254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5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5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072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кв</a:t>
            </a:r>
            <a:endParaRPr lang="ru-RU" sz="9600" b="1" dirty="0" smtClean="0">
              <a:solidFill>
                <a:srgbClr val="00CC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adrat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7200" b="1" dirty="0" smtClean="0"/>
          </a:p>
          <a:p>
            <a:endParaRPr lang="en-US" sz="7200" b="1" dirty="0" smtClean="0"/>
          </a:p>
          <a:p>
            <a:pPr algn="r"/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7200" b="1" dirty="0" err="1" smtClean="0">
                <a:solidFill>
                  <a:srgbClr val="00CC99"/>
                </a:solidFill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7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143116"/>
            <a:ext cx="1933576" cy="1928826"/>
          </a:xfrm>
          <a:prstGeom prst="can">
            <a:avLst/>
          </a:prstGeom>
        </p:spPr>
      </p:pic>
      <p:pic>
        <p:nvPicPr>
          <p:cNvPr id="4" name="Рисунок 3" descr="2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28" y="4143380"/>
            <a:ext cx="2105025" cy="1857378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714488"/>
            <a:ext cx="7014028" cy="3135901"/>
          </a:xfrm>
          <a:prstGeom prst="rect">
            <a:avLst/>
          </a:prstGeom>
          <a:ln w="76200">
            <a:solidFill>
              <a:srgbClr val="FF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0724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Ссылки на использованные изображения</a:t>
            </a:r>
          </a:p>
          <a:p>
            <a:r>
              <a:rPr lang="ru-RU" dirty="0" smtClean="0"/>
              <a:t>Смайлики </a:t>
            </a:r>
            <a:r>
              <a:rPr lang="en-US" dirty="0" smtClean="0">
                <a:hlinkClick r:id="rId3"/>
              </a:rPr>
              <a:t>http://im3-tub-ru.yandex.net/i?id=50378374-18-72&amp;n=21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http://im5-tub-ru.yandex.net/i?id=69047140-40-72&amp;n=21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http://im1-tub-ru.yandex.net/i?id=260125980-19-72&amp;n=21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http://im3-tub-ru.yandex.net/i?id=10830629-24-72&amp;n=21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http://im3-tub-ru.yandex.net/i?id=3757041-38-72&amp;n=21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http://im3-tub-ru.yandex.net/i?id=141878288-50-72&amp;n=21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http://im4-tub-ru.yandex.net/i?id=188160306-06-72&amp;n=21</a:t>
            </a:r>
            <a:endParaRPr lang="ru-RU" dirty="0" smtClean="0"/>
          </a:p>
          <a:p>
            <a:r>
              <a:rPr lang="en-US" dirty="0" smtClean="0">
                <a:hlinkClick r:id="rId10"/>
              </a:rPr>
              <a:t>http://im2-tub-ru.yandex.net/i?id=1582212-63-72&amp;n=21</a:t>
            </a:r>
            <a:endParaRPr lang="ru-RU" dirty="0" smtClean="0"/>
          </a:p>
          <a:p>
            <a:r>
              <a:rPr lang="en-US" dirty="0" smtClean="0">
                <a:hlinkClick r:id="rId11"/>
              </a:rPr>
              <a:t>http://im2-tub-ru.yandex.net/i?id=118505197-22-72&amp;n=21</a:t>
            </a:r>
            <a:endParaRPr lang="ru-RU" dirty="0" smtClean="0"/>
          </a:p>
          <a:p>
            <a:r>
              <a:rPr lang="en-US" dirty="0" smtClean="0">
                <a:hlinkClick r:id="rId12"/>
              </a:rPr>
              <a:t>http://im0-tub-ru.yandex.net/i?id=211753244-02-72&amp;n=21</a:t>
            </a:r>
            <a:endParaRPr lang="ru-RU" dirty="0" smtClean="0"/>
          </a:p>
          <a:p>
            <a:r>
              <a:rPr lang="en-US" dirty="0" smtClean="0">
                <a:hlinkClick r:id="rId13"/>
              </a:rPr>
              <a:t>http://im6-tub-ru.yandex.net/i?id=155208793-06-72&amp;n=21</a:t>
            </a:r>
            <a:endParaRPr lang="ru-RU" dirty="0" smtClean="0"/>
          </a:p>
          <a:p>
            <a:r>
              <a:rPr lang="en-US" dirty="0" smtClean="0">
                <a:hlinkClick r:id="rId14"/>
              </a:rPr>
              <a:t>http://im1-tub-ru.yandex.net/i?id=140547374-43-72&amp;n=21</a:t>
            </a:r>
            <a:endParaRPr lang="ru-RU" dirty="0" smtClean="0"/>
          </a:p>
          <a:p>
            <a:r>
              <a:rPr lang="en-US" dirty="0" smtClean="0">
                <a:hlinkClick r:id="rId15"/>
              </a:rPr>
              <a:t>http://im2-tub-ru.yandex.net/i?id=132970284-70-72&amp;n=21</a:t>
            </a:r>
            <a:endParaRPr lang="ru-RU" dirty="0" smtClean="0"/>
          </a:p>
          <a:p>
            <a:r>
              <a:rPr lang="en-US" dirty="0" smtClean="0">
                <a:hlinkClick r:id="rId16"/>
              </a:rPr>
              <a:t>http://im1-tub-ru.yandex.net/i?id=119944170-46-72&amp;n=21</a:t>
            </a:r>
            <a:endParaRPr lang="ru-RU" dirty="0" smtClean="0"/>
          </a:p>
          <a:p>
            <a:r>
              <a:rPr lang="en-US" dirty="0" smtClean="0">
                <a:hlinkClick r:id="rId17"/>
              </a:rPr>
              <a:t>http://im5-tub-ru.yandex.net/i?id=329655615-06-72&amp;n=21</a:t>
            </a:r>
            <a:endParaRPr lang="ru-RU" dirty="0" smtClean="0"/>
          </a:p>
          <a:p>
            <a:r>
              <a:rPr lang="en-US" dirty="0" smtClean="0">
                <a:hlinkClick r:id="rId18"/>
              </a:rPr>
              <a:t>http://im4-tub-ru.yandex.net/i?id=478175498-69-72&amp;n=21</a:t>
            </a:r>
            <a:endParaRPr lang="ru-RU" dirty="0" smtClean="0"/>
          </a:p>
          <a:p>
            <a:r>
              <a:rPr lang="en-US" dirty="0" smtClean="0">
                <a:hlinkClick r:id="rId19"/>
              </a:rPr>
              <a:t>http://im6-tub-ru.yandex.net/i?id=369796903-45-72&amp;n=21</a:t>
            </a:r>
            <a:endParaRPr lang="ru-RU" dirty="0" smtClean="0"/>
          </a:p>
          <a:p>
            <a:r>
              <a:rPr lang="ru-RU" dirty="0" smtClean="0"/>
              <a:t>Щелкунчик </a:t>
            </a:r>
            <a:r>
              <a:rPr lang="en-US" dirty="0" smtClean="0"/>
              <a:t>http://im4-tub-ru.yandex.net/i?id=480645162-65-72&amp;n=21</a:t>
            </a: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75724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n w="6350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9600" b="1" dirty="0" smtClean="0">
                <a:ln w="6350">
                  <a:solidFill>
                    <a:schemeClr val="tx1"/>
                  </a:solidFill>
                </a:ln>
                <a:solidFill>
                  <a:srgbClr val="CC0000"/>
                </a:solidFill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ай</a:t>
            </a:r>
            <a:r>
              <a:rPr lang="en-US" sz="9600" dirty="0" smtClean="0"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 </a:t>
            </a:r>
            <a:endParaRPr lang="ru-RU" sz="9600" dirty="0" smtClean="0">
              <a:latin typeface="Times New Roman" pitchFamily="18" charset="0"/>
              <a:ea typeface="Gulim" pitchFamily="34" charset="-127"/>
              <a:cs typeface="Times New Roman" pitchFamily="18" charset="0"/>
            </a:endParaRPr>
          </a:p>
          <a:p>
            <a:pPr algn="ctr"/>
            <a:r>
              <a:rPr lang="en-US" sz="80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ns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80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algn="ctr"/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80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8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3" name="Рисунок 2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642918"/>
            <a:ext cx="1093009" cy="1285884"/>
          </a:xfrm>
          <a:prstGeom prst="rect">
            <a:avLst/>
          </a:prstGeom>
        </p:spPr>
      </p:pic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5072074"/>
            <a:ext cx="1168981" cy="1285884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857232"/>
            <a:ext cx="750099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прочитаем вместе  </a:t>
            </a:r>
          </a:p>
          <a:p>
            <a:pPr algn="ctr"/>
            <a:r>
              <a:rPr lang="ru-RU" sz="8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857628"/>
            <a:ext cx="2543164" cy="2286016"/>
          </a:xfrm>
          <a:prstGeom prst="ellipse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ru-RU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3143248"/>
            <a:ext cx="3429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8000" b="1" dirty="0" err="1" smtClean="0">
                <a:latin typeface="Times New Roman" pitchFamily="18" charset="0"/>
                <a:cs typeface="Times New Roman" pitchFamily="18" charset="0"/>
              </a:rPr>
              <a:t>tta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ra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3286124"/>
            <a:ext cx="2686040" cy="2428868"/>
          </a:xfrm>
          <a:prstGeom prst="ellipse">
            <a:avLst/>
          </a:prstGeom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57150">
                  <a:solidFill>
                    <a:srgbClr val="FF33CC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9600" b="1" dirty="0" smtClean="0">
                <a:ln w="57150">
                  <a:solidFill>
                    <a:srgbClr val="FF33CC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прочитаем дружно</a:t>
            </a:r>
          </a:p>
          <a:p>
            <a:pPr algn="ctr"/>
            <a:r>
              <a:rPr lang="ru-RU" sz="9600" b="1" dirty="0" smtClean="0">
                <a:ln w="57150">
                  <a:solidFill>
                    <a:srgbClr val="FF33CC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9600" b="1" dirty="0">
              <a:ln w="57150">
                <a:solidFill>
                  <a:srgbClr val="FF33CC"/>
                </a:solidFill>
              </a:ln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214818"/>
            <a:ext cx="3357586" cy="2428892"/>
          </a:xfrm>
          <a:prstGeom prst="star7">
            <a:avLst/>
          </a:prstGeom>
          <a:noFill/>
          <a:ln w="76200">
            <a:solidFill>
              <a:srgbClr val="00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285860"/>
            <a:ext cx="578647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38100">
                  <a:solidFill>
                    <a:srgbClr val="FF33CC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9600" b="1" dirty="0" smtClean="0">
                <a:ln w="28575">
                  <a:solidFill>
                    <a:srgbClr val="FF33CC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n w="38100">
                  <a:solidFill>
                    <a:srgbClr val="FF33CC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en-US" sz="9600" b="1" dirty="0" smtClean="0">
              <a:ln w="38100">
                <a:solidFill>
                  <a:srgbClr val="FF33CC"/>
                </a:solidFill>
              </a:ln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0" b="1" dirty="0" smtClean="0">
                <a:ln w="38100">
                  <a:solidFill>
                    <a:srgbClr val="FF33CC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sz="8000" b="1" dirty="0" smtClean="0">
                <a:ln w="38100">
                  <a:solidFill>
                    <a:srgbClr val="FF33CC"/>
                  </a:solidFill>
                </a:ln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214554"/>
            <a:ext cx="3143272" cy="2857520"/>
          </a:xfrm>
          <a:prstGeom prst="star7">
            <a:avLst/>
          </a:prstGeom>
          <a:noFill/>
          <a:ln w="76200">
            <a:solidFill>
              <a:srgbClr val="00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446</Words>
  <Application>Microsoft Office PowerPoint</Application>
  <PresentationFormat>Экран (4:3)</PresentationFormat>
  <Paragraphs>159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Admin</cp:lastModifiedBy>
  <cp:revision>148</cp:revision>
  <dcterms:created xsi:type="dcterms:W3CDTF">2013-09-02T18:56:05Z</dcterms:created>
  <dcterms:modified xsi:type="dcterms:W3CDTF">2018-11-27T09:55:53Z</dcterms:modified>
</cp:coreProperties>
</file>