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theme/theme9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8" r:id="rId2"/>
    <p:sldMasterId id="2147483720" r:id="rId3"/>
    <p:sldMasterId id="2147483768" r:id="rId4"/>
    <p:sldMasterId id="2147483792" r:id="rId5"/>
    <p:sldMasterId id="2147483804" r:id="rId6"/>
    <p:sldMasterId id="2147483828" r:id="rId7"/>
    <p:sldMasterId id="2147483840" r:id="rId8"/>
  </p:sldMasterIdLst>
  <p:notesMasterIdLst>
    <p:notesMasterId r:id="rId26"/>
  </p:notesMasterIdLst>
  <p:sldIdLst>
    <p:sldId id="288" r:id="rId9"/>
    <p:sldId id="257" r:id="rId10"/>
    <p:sldId id="278" r:id="rId11"/>
    <p:sldId id="289" r:id="rId12"/>
    <p:sldId id="305" r:id="rId13"/>
    <p:sldId id="290" r:id="rId14"/>
    <p:sldId id="306" r:id="rId15"/>
    <p:sldId id="291" r:id="rId16"/>
    <p:sldId id="307" r:id="rId17"/>
    <p:sldId id="286" r:id="rId18"/>
    <p:sldId id="297" r:id="rId19"/>
    <p:sldId id="304" r:id="rId20"/>
    <p:sldId id="294" r:id="rId21"/>
    <p:sldId id="295" r:id="rId22"/>
    <p:sldId id="300" r:id="rId23"/>
    <p:sldId id="301" r:id="rId24"/>
    <p:sldId id="270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9" autoAdjust="0"/>
    <p:restoredTop sz="86380" autoAdjust="0"/>
  </p:normalViewPr>
  <p:slideViewPr>
    <p:cSldViewPr>
      <p:cViewPr>
        <p:scale>
          <a:sx n="70" d="100"/>
          <a:sy n="70" d="100"/>
        </p:scale>
        <p:origin x="-1134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2352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5.xml"/><Relationship Id="rId18" Type="http://schemas.openxmlformats.org/officeDocument/2006/relationships/slide" Target="slides/slide10.xml"/><Relationship Id="rId26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3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4.xml"/><Relationship Id="rId17" Type="http://schemas.openxmlformats.org/officeDocument/2006/relationships/slide" Target="slides/slide9.xml"/><Relationship Id="rId25" Type="http://schemas.openxmlformats.org/officeDocument/2006/relationships/slide" Target="slides/slide1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8.xml"/><Relationship Id="rId20" Type="http://schemas.openxmlformats.org/officeDocument/2006/relationships/slide" Target="slides/slide12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3.xml"/><Relationship Id="rId24" Type="http://schemas.openxmlformats.org/officeDocument/2006/relationships/slide" Target="slides/slide1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7.xml"/><Relationship Id="rId23" Type="http://schemas.openxmlformats.org/officeDocument/2006/relationships/slide" Target="slides/slide15.xml"/><Relationship Id="rId28" Type="http://schemas.openxmlformats.org/officeDocument/2006/relationships/viewProps" Target="viewProps.xml"/><Relationship Id="rId10" Type="http://schemas.openxmlformats.org/officeDocument/2006/relationships/slide" Target="slides/slide2.xml"/><Relationship Id="rId19" Type="http://schemas.openxmlformats.org/officeDocument/2006/relationships/slide" Target="slides/slide1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1.xml"/><Relationship Id="rId14" Type="http://schemas.openxmlformats.org/officeDocument/2006/relationships/slide" Target="slides/slide6.xml"/><Relationship Id="rId22" Type="http://schemas.openxmlformats.org/officeDocument/2006/relationships/slide" Target="slides/slide14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9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504A71F-05F1-4F60-8984-2190D1739378}" type="datetimeFigureOut">
              <a:rPr lang="ru-RU" smtClean="0"/>
              <a:pPr/>
              <a:t>08.11.2021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26C858C-E2B2-43FD-A1C1-81F685746B8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719720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5B46E-B95C-4AC3-8DE7-FE339BCC7406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085B46E-B95C-4AC3-8DE7-FE339BCC7406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59191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26980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36983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190723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14674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47495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40062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257715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135803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14356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5228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6534535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135844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504950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6821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8355828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53008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38180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1603967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59686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130880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8232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859467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28750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63675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107150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80685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9984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490358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256157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508678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783749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8378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026972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12913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958369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980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73946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7657987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1898606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055307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4675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305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260161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66528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433561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48861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426062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477700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0408774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0259930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8209793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8703409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3029506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0580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118537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5151121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2551433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655806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9738932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2227386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1769444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9149997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2087249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258447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90111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4954643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9279529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456511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3175156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99166078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5739181"/>
      </p:ext>
    </p:extLst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593153"/>
      </p:ext>
    </p:extLst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9947308"/>
      </p:ext>
    </p:extLst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04847"/>
      </p:ext>
    </p:extLst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H:\графика\asadal\scool\scool\38 [Converted].png"/>
          <p:cNvPicPr>
            <a:picLocks noChangeAspect="1" noChangeArrowheads="1"/>
          </p:cNvPicPr>
          <p:nvPr userDrawn="1"/>
        </p:nvPicPr>
        <p:blipFill>
          <a:blip r:embed="rId2" cstate="print"/>
          <a:srcRect l="11539" b="11939"/>
          <a:stretch>
            <a:fillRect/>
          </a:stretch>
        </p:blipFill>
        <p:spPr bwMode="auto">
          <a:xfrm>
            <a:off x="0" y="5357826"/>
            <a:ext cx="3286084" cy="150017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14290"/>
            <a:ext cx="9144000" cy="1143008"/>
          </a:xfr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/>
          <a:lstStyle>
            <a:lvl1pPr>
              <a:defRPr b="1">
                <a:solidFill>
                  <a:schemeClr val="bg1">
                    <a:lumMod val="9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66" y="2143116"/>
            <a:ext cx="6400800" cy="1752600"/>
          </a:xfrm>
        </p:spPr>
        <p:txBody>
          <a:bodyPr/>
          <a:lstStyle>
            <a:lvl1pPr marL="0" indent="0" algn="ctr">
              <a:buNone/>
              <a:defRPr b="1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Garamond" pitchFamily="18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7ED27B1F-C5AC-4B54-93C8-9891C673D481}" type="datetimeFigureOut">
              <a:rPr lang="ru-RU" smtClean="0"/>
              <a:pPr/>
              <a:t>08.11.2021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1662138" cy="365125"/>
          </a:xfrm>
        </p:spPr>
        <p:txBody>
          <a:bodyPr/>
          <a:lstStyle>
            <a:lvl1pPr>
              <a:defRPr>
                <a:solidFill>
                  <a:srgbClr val="002060"/>
                </a:solidFill>
              </a:defRPr>
            </a:lvl1pPr>
          </a:lstStyle>
          <a:p>
            <a:fld id="{CEE38C59-5D4A-4D4F-9A28-AD16BB927A85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1026" name="Picture 2" descr="H:\графика\asadal\scool\scool\23\10101010.png"/>
          <p:cNvPicPr>
            <a:picLocks noChangeAspect="1" noChangeArrowheads="1"/>
          </p:cNvPicPr>
          <p:nvPr userDrawn="1"/>
        </p:nvPicPr>
        <p:blipFill>
          <a:blip r:embed="rId3"/>
          <a:srcRect l="11857"/>
          <a:stretch>
            <a:fillRect/>
          </a:stretch>
        </p:blipFill>
        <p:spPr bwMode="auto">
          <a:xfrm flipH="1">
            <a:off x="8215338" y="5175261"/>
            <a:ext cx="928662" cy="168273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92370549"/>
      </p:ext>
    </p:extLst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8385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1059776"/>
      </p:ext>
    </p:extLst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rgbClr val="C00000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3222901"/>
      </p:ext>
    </p:extLst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3512696"/>
      </p:ext>
    </p:extLst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29274981"/>
      </p:ext>
    </p:extLst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5342966"/>
      </p:ext>
    </p:extLst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14738"/>
      </p:ext>
    </p:extLst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272515"/>
      </p:ext>
    </p:extLst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2290141"/>
      </p:ext>
    </p:extLst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32940466"/>
      </p:ext>
    </p:extLst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27B1F-C5AC-4B54-93C8-9891C673D48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E38C59-5D4A-4D4F-9A28-AD16BB927A8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2768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06396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6" Type="http://schemas.openxmlformats.org/officeDocument/2006/relationships/image" Target="../media/image4.png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7002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7763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649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75228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59351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6426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51C91-078A-4191-83C2-D1B70474D9EE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68961F-2773-4417-86F4-348DE3368BD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05266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4" descr="H:\графика\asadal\scool\scool\38 [Converted]111.png"/>
          <p:cNvPicPr>
            <a:picLocks noChangeAspect="1" noChangeArrowheads="1"/>
          </p:cNvPicPr>
          <p:nvPr/>
        </p:nvPicPr>
        <p:blipFill>
          <a:blip r:embed="rId14"/>
          <a:srcRect l="2920" t="16669" r="3650"/>
          <a:stretch>
            <a:fillRect/>
          </a:stretch>
        </p:blipFill>
        <p:spPr bwMode="auto">
          <a:xfrm>
            <a:off x="0" y="0"/>
            <a:ext cx="9144000" cy="14287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3" name="Picture 3" descr="H:\графика\asadal\scool\scool\38 [Converted].png"/>
          <p:cNvPicPr>
            <a:picLocks noChangeAspect="1" noChangeArrowheads="1"/>
          </p:cNvPicPr>
          <p:nvPr/>
        </p:nvPicPr>
        <p:blipFill>
          <a:blip r:embed="rId15" cstate="print"/>
          <a:srcRect l="11539" b="11939"/>
          <a:stretch>
            <a:fillRect/>
          </a:stretch>
        </p:blipFill>
        <p:spPr bwMode="auto">
          <a:xfrm>
            <a:off x="0" y="5357826"/>
            <a:ext cx="3286084" cy="1500174"/>
          </a:xfrm>
          <a:prstGeom prst="rect">
            <a:avLst/>
          </a:prstGeom>
          <a:noFill/>
        </p:spPr>
      </p:pic>
      <p:pic>
        <p:nvPicPr>
          <p:cNvPr id="14" name="Picture 2" descr="H:\графика\asadal\scool\scool\23\10101010.png"/>
          <p:cNvPicPr>
            <a:picLocks noChangeAspect="1" noChangeArrowheads="1"/>
          </p:cNvPicPr>
          <p:nvPr/>
        </p:nvPicPr>
        <p:blipFill>
          <a:blip r:embed="rId16"/>
          <a:srcRect l="11857"/>
          <a:stretch>
            <a:fillRect/>
          </a:stretch>
        </p:blipFill>
        <p:spPr bwMode="auto">
          <a:xfrm flipH="1">
            <a:off x="8215338" y="5175261"/>
            <a:ext cx="928662" cy="1682739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14290"/>
            <a:ext cx="9144000" cy="1143008"/>
          </a:xfrm>
          <a:prstGeom prst="rect">
            <a:avLst/>
          </a:prstGeom>
          <a:gradFill>
            <a:gsLst>
              <a:gs pos="0">
                <a:schemeClr val="accent6">
                  <a:lumMod val="20000"/>
                  <a:lumOff val="80000"/>
                  <a:alpha val="0"/>
                </a:schemeClr>
              </a:gs>
              <a:gs pos="39999">
                <a:schemeClr val="accent6">
                  <a:lumMod val="60000"/>
                  <a:lumOff val="40000"/>
                  <a:alpha val="0"/>
                </a:schemeClr>
              </a:gs>
              <a:gs pos="70000">
                <a:schemeClr val="accent6">
                  <a:lumMod val="75000"/>
                  <a:alpha val="67000"/>
                </a:schemeClr>
              </a:gs>
              <a:gs pos="100000">
                <a:srgbClr val="FF0000">
                  <a:alpha val="60000"/>
                </a:srgbClr>
              </a:gs>
            </a:gsLst>
            <a:lin ang="5400000" scaled="0"/>
          </a:gra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71612"/>
            <a:ext cx="8229600" cy="45545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D27B1F-C5AC-4B54-93C8-9891C673D481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08.11.2021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E38C59-5D4A-4D4F-9A28-AD16BB927A85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600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b="1" kern="1200">
          <a:solidFill>
            <a:schemeClr val="bg1">
              <a:lumMod val="95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Cambr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b="1" kern="1200">
          <a:solidFill>
            <a:schemeClr val="tx1"/>
          </a:solidFill>
          <a:latin typeface="Garamond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a97f3_98043626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03848" y="404664"/>
            <a:ext cx="5760640" cy="32111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400" b="1" dirty="0" smtClean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400" b="1" dirty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400" b="1" dirty="0" smtClean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400" b="1" dirty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400" b="1" dirty="0" smtClean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spcAft>
                <a:spcPts val="1000"/>
              </a:spcAft>
            </a:pPr>
            <a:endParaRPr lang="ru-RU" sz="2000" dirty="0">
              <a:ea typeface="Times New Roman"/>
              <a:cs typeface="Times New Roman"/>
            </a:endParaRPr>
          </a:p>
        </p:txBody>
      </p:sp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2786050" y="1142984"/>
            <a:ext cx="6243654" cy="3286148"/>
          </a:xfrm>
        </p:spPr>
        <p:txBody>
          <a:bodyPr/>
          <a:lstStyle/>
          <a:p>
            <a:r>
              <a:rPr lang="ru-RU" b="1" dirty="0" smtClean="0"/>
              <a:t>Восьмое</a:t>
            </a:r>
            <a:r>
              <a:rPr lang="ru-RU" dirty="0" smtClean="0"/>
              <a:t> </a:t>
            </a:r>
            <a:r>
              <a:rPr lang="ru-RU" b="1" dirty="0" smtClean="0"/>
              <a:t>ноября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b="1" dirty="0" smtClean="0"/>
              <a:t>Классная</a:t>
            </a:r>
            <a:r>
              <a:rPr lang="ru-RU" dirty="0" smtClean="0"/>
              <a:t> </a:t>
            </a:r>
            <a:r>
              <a:rPr lang="ru-RU" b="1" dirty="0" smtClean="0"/>
              <a:t>работа</a:t>
            </a:r>
            <a:endParaRPr lang="ru-RU" b="1" dirty="0"/>
          </a:p>
        </p:txBody>
      </p:sp>
    </p:spTree>
    <p:extLst>
      <p:ext uri="{BB962C8B-B14F-4D97-AF65-F5344CB8AC3E}">
        <p14:creationId xmlns:p14="http://schemas.microsoft.com/office/powerpoint/2010/main" val="19012616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4000496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3600" dirty="0" smtClean="0"/>
              <a:t>самостоятельные</a:t>
            </a:r>
          </a:p>
          <a:p>
            <a:pPr>
              <a:buNone/>
            </a:pPr>
            <a:r>
              <a:rPr lang="ru-RU" sz="3600" dirty="0" smtClean="0"/>
              <a:t>                    </a:t>
            </a:r>
          </a:p>
          <a:p>
            <a:pPr>
              <a:buNone/>
            </a:pPr>
            <a:r>
              <a:rPr lang="ru-RU" sz="3600" dirty="0" smtClean="0"/>
              <a:t>служебные   </a:t>
            </a:r>
          </a:p>
          <a:p>
            <a:pPr>
              <a:buNone/>
            </a:pPr>
            <a:endParaRPr lang="ru-RU" sz="3600" dirty="0" smtClean="0"/>
          </a:p>
          <a:p>
            <a:pPr>
              <a:buNone/>
            </a:pPr>
            <a:r>
              <a:rPr lang="ru-RU" sz="3600" dirty="0" smtClean="0"/>
              <a:t>междометия </a:t>
            </a:r>
            <a:r>
              <a:rPr lang="ru-RU" sz="3200" dirty="0" smtClean="0"/>
              <a:t>          </a:t>
            </a:r>
            <a:endParaRPr lang="ru-RU" sz="3200" dirty="0"/>
          </a:p>
        </p:txBody>
      </p:sp>
      <p:sp>
        <p:nvSpPr>
          <p:cNvPr id="18" name="Содержимое 17"/>
          <p:cNvSpPr>
            <a:spLocks noGrp="1"/>
          </p:cNvSpPr>
          <p:nvPr>
            <p:ph sz="half" idx="2"/>
          </p:nvPr>
        </p:nvSpPr>
        <p:spPr>
          <a:xfrm>
            <a:off x="3786182" y="1357298"/>
            <a:ext cx="5357818" cy="5286412"/>
          </a:xfrm>
        </p:spPr>
        <p:txBody>
          <a:bodyPr>
            <a:normAutofit/>
          </a:bodyPr>
          <a:lstStyle/>
          <a:p>
            <a:r>
              <a:rPr lang="ru-RU" dirty="0" smtClean="0"/>
              <a:t>имя существительное</a:t>
            </a:r>
          </a:p>
          <a:p>
            <a:r>
              <a:rPr lang="ru-RU" dirty="0" smtClean="0"/>
              <a:t>имя прилагательное</a:t>
            </a:r>
          </a:p>
          <a:p>
            <a:r>
              <a:rPr lang="ru-RU" dirty="0" smtClean="0"/>
              <a:t>имя числительное</a:t>
            </a:r>
          </a:p>
          <a:p>
            <a:r>
              <a:rPr lang="ru-RU" dirty="0" smtClean="0"/>
              <a:t>местоимение</a:t>
            </a:r>
          </a:p>
          <a:p>
            <a:r>
              <a:rPr lang="ru-RU" dirty="0" smtClean="0"/>
              <a:t>глагол</a:t>
            </a:r>
          </a:p>
          <a:p>
            <a:r>
              <a:rPr lang="ru-RU" dirty="0" smtClean="0"/>
              <a:t>наречие</a:t>
            </a:r>
          </a:p>
          <a:p>
            <a:r>
              <a:rPr lang="ru-RU" dirty="0" smtClean="0"/>
              <a:t>предлог</a:t>
            </a:r>
          </a:p>
          <a:p>
            <a:r>
              <a:rPr lang="ru-RU" dirty="0" smtClean="0"/>
              <a:t>союз</a:t>
            </a:r>
          </a:p>
          <a:p>
            <a:r>
              <a:rPr lang="ru-RU" dirty="0" smtClean="0"/>
              <a:t>частица</a:t>
            </a:r>
          </a:p>
          <a:p>
            <a:r>
              <a:rPr lang="ru-RU" dirty="0" smtClean="0"/>
              <a:t>междометие</a:t>
            </a:r>
          </a:p>
          <a:p>
            <a:endParaRPr lang="ru-RU" dirty="0"/>
          </a:p>
        </p:txBody>
      </p:sp>
      <p:sp>
        <p:nvSpPr>
          <p:cNvPr id="2" name="Овал 1"/>
          <p:cNvSpPr/>
          <p:nvPr/>
        </p:nvSpPr>
        <p:spPr>
          <a:xfrm>
            <a:off x="1259632" y="404664"/>
            <a:ext cx="6624736" cy="914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В ТЕТРАДИ ДЛЯ ПРАВИЛ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37722782"/>
      </p:ext>
    </p:extLst>
  </p:cSld>
  <p:clrMapOvr>
    <a:masterClrMapping/>
  </p:clrMapOvr>
  <p:transition>
    <p:diamond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amky_narod_ru2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619672" y="2132856"/>
            <a:ext cx="4680520" cy="2540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</a:rPr>
              <a:t>Составьте предложение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latin typeface="Times New Roman"/>
                <a:ea typeface="Times New Roman"/>
                <a:cs typeface="Times New Roman"/>
              </a:rPr>
              <a:t>урок, язык, скоро, закончиться, русский.</a:t>
            </a:r>
          </a:p>
          <a:p>
            <a:endParaRPr lang="ru-RU" sz="3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93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ramky_narod_ru22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3999" cy="68579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1619672" y="2132856"/>
            <a:ext cx="4680520" cy="25401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solidFill>
                  <a:schemeClr val="accent6"/>
                </a:solidFill>
                <a:latin typeface="Times New Roman"/>
                <a:ea typeface="Times New Roman"/>
                <a:cs typeface="Times New Roman"/>
              </a:rPr>
              <a:t>ПРЕДЛОЖЕНИЕ</a:t>
            </a: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ru-RU" sz="3200" b="1" dirty="0" smtClean="0">
                <a:latin typeface="Times New Roman"/>
                <a:ea typeface="Times New Roman"/>
                <a:cs typeface="Times New Roman"/>
              </a:rPr>
              <a:t>Урок русского языка скоро закончится.</a:t>
            </a:r>
          </a:p>
          <a:p>
            <a:endParaRPr lang="ru-RU" sz="3200" b="1" dirty="0">
              <a:solidFill>
                <a:srgbClr val="00B0F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9932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39" name="Содержимое 7" descr="12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4340" name="TextBox 8"/>
          <p:cNvSpPr txBox="1">
            <a:spLocks noChangeArrowheads="1"/>
          </p:cNvSpPr>
          <p:nvPr/>
        </p:nvSpPr>
        <p:spPr bwMode="auto">
          <a:xfrm>
            <a:off x="1403350" y="1557338"/>
            <a:ext cx="6985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 </a:t>
            </a:r>
            <a:endParaRPr lang="ru-RU" sz="2400" b="1" i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4341" name="Прямоугольник 4"/>
          <p:cNvSpPr>
            <a:spLocks noChangeArrowheads="1"/>
          </p:cNvSpPr>
          <p:nvPr/>
        </p:nvSpPr>
        <p:spPr bwMode="auto">
          <a:xfrm>
            <a:off x="1357313" y="714375"/>
            <a:ext cx="5572125" cy="511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altLang="ru-RU" sz="20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Существительное</a:t>
            </a:r>
            <a:r>
              <a:rPr lang="ru-RU" alt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- школа,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alt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Просыпается - </a:t>
            </a:r>
            <a:r>
              <a:rPr lang="ru-RU" altLang="ru-RU" sz="20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глагол.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alt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 </a:t>
            </a:r>
            <a:r>
              <a:rPr lang="ru-RU" altLang="ru-RU" sz="20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прилагательным</a:t>
            </a:r>
            <a:r>
              <a:rPr lang="ru-RU" alt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весёлый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alt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Новый школьный день пришел.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alt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Встали мы - </a:t>
            </a:r>
            <a:r>
              <a:rPr lang="ru-RU" altLang="ru-RU" sz="20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местоименье,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alt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Бьёт</a:t>
            </a:r>
            <a:r>
              <a:rPr lang="ru-RU" altLang="ru-RU" sz="20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числительное</a:t>
            </a:r>
            <a:r>
              <a:rPr lang="ru-RU" alt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 семь.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alt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За ученье, без сомненья,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alt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Приниматься надо всем.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alt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 </a:t>
            </a:r>
            <a:r>
              <a:rPr lang="ru-RU" altLang="ru-RU" sz="2000" b="1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наречием </a:t>
            </a:r>
            <a:r>
              <a:rPr lang="ru-RU" alt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отлично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alt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 уроках дорожим.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alt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Соблюдаем мы привычно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altLang="ru-RU" sz="2000" b="1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Дисциплину и режим.</a:t>
            </a:r>
            <a:endParaRPr lang="ru-RU" sz="200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4339" name="Содержимое 7" descr="123.jpg"/>
          <p:cNvPicPr>
            <a:picLocks noGrp="1" noChangeAspect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4340" name="TextBox 8"/>
          <p:cNvSpPr txBox="1">
            <a:spLocks noChangeArrowheads="1"/>
          </p:cNvSpPr>
          <p:nvPr/>
        </p:nvSpPr>
        <p:spPr bwMode="auto">
          <a:xfrm>
            <a:off x="1403350" y="1557338"/>
            <a:ext cx="6985000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b="1">
                <a:latin typeface="Calibri" pitchFamily="34" charset="0"/>
              </a:rPr>
              <a:t> </a:t>
            </a:r>
            <a:endParaRPr lang="ru-RU" sz="2400" b="1" i="1">
              <a:solidFill>
                <a:srgbClr val="FF0000"/>
              </a:solidFill>
              <a:latin typeface="Calibri" pitchFamily="34" charset="0"/>
            </a:endParaRPr>
          </a:p>
        </p:txBody>
      </p:sp>
      <p:sp>
        <p:nvSpPr>
          <p:cNvPr id="14341" name="Прямоугольник 4"/>
          <p:cNvSpPr>
            <a:spLocks noChangeArrowheads="1"/>
          </p:cNvSpPr>
          <p:nvPr/>
        </p:nvSpPr>
        <p:spPr bwMode="auto">
          <a:xfrm>
            <a:off x="1357313" y="714375"/>
            <a:ext cx="5572125" cy="4691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alt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 и ни - у нас </a:t>
            </a: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частицы.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alt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Нам их надо повторять.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alt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 при этом не лениться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alt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 ни часу не терять!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alt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После школы, как известно,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alt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Мы катаемся в санях.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alt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Здесь особенно уместны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altLang="ru-RU" sz="2000" b="1" dirty="0" smtClean="0">
                <a:solidFill>
                  <a:srgbClr val="FF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Междометья</a:t>
            </a:r>
            <a:r>
              <a:rPr lang="ru-RU" alt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ох и ах!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alt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А потом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alt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У тёплой печи</a:t>
            </a:r>
          </a:p>
          <a:p>
            <a:pPr>
              <a:lnSpc>
                <a:spcPct val="106000"/>
              </a:lnSpc>
              <a:spcAft>
                <a:spcPts val="800"/>
              </a:spcAft>
            </a:pPr>
            <a:r>
              <a:rPr lang="ru-RU" altLang="ru-RU" sz="2000" b="1" dirty="0" smtClean="0">
                <a:latin typeface="Times New Roman" pitchFamily="18" charset="0"/>
                <a:ea typeface="Calibri" pitchFamily="34" charset="0"/>
                <a:cs typeface="Times New Roman" pitchFamily="18" charset="0"/>
              </a:rPr>
              <a:t>- Повторяем …</a:t>
            </a:r>
            <a:endParaRPr lang="ru-RU" sz="2000" dirty="0"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a97f3_98043626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8992" y="428604"/>
            <a:ext cx="5715008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Перед вами дорога, по которой мы двигались в страну ЧАСТЕЙ РЕЧИ . </a:t>
            </a:r>
          </a:p>
          <a:p>
            <a:r>
              <a:rPr lang="ru-RU" sz="3200" b="1" i="1" dirty="0" smtClean="0">
                <a:solidFill>
                  <a:srgbClr val="C00000"/>
                </a:solidFill>
              </a:rPr>
              <a:t>Мы совершили увлекательное путешествие и еще не раз на наших уроках попадем в эту </a:t>
            </a:r>
          </a:p>
          <a:p>
            <a:r>
              <a:rPr lang="ru-RU" sz="3200" b="1" i="1" dirty="0" smtClean="0">
                <a:solidFill>
                  <a:srgbClr val="C00000"/>
                </a:solidFill>
              </a:rPr>
              <a:t>удивительную страну</a:t>
            </a:r>
            <a:r>
              <a:rPr lang="ru-RU" sz="3200" b="1" i="1" dirty="0">
                <a:solidFill>
                  <a:srgbClr val="C00000"/>
                </a:solidFill>
              </a:rPr>
              <a:t>.</a:t>
            </a:r>
            <a:r>
              <a:rPr lang="ru-RU" sz="3200" b="1" i="1" dirty="0" smtClean="0">
                <a:solidFill>
                  <a:srgbClr val="C00000"/>
                </a:solidFill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421405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1-001-Stikhi-A.L.-Bar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179512" y="404664"/>
            <a:ext cx="5472608" cy="44285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prstClr val="black"/>
                </a:solidFill>
              </a:rPr>
              <a:t>Подведем итоги</a:t>
            </a:r>
          </a:p>
          <a:p>
            <a:pPr lvl="0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ts val="1200"/>
            </a:pPr>
            <a:r>
              <a:rPr lang="ru-RU" sz="3600" b="1" dirty="0" smtClean="0">
                <a:latin typeface="Times New Roman"/>
                <a:ea typeface="Times New Roman"/>
                <a:cs typeface="Times New Roman"/>
              </a:rPr>
              <a:t>1. Сегодня на уроке мы вспомнили   …</a:t>
            </a:r>
            <a:endParaRPr lang="ru-RU" sz="3600" b="1" dirty="0" smtClean="0"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0"/>
              </a:spcAft>
              <a:buClr>
                <a:srgbClr val="000000"/>
              </a:buClr>
              <a:buSzPts val="1200"/>
            </a:pPr>
            <a:r>
              <a:rPr lang="ru-RU" sz="3600" b="1" dirty="0" smtClean="0">
                <a:latin typeface="Times New Roman"/>
                <a:ea typeface="Times New Roman"/>
                <a:cs typeface="Times New Roman"/>
              </a:rPr>
              <a:t>2. Сегодня на уроке мы узнали   …</a:t>
            </a:r>
            <a:endParaRPr lang="ru-RU" sz="3600" b="1" dirty="0" smtClean="0">
              <a:ea typeface="Times New Roman"/>
              <a:cs typeface="Times New Roman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  <a:buClr>
                <a:srgbClr val="000000"/>
              </a:buClr>
              <a:buSzPts val="1200"/>
            </a:pPr>
            <a:r>
              <a:rPr lang="ru-RU" sz="3600" b="1" dirty="0" smtClean="0">
                <a:latin typeface="Times New Roman"/>
                <a:ea typeface="Times New Roman"/>
                <a:cs typeface="Times New Roman"/>
              </a:rPr>
              <a:t>3. Сегодня на уроке говорили о   …</a:t>
            </a:r>
            <a:endParaRPr lang="ru-RU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69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0001-001-Stikhi-A.L.-Barto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0" y="214290"/>
            <a:ext cx="5715008" cy="25217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9BBB59">
                    <a:lumMod val="75000"/>
                  </a:srgbClr>
                </a:solidFill>
              </a:rPr>
              <a:t>Домашнее задание</a:t>
            </a:r>
          </a:p>
          <a:p>
            <a:pPr algn="ctr"/>
            <a:endParaRPr lang="ru-RU" sz="3200" b="1" dirty="0" smtClean="0">
              <a:solidFill>
                <a:srgbClr val="9BBB59">
                  <a:lumMod val="75000"/>
                </a:srgbClr>
              </a:solidFill>
            </a:endParaRPr>
          </a:p>
          <a:p>
            <a:pPr marL="914400" indent="-4572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400" b="1" smtClean="0">
                <a:latin typeface="Times New Roman"/>
                <a:ea typeface="Times New Roman"/>
                <a:cs typeface="Times New Roman"/>
              </a:rPr>
              <a:t>Упражнение 74</a:t>
            </a:r>
            <a:r>
              <a:rPr lang="ru-RU" sz="2400" b="1" smtClean="0">
                <a:latin typeface="Times New Roman"/>
                <a:ea typeface="Times New Roman"/>
                <a:cs typeface="Times New Roman"/>
              </a:rPr>
              <a:t>.</a:t>
            </a:r>
            <a:endParaRPr lang="ru-RU" sz="2400" b="1" dirty="0" smtClean="0">
              <a:latin typeface="Times New Roman"/>
              <a:ea typeface="Times New Roman"/>
              <a:cs typeface="Times New Roman"/>
            </a:endParaRPr>
          </a:p>
          <a:p>
            <a:pPr marL="914400" indent="-4572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ru-RU" sz="2400" b="1" dirty="0" smtClean="0">
                <a:latin typeface="Times New Roman"/>
                <a:ea typeface="Times New Roman"/>
                <a:cs typeface="Times New Roman"/>
              </a:rPr>
              <a:t>Повторить ЧАСТИ РЕЧИ.</a:t>
            </a:r>
            <a:endParaRPr lang="ru-RU" sz="2400" b="1" dirty="0">
              <a:ea typeface="Times New Roman"/>
              <a:cs typeface="Times New Roman"/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56994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0_a97f3_98043626_XL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8992" y="785794"/>
            <a:ext cx="57150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i="1" dirty="0" smtClean="0">
                <a:solidFill>
                  <a:srgbClr val="C00000"/>
                </a:solidFill>
              </a:rPr>
              <a:t>Перед вами дорога. </a:t>
            </a:r>
          </a:p>
          <a:p>
            <a:r>
              <a:rPr lang="ru-RU" sz="3200" b="1" i="1" dirty="0" smtClean="0">
                <a:solidFill>
                  <a:srgbClr val="C00000"/>
                </a:solidFill>
              </a:rPr>
              <a:t>Она ведёт в страну … . </a:t>
            </a:r>
          </a:p>
          <a:p>
            <a:r>
              <a:rPr lang="ru-RU" sz="3200" b="1" i="1" dirty="0" smtClean="0">
                <a:solidFill>
                  <a:srgbClr val="C00000"/>
                </a:solidFill>
              </a:rPr>
              <a:t>Мы совершим увлекательное путешествие в эту </a:t>
            </a:r>
          </a:p>
          <a:p>
            <a:r>
              <a:rPr lang="ru-RU" sz="3200" b="1" i="1" dirty="0" smtClean="0">
                <a:solidFill>
                  <a:srgbClr val="C00000"/>
                </a:solidFill>
              </a:rPr>
              <a:t>удивительную страну</a:t>
            </a:r>
            <a:r>
              <a:rPr lang="ru-RU" sz="3200" b="1" i="1" dirty="0">
                <a:solidFill>
                  <a:srgbClr val="C00000"/>
                </a:solidFill>
              </a:rPr>
              <a:t>.</a:t>
            </a:r>
            <a:r>
              <a:rPr lang="ru-RU" sz="3200" b="1" i="1" dirty="0" smtClean="0">
                <a:solidFill>
                  <a:srgbClr val="C00000"/>
                </a:solidFill>
              </a:rPr>
              <a:t>  </a:t>
            </a:r>
          </a:p>
          <a:p>
            <a:r>
              <a:rPr lang="ru-RU" sz="3200" b="1" i="1" dirty="0" smtClean="0">
                <a:solidFill>
                  <a:srgbClr val="C00000"/>
                </a:solidFill>
              </a:rPr>
              <a:t>В дорогу, друзья!</a:t>
            </a:r>
            <a:endParaRPr lang="ru-RU" sz="3200" b="1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4054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854foto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9552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3857620" y="260648"/>
            <a:ext cx="542928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ВСПОМНИМ</a:t>
            </a:r>
            <a:endParaRPr lang="ru-RU" sz="4000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sz="4000" b="1" dirty="0" smtClean="0">
                <a:solidFill>
                  <a:srgbClr val="FF0000"/>
                </a:solidFill>
              </a:rPr>
              <a:t>Имя существительное</a:t>
            </a:r>
          </a:p>
          <a:p>
            <a:pPr algn="ctr"/>
            <a:endParaRPr lang="ru-RU" sz="3200" b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обозначает </a:t>
            </a:r>
            <a:r>
              <a:rPr lang="ru-RU" sz="3600" b="1" dirty="0" smtClean="0">
                <a:solidFill>
                  <a:srgbClr val="FF0000"/>
                </a:solidFill>
              </a:rPr>
              <a:t>…</a:t>
            </a:r>
          </a:p>
          <a:p>
            <a:pPr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отвечает на вопросы  </a:t>
            </a:r>
            <a:r>
              <a:rPr lang="ru-RU" sz="4000" b="1" i="1" dirty="0" smtClean="0">
                <a:solidFill>
                  <a:srgbClr val="FF0000"/>
                </a:solidFill>
              </a:rPr>
              <a:t>…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prstClr val="black"/>
                </a:solidFill>
              </a:rPr>
              <a:t>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43379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854foto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9552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3857620" y="260648"/>
            <a:ext cx="5429288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ЗАПИШЕМ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 В ТЕТРАДЬ ДЛЯ ПРАВИЛ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sz="4000" b="1" dirty="0" smtClean="0">
                <a:solidFill>
                  <a:srgbClr val="FF0000"/>
                </a:solidFill>
              </a:rPr>
              <a:t>Имя </a:t>
            </a:r>
            <a:r>
              <a:rPr lang="ru-RU" sz="4000" b="1" dirty="0" smtClean="0">
                <a:solidFill>
                  <a:srgbClr val="FF0000"/>
                </a:solidFill>
              </a:rPr>
              <a:t>существительное</a:t>
            </a:r>
            <a:endParaRPr lang="ru-RU" sz="3200" b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обозначает </a:t>
            </a:r>
            <a:r>
              <a:rPr lang="ru-RU" sz="3600" b="1" dirty="0" smtClean="0">
                <a:solidFill>
                  <a:srgbClr val="FF0000"/>
                </a:solidFill>
              </a:rPr>
              <a:t> предмет</a:t>
            </a:r>
          </a:p>
          <a:p>
            <a:pPr>
              <a:buFont typeface="Arial" pitchFamily="34" charset="0"/>
              <a:buChar char="•"/>
            </a:pPr>
            <a:r>
              <a:rPr lang="ru-RU" sz="3600" b="1" dirty="0" smtClean="0">
                <a:solidFill>
                  <a:srgbClr val="C0504D">
                    <a:lumMod val="50000"/>
                  </a:srgbClr>
                </a:solidFill>
              </a:rPr>
              <a:t>отвечает на вопросы  </a:t>
            </a:r>
            <a:r>
              <a:rPr lang="ru-RU" sz="4000" b="1" i="1" dirty="0" smtClean="0">
                <a:solidFill>
                  <a:srgbClr val="FF0000"/>
                </a:solidFill>
              </a:rPr>
              <a:t>кто? что?</a:t>
            </a: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prstClr val="black"/>
                </a:solidFill>
              </a:rPr>
              <a:t>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2433791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854foto2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395520" cy="6858000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</p:pic>
      <p:sp>
        <p:nvSpPr>
          <p:cNvPr id="5" name="TextBox 4"/>
          <p:cNvSpPr txBox="1"/>
          <p:nvPr/>
        </p:nvSpPr>
        <p:spPr>
          <a:xfrm>
            <a:off x="3857620" y="260648"/>
            <a:ext cx="542928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</a:rPr>
              <a:t>ЗАПИШЕМ</a:t>
            </a:r>
          </a:p>
          <a:p>
            <a:pPr algn="ctr"/>
            <a:r>
              <a:rPr lang="ru-RU" b="1" dirty="0" smtClean="0">
                <a:solidFill>
                  <a:srgbClr val="FF0000"/>
                </a:solidFill>
              </a:rPr>
              <a:t>В РАБОЧУЮ ТЕТРАЬ</a:t>
            </a:r>
            <a:endParaRPr lang="ru-RU" b="1" dirty="0" smtClean="0">
              <a:solidFill>
                <a:srgbClr val="FF0000"/>
              </a:solidFill>
            </a:endParaRPr>
          </a:p>
          <a:p>
            <a:pPr algn="ctr"/>
            <a:endParaRPr lang="ru-RU" b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4000" b="1" i="1" dirty="0" smtClean="0">
                <a:solidFill>
                  <a:srgbClr val="FF0000"/>
                </a:solidFill>
              </a:rPr>
              <a:t>кто? Мама, сын</a:t>
            </a:r>
          </a:p>
          <a:p>
            <a:pPr>
              <a:buFont typeface="Arial" pitchFamily="34" charset="0"/>
              <a:buChar char="•"/>
            </a:pPr>
            <a:r>
              <a:rPr lang="ru-RU" sz="4000" b="1" i="1" dirty="0" smtClean="0">
                <a:solidFill>
                  <a:srgbClr val="FF0000"/>
                </a:solidFill>
              </a:rPr>
              <a:t>что? Река, солнце</a:t>
            </a:r>
            <a:endParaRPr lang="ru-RU" sz="4000" b="1" i="1" dirty="0" smtClean="0">
              <a:solidFill>
                <a:srgbClr val="FF0000"/>
              </a:solidFill>
            </a:endParaRPr>
          </a:p>
          <a:p>
            <a:endParaRPr lang="ru-RU" b="1" dirty="0" smtClean="0">
              <a:solidFill>
                <a:srgbClr val="FF0000"/>
              </a:solidFill>
            </a:endParaRPr>
          </a:p>
          <a:p>
            <a:r>
              <a:rPr lang="ru-RU" dirty="0" smtClean="0">
                <a:solidFill>
                  <a:prstClr val="black"/>
                </a:solidFill>
              </a:rPr>
              <a:t>                                                             </a:t>
            </a:r>
          </a:p>
        </p:txBody>
      </p:sp>
    </p:spTree>
    <p:extLst>
      <p:ext uri="{BB962C8B-B14F-4D97-AF65-F5344CB8AC3E}">
        <p14:creationId xmlns:p14="http://schemas.microsoft.com/office/powerpoint/2010/main" val="4285829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origi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12339" cy="6801543"/>
          </a:xfrm>
        </p:spPr>
      </p:pic>
      <p:sp>
        <p:nvSpPr>
          <p:cNvPr id="5" name="TextBox 4"/>
          <p:cNvSpPr txBox="1"/>
          <p:nvPr/>
        </p:nvSpPr>
        <p:spPr>
          <a:xfrm>
            <a:off x="4714876" y="357166"/>
            <a:ext cx="4071966" cy="62478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ТЕТРАДЬ ДЛЯ ПРАВИЛ</a:t>
            </a:r>
          </a:p>
          <a:p>
            <a:r>
              <a:rPr lang="ru-RU" sz="4000" b="1" dirty="0" smtClean="0">
                <a:solidFill>
                  <a:srgbClr val="FF0000"/>
                </a:solidFill>
              </a:rPr>
              <a:t>Имя </a:t>
            </a:r>
            <a:r>
              <a:rPr lang="ru-RU" sz="4000" b="1" dirty="0" smtClean="0">
                <a:solidFill>
                  <a:srgbClr val="FF0000"/>
                </a:solidFill>
              </a:rPr>
              <a:t>прилагательное</a:t>
            </a:r>
          </a:p>
          <a:p>
            <a:pPr>
              <a:buFont typeface="Arial" pitchFamily="34" charset="0"/>
              <a:buChar char="•"/>
            </a:pPr>
            <a:r>
              <a:rPr lang="ru-RU" sz="4000" b="1" i="1" dirty="0" smtClean="0">
                <a:solidFill>
                  <a:srgbClr val="C0504D">
                    <a:lumMod val="50000"/>
                  </a:srgbClr>
                </a:solidFill>
              </a:rPr>
              <a:t>обозначает </a:t>
            </a:r>
            <a:r>
              <a:rPr lang="ru-RU" sz="4000" b="1" i="1" dirty="0" smtClean="0">
                <a:solidFill>
                  <a:srgbClr val="FF0000"/>
                </a:solidFill>
              </a:rPr>
              <a:t>признак </a:t>
            </a:r>
            <a:r>
              <a:rPr lang="ru-RU" sz="4000" b="1" i="1" dirty="0" smtClean="0">
                <a:solidFill>
                  <a:srgbClr val="FF0000"/>
                </a:solidFill>
              </a:rPr>
              <a:t>предмета</a:t>
            </a:r>
            <a:endParaRPr lang="ru-RU" sz="4000" b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4000" b="1" dirty="0" smtClean="0">
                <a:solidFill>
                  <a:srgbClr val="C0504D">
                    <a:lumMod val="50000"/>
                  </a:srgbClr>
                </a:solidFill>
              </a:rPr>
              <a:t>отвечает на вопросы  </a:t>
            </a:r>
          </a:p>
          <a:p>
            <a:r>
              <a:rPr lang="ru-RU" sz="4000" b="1" i="1" dirty="0" smtClean="0">
                <a:solidFill>
                  <a:srgbClr val="FF0000"/>
                </a:solidFill>
              </a:rPr>
              <a:t>какой? чей?</a:t>
            </a:r>
          </a:p>
        </p:txBody>
      </p:sp>
    </p:spTree>
    <p:extLst>
      <p:ext uri="{BB962C8B-B14F-4D97-AF65-F5344CB8AC3E}">
        <p14:creationId xmlns:p14="http://schemas.microsoft.com/office/powerpoint/2010/main" val="1480267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original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212339" cy="6801543"/>
          </a:xfrm>
        </p:spPr>
      </p:pic>
      <p:sp>
        <p:nvSpPr>
          <p:cNvPr id="5" name="TextBox 4"/>
          <p:cNvSpPr txBox="1"/>
          <p:nvPr/>
        </p:nvSpPr>
        <p:spPr>
          <a:xfrm>
            <a:off x="4714876" y="357166"/>
            <a:ext cx="4071966" cy="3785652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РАБОЧАЯ ТЕТРАДЬ  </a:t>
            </a:r>
            <a:r>
              <a:rPr lang="ru-RU" sz="4000" b="1" dirty="0" smtClean="0">
                <a:solidFill>
                  <a:srgbClr val="C0504D">
                    <a:lumMod val="50000"/>
                  </a:srgbClr>
                </a:solidFill>
              </a:rPr>
              <a:t>  </a:t>
            </a:r>
            <a:endParaRPr lang="ru-RU" sz="4000" b="1" dirty="0" smtClean="0">
              <a:solidFill>
                <a:srgbClr val="C0504D">
                  <a:lumMod val="50000"/>
                </a:srgbClr>
              </a:solidFill>
            </a:endParaRPr>
          </a:p>
          <a:p>
            <a:r>
              <a:rPr lang="ru-RU" sz="4000" b="1" i="1" dirty="0" smtClean="0">
                <a:solidFill>
                  <a:srgbClr val="FF0000"/>
                </a:solidFill>
              </a:rPr>
              <a:t>какой</a:t>
            </a:r>
            <a:r>
              <a:rPr lang="ru-RU" sz="4000" b="1" i="1" dirty="0" smtClean="0">
                <a:solidFill>
                  <a:srgbClr val="FF0000"/>
                </a:solidFill>
              </a:rPr>
              <a:t>? Синий, красивый</a:t>
            </a:r>
          </a:p>
          <a:p>
            <a:r>
              <a:rPr lang="ru-RU" sz="4000" b="1" i="1" dirty="0" smtClean="0">
                <a:solidFill>
                  <a:srgbClr val="FF0000"/>
                </a:solidFill>
              </a:rPr>
              <a:t> </a:t>
            </a:r>
            <a:r>
              <a:rPr lang="ru-RU" sz="4000" b="1" i="1" dirty="0" smtClean="0">
                <a:solidFill>
                  <a:srgbClr val="FF0000"/>
                </a:solidFill>
              </a:rPr>
              <a:t>чей</a:t>
            </a:r>
            <a:r>
              <a:rPr lang="ru-RU" sz="4000" b="1" i="1" dirty="0" smtClean="0">
                <a:solidFill>
                  <a:srgbClr val="FF0000"/>
                </a:solidFill>
              </a:rPr>
              <a:t>? Мамин, ласточкин</a:t>
            </a:r>
            <a:endParaRPr lang="ru-RU" sz="4000" b="1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4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9768ec8de2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171400"/>
            <a:ext cx="9144000" cy="83255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928662" y="476672"/>
            <a:ext cx="5803578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ТЕТРАДЬ ДЛЯ ПРАВИЛ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Глагол</a:t>
            </a:r>
            <a:endParaRPr lang="ru-RU" sz="4000" b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4000" b="1" dirty="0" smtClean="0">
                <a:solidFill>
                  <a:srgbClr val="C0504D">
                    <a:lumMod val="50000"/>
                  </a:srgbClr>
                </a:solidFill>
              </a:rPr>
              <a:t>обозначает </a:t>
            </a:r>
            <a:r>
              <a:rPr lang="ru-RU" sz="4000" b="1" dirty="0" smtClean="0">
                <a:solidFill>
                  <a:srgbClr val="FF0000"/>
                </a:solidFill>
              </a:rPr>
              <a:t>действие предмета</a:t>
            </a:r>
          </a:p>
          <a:p>
            <a:pPr>
              <a:buFont typeface="Arial" pitchFamily="34" charset="0"/>
              <a:buChar char="•"/>
            </a:pPr>
            <a:r>
              <a:rPr lang="ru-RU" sz="4000" b="1" dirty="0" smtClean="0">
                <a:solidFill>
                  <a:srgbClr val="C0504D">
                    <a:lumMod val="50000"/>
                  </a:srgbClr>
                </a:solidFill>
              </a:rPr>
              <a:t>отвечает на вопросы  </a:t>
            </a:r>
          </a:p>
          <a:p>
            <a:r>
              <a:rPr lang="ru-RU" sz="4000" b="1" i="1" dirty="0" smtClean="0">
                <a:solidFill>
                  <a:srgbClr val="FF0000"/>
                </a:solidFill>
              </a:rPr>
              <a:t>что делать? </a:t>
            </a:r>
          </a:p>
          <a:p>
            <a:r>
              <a:rPr lang="ru-RU" sz="4000" b="1" i="1" dirty="0" smtClean="0">
                <a:solidFill>
                  <a:srgbClr val="FF0000"/>
                </a:solidFill>
              </a:rPr>
              <a:t>что сделать?</a:t>
            </a:r>
          </a:p>
        </p:txBody>
      </p:sp>
    </p:spTree>
    <p:extLst>
      <p:ext uri="{BB962C8B-B14F-4D97-AF65-F5344CB8AC3E}">
        <p14:creationId xmlns:p14="http://schemas.microsoft.com/office/powerpoint/2010/main" val="151888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Содержимое 3" descr="19768ec8de27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0" y="-171400"/>
            <a:ext cx="9144000" cy="83255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928662" y="476672"/>
            <a:ext cx="5803578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ru-RU" sz="4000" b="1" dirty="0" smtClean="0">
              <a:solidFill>
                <a:srgbClr val="FF0000"/>
              </a:solidFill>
            </a:endParaRP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РАБОЧАЯ </a:t>
            </a:r>
            <a:r>
              <a:rPr lang="ru-RU" sz="4000" b="1" dirty="0" smtClean="0">
                <a:solidFill>
                  <a:srgbClr val="FF0000"/>
                </a:solidFill>
              </a:rPr>
              <a:t>ТЕТРАДЬ </a:t>
            </a:r>
          </a:p>
          <a:p>
            <a:pPr algn="ctr"/>
            <a:r>
              <a:rPr lang="ru-RU" sz="4000" b="1" dirty="0" smtClean="0">
                <a:solidFill>
                  <a:srgbClr val="FF0000"/>
                </a:solidFill>
              </a:rPr>
              <a:t>Глагол</a:t>
            </a:r>
            <a:endParaRPr lang="ru-RU" sz="4000" b="1" dirty="0" smtClean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4000" b="1" dirty="0" smtClean="0">
                <a:solidFill>
                  <a:srgbClr val="C0504D">
                    <a:lumMod val="50000"/>
                  </a:srgbClr>
                </a:solidFill>
              </a:rPr>
              <a:t>  </a:t>
            </a:r>
            <a:endParaRPr lang="ru-RU" sz="4000" b="1" dirty="0" smtClean="0">
              <a:solidFill>
                <a:srgbClr val="C0504D">
                  <a:lumMod val="50000"/>
                </a:srgbClr>
              </a:solidFill>
            </a:endParaRPr>
          </a:p>
          <a:p>
            <a:r>
              <a:rPr lang="ru-RU" sz="4000" b="1" i="1" dirty="0" smtClean="0">
                <a:solidFill>
                  <a:srgbClr val="FF0000"/>
                </a:solidFill>
              </a:rPr>
              <a:t>что делать? </a:t>
            </a:r>
            <a:r>
              <a:rPr lang="ru-RU" sz="4000" b="1" i="1" dirty="0" smtClean="0">
                <a:solidFill>
                  <a:srgbClr val="FF0000"/>
                </a:solidFill>
              </a:rPr>
              <a:t>Учиться, петь</a:t>
            </a:r>
            <a:endParaRPr lang="ru-RU" sz="4000" b="1" i="1" dirty="0" smtClean="0">
              <a:solidFill>
                <a:srgbClr val="FF0000"/>
              </a:solidFill>
            </a:endParaRPr>
          </a:p>
          <a:p>
            <a:r>
              <a:rPr lang="ru-RU" sz="4000" b="1" i="1" dirty="0" smtClean="0">
                <a:solidFill>
                  <a:srgbClr val="FF0000"/>
                </a:solidFill>
              </a:rPr>
              <a:t>что сделать</a:t>
            </a:r>
            <a:r>
              <a:rPr lang="ru-RU" sz="4000" b="1" i="1" dirty="0" smtClean="0">
                <a:solidFill>
                  <a:srgbClr val="FF0000"/>
                </a:solidFill>
              </a:rPr>
              <a:t>? Вымыть, раскрасить</a:t>
            </a:r>
            <a:endParaRPr lang="ru-RU" sz="4000" b="1" i="1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464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3_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Углы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0400000"/>
            </a:lightRig>
          </a:scene3d>
          <a:sp3d contourW="6350">
            <a:bevelT w="41275" h="19050" prst="angle"/>
            <a:contourClr>
              <a:schemeClr val="phClr">
                <a:shade val="25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7_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9_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10_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11_Презентация1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1_TS030007630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698</TotalTime>
  <Words>240</Words>
  <Application>Microsoft Office PowerPoint</Application>
  <PresentationFormat>Экран (4:3)</PresentationFormat>
  <Paragraphs>114</Paragraphs>
  <Slides>17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8</vt:i4>
      </vt:variant>
      <vt:variant>
        <vt:lpstr>Заголовки слайдов</vt:lpstr>
      </vt:variant>
      <vt:variant>
        <vt:i4>17</vt:i4>
      </vt:variant>
    </vt:vector>
  </HeadingPairs>
  <TitlesOfParts>
    <vt:vector size="25" baseType="lpstr">
      <vt:lpstr>1_Презентация1</vt:lpstr>
      <vt:lpstr>2_Презентация1</vt:lpstr>
      <vt:lpstr>3_Презентация1</vt:lpstr>
      <vt:lpstr>7_Презентация1</vt:lpstr>
      <vt:lpstr>9_Презентация1</vt:lpstr>
      <vt:lpstr>10_Презентация1</vt:lpstr>
      <vt:lpstr>11_Презентация1</vt:lpstr>
      <vt:lpstr>1_TS030007630</vt:lpstr>
      <vt:lpstr>Восьмое ноября Классная работа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Администратор</dc:creator>
  <cp:lastModifiedBy>User</cp:lastModifiedBy>
  <cp:revision>65</cp:revision>
  <dcterms:created xsi:type="dcterms:W3CDTF">2013-11-15T10:23:01Z</dcterms:created>
  <dcterms:modified xsi:type="dcterms:W3CDTF">2021-11-07T22:48:31Z</dcterms:modified>
</cp:coreProperties>
</file>